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66.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7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44" r:id="rId4"/>
  </p:sldMasterIdLst>
  <p:notesMasterIdLst>
    <p:notesMasterId r:id="rId85"/>
  </p:notesMasterIdLst>
  <p:handoutMasterIdLst>
    <p:handoutMasterId r:id="rId86"/>
  </p:handoutMasterIdLst>
  <p:sldIdLst>
    <p:sldId id="2076136510" r:id="rId5"/>
    <p:sldId id="2076137711" r:id="rId6"/>
    <p:sldId id="2147469767" r:id="rId7"/>
    <p:sldId id="2145706256" r:id="rId8"/>
    <p:sldId id="2145706278" r:id="rId9"/>
    <p:sldId id="2145705910" r:id="rId10"/>
    <p:sldId id="2145706247" r:id="rId11"/>
    <p:sldId id="2145706246" r:id="rId12"/>
    <p:sldId id="2076137704" r:id="rId13"/>
    <p:sldId id="269" r:id="rId14"/>
    <p:sldId id="2145706241" r:id="rId15"/>
    <p:sldId id="2145706257" r:id="rId16"/>
    <p:sldId id="2145706258" r:id="rId17"/>
    <p:sldId id="2145706259" r:id="rId18"/>
    <p:sldId id="2145706260" r:id="rId19"/>
    <p:sldId id="2147308467" r:id="rId20"/>
    <p:sldId id="2145706261" r:id="rId21"/>
    <p:sldId id="2147308441" r:id="rId22"/>
    <p:sldId id="2147308454" r:id="rId23"/>
    <p:sldId id="2145706262" r:id="rId24"/>
    <p:sldId id="2076137726" r:id="rId25"/>
    <p:sldId id="2076137727" r:id="rId26"/>
    <p:sldId id="2076137728" r:id="rId27"/>
    <p:sldId id="2076137729" r:id="rId28"/>
    <p:sldId id="2076137403" r:id="rId29"/>
    <p:sldId id="2147308445" r:id="rId30"/>
    <p:sldId id="2145706264" r:id="rId31"/>
    <p:sldId id="2145706265" r:id="rId32"/>
    <p:sldId id="2145706266" r:id="rId33"/>
    <p:sldId id="2076137767" r:id="rId34"/>
    <p:sldId id="2147308462" r:id="rId35"/>
    <p:sldId id="2147308461" r:id="rId36"/>
    <p:sldId id="2147308459" r:id="rId37"/>
    <p:sldId id="2147308458" r:id="rId38"/>
    <p:sldId id="2147308457" r:id="rId39"/>
    <p:sldId id="2147308443" r:id="rId40"/>
    <p:sldId id="2076137404" r:id="rId41"/>
    <p:sldId id="2147308427" r:id="rId42"/>
    <p:sldId id="2147308446" r:id="rId43"/>
    <p:sldId id="2147308471" r:id="rId44"/>
    <p:sldId id="2147308475" r:id="rId45"/>
    <p:sldId id="2147308474" r:id="rId46"/>
    <p:sldId id="2147308473" r:id="rId47"/>
    <p:sldId id="2147308481" r:id="rId48"/>
    <p:sldId id="2147308482" r:id="rId49"/>
    <p:sldId id="2147308466" r:id="rId50"/>
    <p:sldId id="2147308476" r:id="rId51"/>
    <p:sldId id="2147308456" r:id="rId52"/>
    <p:sldId id="2145706237" r:id="rId53"/>
    <p:sldId id="2145706238" r:id="rId54"/>
    <p:sldId id="2147308470" r:id="rId55"/>
    <p:sldId id="2076137754" r:id="rId56"/>
    <p:sldId id="2076137755" r:id="rId57"/>
    <p:sldId id="2076137756" r:id="rId58"/>
    <p:sldId id="2147308424" r:id="rId59"/>
    <p:sldId id="2145706269" r:id="rId60"/>
    <p:sldId id="2147308453" r:id="rId61"/>
    <p:sldId id="2147308465" r:id="rId62"/>
    <p:sldId id="2147308468" r:id="rId63"/>
    <p:sldId id="2145706271" r:id="rId64"/>
    <p:sldId id="2147308483" r:id="rId65"/>
    <p:sldId id="2147308455" r:id="rId66"/>
    <p:sldId id="2076137705" r:id="rId67"/>
    <p:sldId id="2147308451" r:id="rId68"/>
    <p:sldId id="2147308450" r:id="rId69"/>
    <p:sldId id="2147308449" r:id="rId70"/>
    <p:sldId id="2147308448" r:id="rId71"/>
    <p:sldId id="2147308447" r:id="rId72"/>
    <p:sldId id="2147308480" r:id="rId73"/>
    <p:sldId id="2145706274" r:id="rId74"/>
    <p:sldId id="2147308484" r:id="rId75"/>
    <p:sldId id="2145706245" r:id="rId76"/>
    <p:sldId id="2147308485" r:id="rId77"/>
    <p:sldId id="2076137761" r:id="rId78"/>
    <p:sldId id="2076137747" r:id="rId79"/>
    <p:sldId id="2076137375" r:id="rId80"/>
    <p:sldId id="2076137376" r:id="rId81"/>
    <p:sldId id="2076137370" r:id="rId82"/>
    <p:sldId id="2076137744" r:id="rId83"/>
    <p:sldId id="207613774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2BD6EDA-640F-45A2-B785-79BCFAB78A8F}">
          <p14:sldIdLst>
            <p14:sldId id="2076136510"/>
            <p14:sldId id="2076137711"/>
            <p14:sldId id="2147469767"/>
            <p14:sldId id="2145706256"/>
            <p14:sldId id="2145706278"/>
            <p14:sldId id="2145705910"/>
            <p14:sldId id="2145706247"/>
            <p14:sldId id="2145706246"/>
          </p14:sldIdLst>
        </p14:section>
        <p14:section name="Azure Stack HCI" id="{4D34C618-29D8-4281-B3BB-D0383D7A67EA}">
          <p14:sldIdLst>
            <p14:sldId id="2076137704"/>
            <p14:sldId id="269"/>
            <p14:sldId id="2145706241"/>
            <p14:sldId id="2145706257"/>
            <p14:sldId id="2145706258"/>
            <p14:sldId id="2145706259"/>
            <p14:sldId id="2145706260"/>
            <p14:sldId id="2147308467"/>
            <p14:sldId id="2145706261"/>
            <p14:sldId id="2147308441"/>
            <p14:sldId id="2147308454"/>
            <p14:sldId id="2145706262"/>
            <p14:sldId id="2076137726"/>
            <p14:sldId id="2076137727"/>
            <p14:sldId id="2076137728"/>
            <p14:sldId id="2076137729"/>
          </p14:sldIdLst>
        </p14:section>
        <p14:section name="Azure Integration &amp; Making it Hybrid" id="{742E8D54-AAB0-465A-9E2F-84710C4D30A3}">
          <p14:sldIdLst>
            <p14:sldId id="2076137403"/>
            <p14:sldId id="2147308445"/>
            <p14:sldId id="2145706264"/>
            <p14:sldId id="2145706265"/>
            <p14:sldId id="2145706266"/>
          </p14:sldIdLst>
        </p14:section>
        <p14:section name="AKS on Azure Stack HCI" id="{7FA88855-0916-4EC2-B712-13194E137C7C}">
          <p14:sldIdLst>
            <p14:sldId id="2076137767"/>
            <p14:sldId id="2147308462"/>
            <p14:sldId id="2147308461"/>
            <p14:sldId id="2147308459"/>
            <p14:sldId id="2147308458"/>
            <p14:sldId id="2147308457"/>
            <p14:sldId id="2147308443"/>
          </p14:sldIdLst>
        </p14:section>
        <p14:section name="New features since GA" id="{6C699544-0887-48EC-94DD-993DF63E903F}">
          <p14:sldIdLst>
            <p14:sldId id="2076137404"/>
            <p14:sldId id="2147308427"/>
            <p14:sldId id="2147308446"/>
            <p14:sldId id="2147308471"/>
            <p14:sldId id="2147308475"/>
            <p14:sldId id="2147308474"/>
            <p14:sldId id="2147308473"/>
            <p14:sldId id="2147308481"/>
            <p14:sldId id="2147308482"/>
            <p14:sldId id="2147308466"/>
          </p14:sldIdLst>
        </p14:section>
        <p14:section name="Customer Momentum" id="{840CE715-5B13-4F2A-A713-976285857EB8}">
          <p14:sldIdLst>
            <p14:sldId id="2147308476"/>
            <p14:sldId id="2147308456"/>
            <p14:sldId id="2145706237"/>
            <p14:sldId id="2145706238"/>
            <p14:sldId id="2147308470"/>
            <p14:sldId id="2076137754"/>
            <p14:sldId id="2076137755"/>
            <p14:sldId id="2076137756"/>
            <p14:sldId id="2147308424"/>
            <p14:sldId id="2145706269"/>
            <p14:sldId id="2147308453"/>
            <p14:sldId id="2147308465"/>
            <p14:sldId id="2147308468"/>
          </p14:sldIdLst>
        </p14:section>
        <p14:section name="Form factors" id="{F6C495CD-99E5-4111-A57F-DF6B93F18952}">
          <p14:sldIdLst>
            <p14:sldId id="2145706271"/>
            <p14:sldId id="2147308483"/>
            <p14:sldId id="2147308455"/>
          </p14:sldIdLst>
        </p14:section>
        <p14:section name="Licensing" id="{A43E3967-F0F4-4F40-9EEC-0E9B892BBC76}">
          <p14:sldIdLst>
            <p14:sldId id="2076137705"/>
            <p14:sldId id="2147308451"/>
            <p14:sldId id="2147308450"/>
            <p14:sldId id="2147308449"/>
            <p14:sldId id="2147308448"/>
            <p14:sldId id="2147308447"/>
            <p14:sldId id="2147308480"/>
          </p14:sldIdLst>
        </p14:section>
        <p14:section name="Next Steps" id="{28C43FC7-774F-4F3D-AC23-B7999E756B9A}">
          <p14:sldIdLst>
            <p14:sldId id="2145706274"/>
            <p14:sldId id="2147308484"/>
            <p14:sldId id="2145706245"/>
            <p14:sldId id="2147308485"/>
          </p14:sldIdLst>
        </p14:section>
        <p14:section name="Appendix" id="{115D80F8-CBBF-44C3-AF7D-B348ADE39B3E}">
          <p14:sldIdLst>
            <p14:sldId id="2076137761"/>
            <p14:sldId id="2076137747"/>
            <p14:sldId id="2076137375"/>
            <p14:sldId id="2076137376"/>
            <p14:sldId id="2076137370"/>
            <p14:sldId id="2076137744"/>
            <p14:sldId id="20761377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E6E6E6"/>
    <a:srgbClr val="3C3C41"/>
    <a:srgbClr val="75757A"/>
    <a:srgbClr val="62ACE5"/>
    <a:srgbClr val="D83B01"/>
    <a:srgbClr val="2F2F2F"/>
    <a:srgbClr val="30E5D0"/>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E8436-4AEB-4CB8-883D-C00C2C3FFAC9}" v="2" dt="2021-06-25T20:20:00.060"/>
    <p1510:client id="{623A8ED9-FF7B-425F-B261-DA2BBF805831}" v="6" dt="2021-07-08T20:46:16.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87779" autoAdjust="0"/>
  </p:normalViewPr>
  <p:slideViewPr>
    <p:cSldViewPr snapToGrid="0">
      <p:cViewPr varScale="1">
        <p:scale>
          <a:sx n="94" d="100"/>
          <a:sy n="94" d="100"/>
        </p:scale>
        <p:origin x="33" y="246"/>
      </p:cViewPr>
      <p:guideLst>
        <p:guide orient="horz" pos="2160"/>
        <p:guide pos="3840"/>
      </p:guideLst>
    </p:cSldViewPr>
  </p:slideViewPr>
  <p:outlineViewPr>
    <p:cViewPr>
      <p:scale>
        <a:sx n="33" d="100"/>
        <a:sy n="33" d="100"/>
      </p:scale>
      <p:origin x="0" y="-2433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93"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C2B04D-4035-4B00-8FA0-86F8A47562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1CCC76-CBF7-46FF-91C5-4ABEA1D6B5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5A17D4-47C8-4C1D-9393-9032B20E6EC4}" type="datetimeFigureOut">
              <a:rPr lang="en-US" smtClean="0"/>
              <a:t>7/8/2021</a:t>
            </a:fld>
            <a:endParaRPr lang="en-US"/>
          </a:p>
        </p:txBody>
      </p:sp>
      <p:sp>
        <p:nvSpPr>
          <p:cNvPr id="5" name="Slide Number Placeholder 4">
            <a:extLst>
              <a:ext uri="{FF2B5EF4-FFF2-40B4-BE49-F238E27FC236}">
                <a16:creationId xmlns:a16="http://schemas.microsoft.com/office/drawing/2014/main" id="{14286B7C-68EF-45E5-B5F2-FBB8F609DB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9A59CE-D0E5-4193-8761-9D2AD55194C4}" type="slidenum">
              <a:rPr lang="en-US" smtClean="0"/>
              <a:t>‹#›</a:t>
            </a:fld>
            <a:endParaRPr lang="en-US"/>
          </a:p>
        </p:txBody>
      </p:sp>
    </p:spTree>
    <p:extLst>
      <p:ext uri="{BB962C8B-B14F-4D97-AF65-F5344CB8AC3E}">
        <p14:creationId xmlns:p14="http://schemas.microsoft.com/office/powerpoint/2010/main" val="127591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6"/>
    </inkml:context>
    <inkml:brush xml:id="br0">
      <inkml:brushProperty name="width" value="0.1" units="cm"/>
      <inkml:brushProperty name="height" value="0.1" units="cm"/>
      <inkml:brushProperty name="color" value="#0078D4"/>
      <inkml:brushProperty name="ignorePressure" value="1"/>
    </inkml:brush>
  </inkml:definitions>
  <inkml:trace contextRef="#ctx0" brushRef="#br0">1 421,'109'-41,"4"3,1 2,120-24,-219 55,212-47,3 7,1 6,3 5,5 7,0 6,0 8,2 5,9 7,-149 2,-3 4,0 2,-1 1,1 4,-2 3,-1 2,-4 3,2 2,-2 3,0 2,77 34,-115-39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9"/>
    </inkml:context>
    <inkml:brush xml:id="br0">
      <inkml:brushProperty name="width" value="0.1" units="cm"/>
      <inkml:brushProperty name="height" value="0.1" units="cm"/>
      <inkml:brushProperty name="color" value="#BDD7EE"/>
      <inkml:brushProperty name="ignorePressure" value="1"/>
    </inkml:brush>
  </inkml:definitions>
  <inkml:trace contextRef="#ctx0" brushRef="#br0">1 421,'109'-41,"4"3,1 2,120-24,-219 55,212-47,3 7,1 6,3 5,5 7,0 6,0 8,2 5,9 7,-149 2,-3 4,0 2,-1 1,1 4,-2 3,-1 2,-4 3,2 2,-2 3,0 2,77 34,-115-39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0"/>
    </inkml:context>
    <inkml:brush xml:id="br0">
      <inkml:brushProperty name="width" value="0.1" units="cm"/>
      <inkml:brushProperty name="height" value="0.1" units="cm"/>
      <inkml:brushProperty name="color" value="#BDD7EE"/>
      <inkml:brushProperty name="ignorePressure" value="1"/>
    </inkml:brush>
  </inkml:definitions>
  <inkml:trace contextRef="#ctx0" brushRef="#br0">1 0,'0'3,"5"1,2 6,2 6,8 7,0 3,1-1,-1 2,-5-2,-3-1,1 1,1-1,-6-5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1"/>
    </inkml:context>
    <inkml:brush xml:id="br0">
      <inkml:brushProperty name="width" value="0.1" units="cm"/>
      <inkml:brushProperty name="height" value="0.1" units="cm"/>
      <inkml:brushProperty name="color" value="#BDD7EE"/>
      <inkml:brushProperty name="ignorePressure" value="1"/>
    </inkml:brush>
  </inkml:definitions>
  <inkml:trace contextRef="#ctx0" brushRef="#br0">737 0,'-6'0,"-9"0,-16 0,-14 0,-16 0,-13 0,-4 0,5 0,-10 3,7 1,12 0,8-2,13 1,12-2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0"/>
    </inkml:context>
    <inkml:brush xml:id="br0">
      <inkml:brushProperty name="width" value="0.1" units="cm"/>
      <inkml:brushProperty name="height" value="0.1" units="cm"/>
      <inkml:brushProperty name="color" value="#DEEBF7"/>
      <inkml:brushProperty name="ignorePressure" value="1"/>
    </inkml:brush>
  </inkml:definitions>
  <inkml:trace contextRef="#ctx0" brushRef="#br0">1 421,'109'-41,"4"3,1 2,120-24,-219 55,212-47,3 7,1 6,3 5,5 7,0 6,0 8,2 5,9 7,-149 2,-3 4,0 2,-1 1,1 4,-2 3,-1 2,-4 3,2 2,-2 3,0 2,77 34,-115-39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1"/>
    </inkml:context>
    <inkml:brush xml:id="br0">
      <inkml:brushProperty name="width" value="0.1" units="cm"/>
      <inkml:brushProperty name="height" value="0.1" units="cm"/>
      <inkml:brushProperty name="color" value="#DEEBF7"/>
      <inkml:brushProperty name="ignorePressure" value="1"/>
    </inkml:brush>
  </inkml:definitions>
  <inkml:trace contextRef="#ctx0" brushRef="#br0">1 0,'0'3,"5"1,2 6,2 6,8 7,0 3,1-1,-1 2,-5-2,-3-1,1 1,1-1,-6-5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2"/>
    </inkml:context>
    <inkml:brush xml:id="br0">
      <inkml:brushProperty name="width" value="0.1" units="cm"/>
      <inkml:brushProperty name="height" value="0.1" units="cm"/>
      <inkml:brushProperty name="color" value="#DEEBF7"/>
      <inkml:brushProperty name="ignorePressure" value="1"/>
    </inkml:brush>
  </inkml:definitions>
  <inkml:trace contextRef="#ctx0" brushRef="#br0">737 0,'-6'0,"-9"0,-16 0,-14 0,-16 0,-13 0,-4 0,5 0,-10 3,7 1,12 0,8-2,13 1,12-2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4"/>
    </inkml:context>
    <inkml:brush xml:id="br0">
      <inkml:brushProperty name="width" value="0.03528" units="cm"/>
      <inkml:brushProperty name="height" value="0.03528" units="cm"/>
      <inkml:brushProperty name="color" value="#0078D4"/>
      <inkml:brushProperty name="ignorePressure" value="1"/>
    </inkml:brush>
  </inkml:definitions>
  <inkml:trace contextRef="#ctx0" brushRef="#br0">500 0,'0'9,"0"1,-1-1,0 0,0 0,-1 0,0 0,-1 0,0 0,0 0,-1-1,-1 0,2 0,-2 0,0 0,-4 5,-19 22,1-1,-2-1,-2-2,-1-1,-12 7,25-22,-1-2,0 0,0-1,-1-1,-1-2,0-1,0 1,-1-2,0-1,-16 2,28-6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5"/>
    </inkml:context>
    <inkml:brush xml:id="br0">
      <inkml:brushProperty name="width" value="0.03528" units="cm"/>
      <inkml:brushProperty name="height" value="0.03528" units="cm"/>
      <inkml:brushProperty name="color" value="#0078D4"/>
      <inkml:brushProperty name="ignorePressure" value="1"/>
    </inkml:brush>
  </inkml:definitions>
  <inkml:trace contextRef="#ctx0" brushRef="#br0">90 1,'-1'7,"0"0,-1 0,1-1,-2 1,1 0,-1-1,0 1,0-1,-1 0,0 0,0 0,0 0,-1-1,-1 2,1-2,1 0,0 0,0 1,0 0,0-1,1 1,0 1,0-1,1 0,0 1,0-1,0 1,0 4,2-8,0-1,1 1,-1 0,0-1,1 1,0-1,0 1,-1 0,1-1,1 0,-1 1,0-1,1 0,-1 0,1 1,-1-2,1 2,0-2,0 1,0 0,0 0,0-1,1 1,-1-1,0 0,1 0,10 5,-1-1,1-1,0 0,14 2,27 9,-47-11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2"/>
    </inkml:context>
    <inkml:brush xml:id="br0">
      <inkml:brushProperty name="width" value="0.07938" units="cm"/>
      <inkml:brushProperty name="height" value="0.07938" units="cm"/>
      <inkml:brushProperty name="color" value="#0078D4"/>
      <inkml:brushProperty name="ignorePressure" value="1"/>
    </inkml:brush>
  </inkml:definitions>
  <inkml:trace contextRef="#ctx0" brushRef="#br0">82 0,'0'9,"-2"12,-3 14,-5 21,-3 18,1 18,0 16,1 9,3 8,3 1,2-2,4-13,3-20,4-18,1-17,0-17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3"/>
    </inkml:context>
    <inkml:brush xml:id="br0">
      <inkml:brushProperty name="width" value="0.07938" units="cm"/>
      <inkml:brushProperty name="height" value="0.07938" units="cm"/>
      <inkml:brushProperty name="color" value="#0386E0"/>
      <inkml:brushProperty name="ignorePressure" value="1"/>
    </inkml:brush>
  </inkml:definitions>
  <inkml:trace contextRef="#ctx0" brushRef="#br0">-1 0,'3'5,"-1"-1,0 1,1 0,-2 0,1 0,0 0,-1 1,0-1,0 0,-1 1,0-1,1 1,3 24,-1-14,-2-13,-1 1,1 0,0-1,0 1,0-1,1 1,-1-1,1 1,1 0,-2-3,0 0,0-1,0 1,-1-1,1 1,0-1,0 1,1-1,-1 0,0 0,0 1,0-1,0 0,0 0,0 0,0 0,0 0,0-1,0 1,0 0,1 0,-1-1,0 1,0 0,0-1,0 1,-1-1,1 0,0 1,0-1,0 0,0 1,0-1,-1 0,1 0,35-21,1 2,31-13,-8 4,-50 25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7"/>
    </inkml:context>
    <inkml:brush xml:id="br0">
      <inkml:brushProperty name="width" value="0.1" units="cm"/>
      <inkml:brushProperty name="height" value="0.1" units="cm"/>
      <inkml:brushProperty name="color" value="#0078D4"/>
      <inkml:brushProperty name="ignorePressure" value="1"/>
    </inkml:brush>
  </inkml:definitions>
  <inkml:trace contextRef="#ctx0" brushRef="#br0">1 0,'0'3,"5"1,2 6,2 6,8 7,0 3,1-1,-1 2,-5-2,-3-1,1 1,1-1,-6-5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7:36.115"/>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352 0,'-3'0,"-6"6,-8 6,-6 8,-11 9,-5 4,-5 5,3-1,2-1,6-8,4-4,6-8,6-5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7:37.624"/>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0 0,'4'1,"0"-1,-1 1,1 0,0 0,-1 0,1 1,-1-1,1 1,-1-1,0 1,0 0,0 1,0-1,0 0,4 6,38 47,-35-42,40 52,-20-29,29 47,-52-72,0-1,1-1,17 17,-20-21,8 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7:41.279"/>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1 1,'0'8,"0"20,0 18,0 24,0 24,2 24,8 14,6 7,11-13,7-13,2-21,1-14,-2-13,-2-15,-5-15,-5-12,-5-9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8:05.411"/>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353 0,'-2'0,"-7"5,-8 9,-7 5,-10 10,-5 4,-5 5,3-1,2-1,5-7,6-6,4-6,7-7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8:05.412"/>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0 0,'4'1,"0"-1,-1 1,1 0,0 0,-1 0,1 1,-1-1,0 1,1-1,-1 1,1 0,-2 0,1 1,-1-1,6 6,37 47,-36-42,43 52,-23-29,29 47,-51-72,1-1,-1 0,19 16,-21-22,8 10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8:05.413"/>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1 1,'0'8,"0"19,0 20,0 23,0 24,2 24,7 15,8 6,9-13,9-13,2-21,-1-14,0-14,-4-12,-4-18,-4-10,-6-10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8"/>
    </inkml:context>
    <inkml:brush xml:id="br0">
      <inkml:brushProperty name="width" value="0.1" units="cm"/>
      <inkml:brushProperty name="height" value="0.1" units="cm"/>
      <inkml:brushProperty name="color" value="#0078D4"/>
      <inkml:brushProperty name="ignorePressure" value="1"/>
    </inkml:brush>
  </inkml:definitions>
  <inkml:trace contextRef="#ctx0" brushRef="#br0">737 0,'-6'0,"-9"0,-16 0,-14 0,-16 0,-13 0,-3 0,3 0,-9 3,7 1,12 0,8-2,13 1,12-2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3"/>
    </inkml:context>
    <inkml:brush xml:id="br0">
      <inkml:brushProperty name="width" value="0.1" units="cm"/>
      <inkml:brushProperty name="height" value="0.1" units="cm"/>
      <inkml:brushProperty name="color" value="#0078D4"/>
      <inkml:brushProperty name="ignorePressure" value="1"/>
    </inkml:brush>
  </inkml:definitions>
  <inkml:trace contextRef="#ctx0" brushRef="#br0">1 421,'109'-41,"4"3,1 2,120-24,-219 55,212-47,3 7,1 6,3 5,5 7,0 6,0 8,2 5,9 7,-149 2,-3 4,0 2,-1 1,1 4,-2 3,-1 2,-4 3,2 2,-2 3,0 2,77 34,-115-39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4"/>
    </inkml:context>
    <inkml:brush xml:id="br0">
      <inkml:brushProperty name="width" value="0.1" units="cm"/>
      <inkml:brushProperty name="height" value="0.1" units="cm"/>
      <inkml:brushProperty name="color" value="#0078D4"/>
      <inkml:brushProperty name="ignorePressure" value="1"/>
    </inkml:brush>
  </inkml:definitions>
  <inkml:trace contextRef="#ctx0" brushRef="#br0">1 0,'0'3,"5"1,2 6,2 6,8 7,0 3,1-1,-1 2,-5-2,-3-1,1 1,1-1,-6-5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5"/>
    </inkml:context>
    <inkml:brush xml:id="br0">
      <inkml:brushProperty name="width" value="0.1" units="cm"/>
      <inkml:brushProperty name="height" value="0.1" units="cm"/>
      <inkml:brushProperty name="color" value="#0078D4"/>
      <inkml:brushProperty name="ignorePressure" value="1"/>
    </inkml:brush>
  </inkml:definitions>
  <inkml:trace contextRef="#ctx0" brushRef="#br0">737 0,'-6'0,"-9"0,-16 0,-14 0,-16 0,-13 0,-3 0,3 0,-9 3,7 1,12 0,8-2,13 1,12-2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2"/>
    </inkml:context>
    <inkml:brush xml:id="br0">
      <inkml:brushProperty name="width" value="0.1" units="cm"/>
      <inkml:brushProperty name="height" value="0.1" units="cm"/>
      <inkml:brushProperty name="color" value="#9DC3E6"/>
      <inkml:brushProperty name="ignorePressure" value="1"/>
    </inkml:brush>
  </inkml:definitions>
  <inkml:trace contextRef="#ctx0" brushRef="#br0">1 421,'109'-41,"4"3,1 2,120-24,-219 55,212-47,3 7,1 6,3 5,5 7,0 6,0 8,2 5,9 7,-149 2,-3 4,0 2,-1 1,1 4,-2 3,-1 2,-4 3,2 2,-2 3,0 2,77 34,-115-39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3"/>
    </inkml:context>
    <inkml:brush xml:id="br0">
      <inkml:brushProperty name="width" value="0.1" units="cm"/>
      <inkml:brushProperty name="height" value="0.1" units="cm"/>
      <inkml:brushProperty name="color" value="#9DC3E6"/>
      <inkml:brushProperty name="ignorePressure" value="1"/>
    </inkml:brush>
  </inkml:definitions>
  <inkml:trace contextRef="#ctx0" brushRef="#br0">1 0,'0'3,"5"1,2 6,2 6,8 7,0 3,1-1,-1 2,-5-2,-3-1,1 1,1-1,-6-5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4"/>
    </inkml:context>
    <inkml:brush xml:id="br0">
      <inkml:brushProperty name="width" value="0.1" units="cm"/>
      <inkml:brushProperty name="height" value="0.1" units="cm"/>
      <inkml:brushProperty name="color" value="#9DC3E6"/>
      <inkml:brushProperty name="ignorePressure" value="1"/>
    </inkml:brush>
  </inkml:definitions>
  <inkml:trace contextRef="#ctx0" brushRef="#br0">737 0,'-6'0,"-9"0,-16 0,-14 0,-16 0,-13 0,-3 0,3 0,-9 3,7 1,12 0,8-2,13 1,12-2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88D8B-4B38-4513-9C30-93871FB90704}" type="datetimeFigureOut">
              <a:rPr lang="en-US" smtClean="0"/>
              <a:t>7/8/2021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243D3-7AA8-4796-BD87-0BF11FA5D26F}" type="slidenum">
              <a:rPr lang="en-US" smtClean="0"/>
              <a:t>‹#›</a:t>
            </a:fld>
            <a:endParaRPr lang="en-US"/>
          </a:p>
        </p:txBody>
      </p:sp>
    </p:spTree>
    <p:extLst>
      <p:ext uri="{BB962C8B-B14F-4D97-AF65-F5344CB8AC3E}">
        <p14:creationId xmlns:p14="http://schemas.microsoft.com/office/powerpoint/2010/main" val="417182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echcommunity.microsoft.com/t5/storage-at-microsoft/the-new-hci-industry-record-13-7-million-iops-with-windows/ba-p/428314"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provides </a:t>
            </a:r>
            <a:r>
              <a:rPr lang="en-US"/>
              <a:t>the </a:t>
            </a:r>
            <a:r>
              <a:rPr lang="en-US" dirty="0"/>
              <a:t>latest information on Azure Stack HCI as of June 2021.  While it has L200 in title, this is </a:t>
            </a:r>
            <a:r>
              <a:rPr lang="en-US"/>
              <a:t>more in the </a:t>
            </a:r>
            <a:r>
              <a:rPr lang="en-US" dirty="0"/>
              <a:t>context of length of presentation than technical depth</a:t>
            </a:r>
            <a:r>
              <a:rPr lang="en-US"/>
              <a:t>.  </a:t>
            </a:r>
            <a:r>
              <a:rPr lang="en-US" dirty="0"/>
              <a:t>All field functions should be able to deliver this message.</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1</a:t>
            </a:fld>
            <a:endParaRPr lang="en-US"/>
          </a:p>
        </p:txBody>
      </p:sp>
    </p:spTree>
    <p:extLst>
      <p:ext uri="{BB962C8B-B14F-4D97-AF65-F5344CB8AC3E}">
        <p14:creationId xmlns:p14="http://schemas.microsoft.com/office/powerpoint/2010/main" val="3862318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positions the crossroad we are at.  Azure Stack HCI for HCI, Windows Server for guest OS and traditional server role.</a:t>
            </a:r>
          </a:p>
          <a:p>
            <a:endParaRPr lang="en-US" dirty="0"/>
          </a:p>
          <a:p>
            <a:r>
              <a:rPr lang="en-US" dirty="0"/>
              <a:t>A key talking point is that “now” is the time when the differentiation between the 2 OS is at the smallest it will ever be.  Since Azure Stack HCI is subscription based, it keeps accruing new features and value for HCI that will not be in Windows Server.</a:t>
            </a:r>
          </a:p>
        </p:txBody>
      </p:sp>
      <p:sp>
        <p:nvSpPr>
          <p:cNvPr id="4" name="Slide Number Placeholder 3"/>
          <p:cNvSpPr>
            <a:spLocks noGrp="1"/>
          </p:cNvSpPr>
          <p:nvPr>
            <p:ph type="sldNum" sz="quarter" idx="5"/>
          </p:nvPr>
        </p:nvSpPr>
        <p:spPr/>
        <p:txBody>
          <a:bodyPr/>
          <a:lstStyle/>
          <a:p>
            <a:fld id="{977243D3-7AA8-4796-BD87-0BF11FA5D26F}" type="slidenum">
              <a:rPr lang="en-US" smtClean="0"/>
              <a:t>10</a:t>
            </a:fld>
            <a:endParaRPr lang="en-US"/>
          </a:p>
        </p:txBody>
      </p:sp>
    </p:spTree>
    <p:extLst>
      <p:ext uri="{BB962C8B-B14F-4D97-AF65-F5344CB8AC3E}">
        <p14:creationId xmlns:p14="http://schemas.microsoft.com/office/powerpoint/2010/main" val="2089513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presenter: The slide is in this position to educate on the strength of Azure Stack HCI and to set the context to explain the innovation in Azure Stack HCI which appears in the following slides.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77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to introduce what is Azure Stack HCI. We focus on 4 pillars:</a:t>
            </a:r>
          </a:p>
          <a:p>
            <a:r>
              <a:rPr lang="en-US" dirty="0"/>
              <a:t>-Hybrid by design and delivered as an Azure subscription</a:t>
            </a:r>
          </a:p>
          <a:p>
            <a:r>
              <a:rPr lang="en-US" dirty="0"/>
              <a:t>-Provide best in class scale and performance for virtualization</a:t>
            </a:r>
          </a:p>
          <a:p>
            <a:r>
              <a:rPr lang="en-US" dirty="0"/>
              <a:t>-It integrates will all familiar tools</a:t>
            </a:r>
          </a:p>
          <a:p>
            <a:r>
              <a:rPr lang="en-US" dirty="0"/>
              <a:t>-It has flexible deployment options</a:t>
            </a:r>
          </a:p>
        </p:txBody>
      </p:sp>
      <p:sp>
        <p:nvSpPr>
          <p:cNvPr id="4" name="Slide Number Placeholder 3"/>
          <p:cNvSpPr>
            <a:spLocks noGrp="1"/>
          </p:cNvSpPr>
          <p:nvPr>
            <p:ph type="sldNum" sz="quarter" idx="5"/>
          </p:nvPr>
        </p:nvSpPr>
        <p:spPr/>
        <p:txBody>
          <a:bodyPr/>
          <a:lstStyle/>
          <a:p>
            <a:fld id="{977243D3-7AA8-4796-BD87-0BF11FA5D26F}" type="slidenum">
              <a:rPr lang="en-US" smtClean="0"/>
              <a:t>12</a:t>
            </a:fld>
            <a:endParaRPr lang="en-US"/>
          </a:p>
        </p:txBody>
      </p:sp>
    </p:spTree>
    <p:extLst>
      <p:ext uri="{BB962C8B-B14F-4D97-AF65-F5344CB8AC3E}">
        <p14:creationId xmlns:p14="http://schemas.microsoft.com/office/powerpoint/2010/main" val="2353179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are on the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527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Talking points are on the slide</a:t>
            </a:r>
          </a:p>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14</a:t>
            </a:fld>
            <a:endParaRPr lang="en-US"/>
          </a:p>
        </p:txBody>
      </p:sp>
    </p:spTree>
    <p:extLst>
      <p:ext uri="{BB962C8B-B14F-4D97-AF65-F5344CB8AC3E}">
        <p14:creationId xmlns:p14="http://schemas.microsoft.com/office/powerpoint/2010/main" val="655036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are on the slide</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15</a:t>
            </a:fld>
            <a:endParaRPr lang="en-US"/>
          </a:p>
        </p:txBody>
      </p:sp>
    </p:spTree>
    <p:extLst>
      <p:ext uri="{BB962C8B-B14F-4D97-AF65-F5344CB8AC3E}">
        <p14:creationId xmlns:p14="http://schemas.microsoft.com/office/powerpoint/2010/main" val="2662101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We know how important and valuable it is for IT to standardize on tools and processes they can apply across their entire estate, to all the infrastructure they manage. That’s why we believe that to modernize and use Azure Stack HCI, you shouldn’t need to change the way you operate, you shouldn’t throw out the skills your team already has.</a:t>
            </a:r>
          </a:p>
          <a:p>
            <a:endParaRPr lang="en-US"/>
          </a:p>
          <a:p>
            <a:r>
              <a:rPr lang="en-US" i="1"/>
              <a:t>The key point is that: </a:t>
            </a:r>
            <a:r>
              <a:rPr lang="en-US" i="1" u="sng"/>
              <a:t>you</a:t>
            </a:r>
            <a:r>
              <a:rPr lang="en-US" i="1" u="none"/>
              <a:t>’re</a:t>
            </a:r>
            <a:r>
              <a:rPr lang="en-US" i="1"/>
              <a:t> the administrator, </a:t>
            </a:r>
            <a:r>
              <a:rPr lang="en-US" i="1" u="sng"/>
              <a:t>you</a:t>
            </a:r>
            <a:r>
              <a:rPr lang="en-US" i="1" u="none"/>
              <a:t>’re</a:t>
            </a:r>
            <a:r>
              <a:rPr lang="en-US" i="1"/>
              <a:t> in control, and </a:t>
            </a:r>
            <a:r>
              <a:rPr lang="en-US" i="1" u="sng"/>
              <a:t>you</a:t>
            </a:r>
            <a:r>
              <a:rPr lang="en-US" i="1"/>
              <a:t> decide the tools you need.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9C0AB3-6BD7-4A51-B668-17D8F72E28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127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are on the slide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722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overall view of deployments for Azure Stack HCI.</a:t>
            </a:r>
          </a:p>
          <a:p>
            <a:endParaRPr lang="en-US" dirty="0"/>
          </a:p>
          <a:p>
            <a:r>
              <a:rPr lang="en-US" dirty="0"/>
              <a:t>The fastest time to value is to use an integrated system which comes to the customers with an “appliance like” experience and also provides integrated support.  It represents a smaller portion of deployments.</a:t>
            </a:r>
          </a:p>
          <a:p>
            <a:endParaRPr lang="en-US" dirty="0"/>
          </a:p>
          <a:p>
            <a:r>
              <a:rPr lang="en-US" dirty="0"/>
              <a:t>The largest part of deployments  is through validated nodes which are akin to a “reference architecture’ and has more flexibility in component choices.  Historically these make up the largest part of HCI deployments.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A9B71-7211-4480-8F60-AF796C8878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649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are on the slide.</a:t>
            </a:r>
          </a:p>
        </p:txBody>
      </p:sp>
      <p:sp>
        <p:nvSpPr>
          <p:cNvPr id="4" name="Slide Number Placeholder 3"/>
          <p:cNvSpPr>
            <a:spLocks noGrp="1"/>
          </p:cNvSpPr>
          <p:nvPr>
            <p:ph type="sldNum" sz="quarter" idx="5"/>
          </p:nvPr>
        </p:nvSpPr>
        <p:spPr/>
        <p:txBody>
          <a:bodyPr/>
          <a:lstStyle/>
          <a:p>
            <a:fld id="{977243D3-7AA8-4796-BD87-0BF11FA5D26F}" type="slidenum">
              <a:rPr lang="en-US" smtClean="0"/>
              <a:t>19</a:t>
            </a:fld>
            <a:endParaRPr lang="en-US"/>
          </a:p>
        </p:txBody>
      </p:sp>
    </p:spTree>
    <p:extLst>
      <p:ext uri="{BB962C8B-B14F-4D97-AF65-F5344CB8AC3E}">
        <p14:creationId xmlns:p14="http://schemas.microsoft.com/office/powerpoint/2010/main" val="2035852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Comprehensive agenda</a:t>
            </a:r>
          </a:p>
        </p:txBody>
      </p:sp>
      <p:sp>
        <p:nvSpPr>
          <p:cNvPr id="4" name="Slide Number Placeholder 3"/>
          <p:cNvSpPr>
            <a:spLocks noGrp="1"/>
          </p:cNvSpPr>
          <p:nvPr>
            <p:ph type="sldNum" sz="quarter" idx="5"/>
          </p:nvPr>
        </p:nvSpPr>
        <p:spPr/>
        <p:txBody>
          <a:bodyPr/>
          <a:lstStyle/>
          <a:p>
            <a:fld id="{977243D3-7AA8-4796-BD87-0BF11FA5D26F}" type="slidenum">
              <a:rPr lang="en-US" smtClean="0"/>
              <a:t>2</a:t>
            </a:fld>
            <a:endParaRPr lang="en-US"/>
          </a:p>
        </p:txBody>
      </p:sp>
    </p:spTree>
    <p:extLst>
      <p:ext uri="{BB962C8B-B14F-4D97-AF65-F5344CB8AC3E}">
        <p14:creationId xmlns:p14="http://schemas.microsoft.com/office/powerpoint/2010/main" val="1088951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While there are 5 use cases that we talk about for Azure Stack HCI – there are the 4 on this slide plus VDI as a use case which we are not emphasizing on this slide.  We chose instead to talk about the native app on HCI … this is our Kubernetes story on  Azure Stack HCI.  </a:t>
            </a:r>
          </a:p>
          <a:p>
            <a:endParaRPr lang="en-US">
              <a:cs typeface="Calibri"/>
            </a:endParaRPr>
          </a:p>
          <a:p>
            <a:r>
              <a:rPr lang="en-US">
                <a:cs typeface="Calibri"/>
              </a:rPr>
              <a:t>Use these slides to tell the customer the best scenarios for using Azure Stack HCI</a:t>
            </a:r>
          </a:p>
          <a:p>
            <a:r>
              <a:rPr lang="en-US">
                <a:cs typeface="Calibri"/>
              </a:rPr>
              <a:t>1. Modernize and secure your datacenter – with enterprise secure virtualization</a:t>
            </a:r>
          </a:p>
          <a:p>
            <a:r>
              <a:rPr lang="en-US">
                <a:cs typeface="Calibri"/>
              </a:rPr>
              <a:t>2. Affordably run intelligent edge and remote branch solutions by providing appropriate infrastructure for these types of environments by leveraging the low price per core and the switchless capability of Azure Stack HCI and a true 2 node deployment (competitor typically starts at 3)</a:t>
            </a:r>
          </a:p>
          <a:p>
            <a:r>
              <a:rPr lang="en-US">
                <a:cs typeface="Calibri"/>
              </a:rPr>
              <a:t>3. Industry-best performance for SQL Server VM – demonstrated through TPC benchmarks.  Microsoft owns end to end stack for SQL Server providing better optimization of SQL Server virtual workloads.</a:t>
            </a:r>
          </a:p>
          <a:p>
            <a:r>
              <a:rPr lang="en-US">
                <a:cs typeface="Calibri"/>
              </a:rPr>
              <a:t>4. Deploy cloud native apps and Azure Arc enables services - using AKS on HCI provides the Kubernetes platform that customer can use to take cloud apps and run them as a container on Azure Stack HCI.  It also enables the deployment of all Azure Arc enabled services.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54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p>
        </p:txBody>
      </p:sp>
      <p:sp>
        <p:nvSpPr>
          <p:cNvPr id="4" name="Slide Number Placeholder 3"/>
          <p:cNvSpPr>
            <a:spLocks noGrp="1"/>
          </p:cNvSpPr>
          <p:nvPr>
            <p:ph type="sldNum" sz="quarter" idx="5"/>
          </p:nvPr>
        </p:nvSpPr>
        <p:spPr/>
        <p:txBody>
          <a:bodyPr/>
          <a:lstStyle/>
          <a:p>
            <a:fld id="{977243D3-7AA8-4796-BD87-0BF11FA5D26F}" type="slidenum">
              <a:rPr lang="en-US" smtClean="0"/>
              <a:t>21</a:t>
            </a:fld>
            <a:endParaRPr lang="en-US"/>
          </a:p>
        </p:txBody>
      </p:sp>
    </p:spTree>
    <p:extLst>
      <p:ext uri="{BB962C8B-B14F-4D97-AF65-F5344CB8AC3E}">
        <p14:creationId xmlns:p14="http://schemas.microsoft.com/office/powerpoint/2010/main" val="3813599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22</a:t>
            </a:fld>
            <a:endParaRPr lang="en-US"/>
          </a:p>
        </p:txBody>
      </p:sp>
    </p:spTree>
    <p:extLst>
      <p:ext uri="{BB962C8B-B14F-4D97-AF65-F5344CB8AC3E}">
        <p14:creationId xmlns:p14="http://schemas.microsoft.com/office/powerpoint/2010/main" val="1747681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23</a:t>
            </a:fld>
            <a:endParaRPr lang="en-US"/>
          </a:p>
        </p:txBody>
      </p:sp>
    </p:spTree>
    <p:extLst>
      <p:ext uri="{BB962C8B-B14F-4D97-AF65-F5344CB8AC3E}">
        <p14:creationId xmlns:p14="http://schemas.microsoft.com/office/powerpoint/2010/main" val="684736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24</a:t>
            </a:fld>
            <a:endParaRPr lang="en-US"/>
          </a:p>
        </p:txBody>
      </p:sp>
    </p:spTree>
    <p:extLst>
      <p:ext uri="{BB962C8B-B14F-4D97-AF65-F5344CB8AC3E}">
        <p14:creationId xmlns:p14="http://schemas.microsoft.com/office/powerpoint/2010/main" val="1737030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25</a:t>
            </a:fld>
            <a:endParaRPr lang="en-US"/>
          </a:p>
        </p:txBody>
      </p:sp>
    </p:spTree>
    <p:extLst>
      <p:ext uri="{BB962C8B-B14F-4D97-AF65-F5344CB8AC3E}">
        <p14:creationId xmlns:p14="http://schemas.microsoft.com/office/powerpoint/2010/main" val="3407042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latin typeface="Calibri" panose="020F0502020204030204" pitchFamily="34" charset="0"/>
                <a:ea typeface="Calibri" panose="020F0502020204030204" pitchFamily="34" charset="0"/>
                <a:cs typeface="Times New Roman" panose="02020603050405020304" pitchFamily="18" charset="0"/>
              </a:rPr>
              <a:t>When you finish setting up the new Azure Stack HCI, it natively integrates with Azure and the Azure Resource Manager (ARM).</a:t>
            </a:r>
          </a:p>
          <a:p>
            <a:endParaRPr lang="en-US" sz="1800" i="1" dirty="0">
              <a:latin typeface="Calibri" panose="020F0502020204030204" pitchFamily="34" charset="0"/>
              <a:ea typeface="Calibri" panose="020F0502020204030204" pitchFamily="34" charset="0"/>
              <a:cs typeface="Times New Roman" panose="02020603050405020304" pitchFamily="18" charset="0"/>
            </a:endParaRPr>
          </a:p>
          <a:p>
            <a:r>
              <a:rPr lang="en-US" sz="1800" i="1" dirty="0">
                <a:latin typeface="Calibri" panose="020F0502020204030204" pitchFamily="34" charset="0"/>
                <a:ea typeface="Calibri" panose="020F0502020204030204" pitchFamily="34" charset="0"/>
                <a:cs typeface="Times New Roman" panose="02020603050405020304" pitchFamily="18" charset="0"/>
              </a:rPr>
              <a:t>There is no separate agent you need to download, install, and maintain; there’s no complicated script to fuss with. Instead, Azure Arc is built natively into the operating system. Each on-premises cluster is projected into your Azure AAD tenant and subscription, as an Azure resource, so that you can see it in the Azure Portal.</a:t>
            </a:r>
            <a:endParaRPr lang="en-US" dirty="0"/>
          </a:p>
        </p:txBody>
      </p:sp>
      <p:sp>
        <p:nvSpPr>
          <p:cNvPr id="4" name="Slide Number Placeholder 3"/>
          <p:cNvSpPr>
            <a:spLocks noGrp="1"/>
          </p:cNvSpPr>
          <p:nvPr>
            <p:ph type="sldNum" sz="quarter" idx="5"/>
          </p:nvPr>
        </p:nvSpPr>
        <p:spPr/>
        <p:txBody>
          <a:bodyPr/>
          <a:lstStyle/>
          <a:p>
            <a:pPr marL="0" marR="0" lvl="0" indent="0" algn="r" defTabSz="939363" rtl="0" eaLnBrk="1" fontAlgn="auto" latinLnBrk="0" hangingPunct="1">
              <a:lnSpc>
                <a:spcPct val="100000"/>
              </a:lnSpc>
              <a:spcBef>
                <a:spcPts val="0"/>
              </a:spcBef>
              <a:spcAft>
                <a:spcPts val="0"/>
              </a:spcAft>
              <a:buClrTx/>
              <a:buSzTx/>
              <a:buFontTx/>
              <a:buNone/>
              <a:tabLst/>
              <a:defRPr/>
            </a:pPr>
            <a:fld id="{FF9C0AB3-6BD7-4A51-B668-17D8F72E288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9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677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Azure services that can easily be added to an Azure Stack HCI clusters though one click add on in WAC.</a:t>
            </a:r>
          </a:p>
        </p:txBody>
      </p:sp>
      <p:sp>
        <p:nvSpPr>
          <p:cNvPr id="4" name="Slide Number Placeholder 3"/>
          <p:cNvSpPr>
            <a:spLocks noGrp="1"/>
          </p:cNvSpPr>
          <p:nvPr>
            <p:ph type="sldNum" sz="quarter" idx="5"/>
          </p:nvPr>
        </p:nvSpPr>
        <p:spPr/>
        <p:txBody>
          <a:bodyPr/>
          <a:lstStyle/>
          <a:p>
            <a:fld id="{977243D3-7AA8-4796-BD87-0BF11FA5D26F}" type="slidenum">
              <a:rPr lang="en-US" smtClean="0"/>
              <a:t>27</a:t>
            </a:fld>
            <a:endParaRPr lang="en-US"/>
          </a:p>
        </p:txBody>
      </p:sp>
    </p:spTree>
    <p:extLst>
      <p:ext uri="{BB962C8B-B14F-4D97-AF65-F5344CB8AC3E}">
        <p14:creationId xmlns:p14="http://schemas.microsoft.com/office/powerpoint/2010/main" val="1799404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p>
        </p:txBody>
      </p:sp>
      <p:sp>
        <p:nvSpPr>
          <p:cNvPr id="4" name="Slide Number Placeholder 3"/>
          <p:cNvSpPr>
            <a:spLocks noGrp="1"/>
          </p:cNvSpPr>
          <p:nvPr>
            <p:ph type="sldNum" sz="quarter" idx="5"/>
          </p:nvPr>
        </p:nvSpPr>
        <p:spPr/>
        <p:txBody>
          <a:bodyPr/>
          <a:lstStyle/>
          <a:p>
            <a:fld id="{977243D3-7AA8-4796-BD87-0BF11FA5D26F}" type="slidenum">
              <a:rPr lang="en-US" smtClean="0"/>
              <a:t>28</a:t>
            </a:fld>
            <a:endParaRPr lang="en-US"/>
          </a:p>
        </p:txBody>
      </p:sp>
    </p:spTree>
    <p:extLst>
      <p:ext uri="{BB962C8B-B14F-4D97-AF65-F5344CB8AC3E}">
        <p14:creationId xmlns:p14="http://schemas.microsoft.com/office/powerpoint/2010/main" val="2311644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build-up slide that shows how to bring value not only to the HCI OS but also the guests VMs showing one of the value of Hybrid.</a:t>
            </a:r>
          </a:p>
        </p:txBody>
      </p:sp>
      <p:sp>
        <p:nvSpPr>
          <p:cNvPr id="4" name="Slide Number Placeholder 3"/>
          <p:cNvSpPr>
            <a:spLocks noGrp="1"/>
          </p:cNvSpPr>
          <p:nvPr>
            <p:ph type="sldNum" sz="quarter" idx="5"/>
          </p:nvPr>
        </p:nvSpPr>
        <p:spPr/>
        <p:txBody>
          <a:bodyPr/>
          <a:lstStyle/>
          <a:p>
            <a:fld id="{977243D3-7AA8-4796-BD87-0BF11FA5D26F}" type="slidenum">
              <a:rPr lang="en-US" smtClean="0"/>
              <a:t>29</a:t>
            </a:fld>
            <a:endParaRPr lang="en-US"/>
          </a:p>
        </p:txBody>
      </p:sp>
    </p:spTree>
    <p:extLst>
      <p:ext uri="{BB962C8B-B14F-4D97-AF65-F5344CB8AC3E}">
        <p14:creationId xmlns:p14="http://schemas.microsoft.com/office/powerpoint/2010/main" val="2095964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to set the state about how Microsoft thinks about Hybrid.  You should emphasize the breath of offering and scenarios we can address with our offerings.</a:t>
            </a:r>
          </a:p>
        </p:txBody>
      </p:sp>
      <p:sp>
        <p:nvSpPr>
          <p:cNvPr id="4" name="Slide Number Placeholder 3"/>
          <p:cNvSpPr>
            <a:spLocks noGrp="1"/>
          </p:cNvSpPr>
          <p:nvPr>
            <p:ph type="sldNum" sz="quarter" idx="5"/>
          </p:nvPr>
        </p:nvSpPr>
        <p:spPr/>
        <p:txBody>
          <a:bodyPr/>
          <a:lstStyle/>
          <a:p>
            <a:fld id="{977243D3-7AA8-4796-BD87-0BF11FA5D26F}" type="slidenum">
              <a:rPr lang="en-US" smtClean="0"/>
              <a:t>3</a:t>
            </a:fld>
            <a:endParaRPr lang="en-US"/>
          </a:p>
        </p:txBody>
      </p:sp>
    </p:spTree>
    <p:extLst>
      <p:ext uri="{BB962C8B-B14F-4D97-AF65-F5344CB8AC3E}">
        <p14:creationId xmlns:p14="http://schemas.microsoft.com/office/powerpoint/2010/main" val="2272140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30</a:t>
            </a:fld>
            <a:endParaRPr lang="en-US"/>
          </a:p>
        </p:txBody>
      </p:sp>
    </p:spTree>
    <p:extLst>
      <p:ext uri="{BB962C8B-B14F-4D97-AF65-F5344CB8AC3E}">
        <p14:creationId xmlns:p14="http://schemas.microsoft.com/office/powerpoint/2010/main" val="1144221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equivalent “what is” slide for AKS on HCI</a:t>
            </a:r>
            <a:r>
              <a:rPr lang="en-US"/>
              <a:t>.  We </a:t>
            </a:r>
            <a:r>
              <a:rPr lang="en-US" dirty="0"/>
              <a:t>focus on 3 points:</a:t>
            </a:r>
          </a:p>
          <a:p>
            <a:r>
              <a:rPr lang="en-US" dirty="0"/>
              <a:t>-Hybrid by design….same experience as AKS but available on-prem</a:t>
            </a:r>
          </a:p>
          <a:p>
            <a:r>
              <a:rPr lang="en-US" dirty="0"/>
              <a:t>-really shine </a:t>
            </a:r>
            <a:r>
              <a:rPr lang="en-US"/>
              <a:t>with</a:t>
            </a:r>
            <a:r>
              <a:rPr lang="en-US" dirty="0"/>
              <a:t> </a:t>
            </a:r>
            <a:r>
              <a:rPr lang="en-US" dirty="0" err="1"/>
              <a:t>.</a:t>
            </a:r>
            <a:r>
              <a:rPr lang="en-US" err="1"/>
              <a:t>Net</a:t>
            </a:r>
            <a:r>
              <a:rPr lang="en-US"/>
              <a:t> app</a:t>
            </a:r>
          </a:p>
          <a:p>
            <a:r>
              <a:rPr lang="en-US" dirty="0"/>
              <a:t>-Great </a:t>
            </a:r>
            <a:r>
              <a:rPr lang="en-US"/>
              <a:t>security built-in </a:t>
            </a:r>
            <a:r>
              <a:rPr lang="en-US" dirty="0"/>
              <a:t>on a trusted platform</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31</a:t>
            </a:fld>
            <a:endParaRPr lang="en-US"/>
          </a:p>
        </p:txBody>
      </p:sp>
    </p:spTree>
    <p:extLst>
      <p:ext uri="{BB962C8B-B14F-4D97-AF65-F5344CB8AC3E}">
        <p14:creationId xmlns:p14="http://schemas.microsoft.com/office/powerpoint/2010/main" val="1204040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9E571-0CA4-49AD-AF22-E454C469B0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79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33</a:t>
            </a:fld>
            <a:endParaRPr lang="en-US"/>
          </a:p>
        </p:txBody>
      </p:sp>
    </p:spTree>
    <p:extLst>
      <p:ext uri="{BB962C8B-B14F-4D97-AF65-F5344CB8AC3E}">
        <p14:creationId xmlns:p14="http://schemas.microsoft.com/office/powerpoint/2010/main" val="2666527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34</a:t>
            </a:fld>
            <a:endParaRPr lang="en-US"/>
          </a:p>
        </p:txBody>
      </p:sp>
    </p:spTree>
    <p:extLst>
      <p:ext uri="{BB962C8B-B14F-4D97-AF65-F5344CB8AC3E}">
        <p14:creationId xmlns:p14="http://schemas.microsoft.com/office/powerpoint/2010/main" val="2416663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equivalent slide for AKS on HCI for “when to use”.  3 key use cases</a:t>
            </a:r>
          </a:p>
          <a:p>
            <a:r>
              <a:rPr lang="en-US" dirty="0"/>
              <a:t>-Bring cloud native app on prem with AKS on HCI essentially PaaS on-prem</a:t>
            </a:r>
          </a:p>
          <a:p>
            <a:r>
              <a:rPr lang="en-US" dirty="0"/>
              <a:t>-Providing modern container management for Linux and Windows container</a:t>
            </a:r>
          </a:p>
          <a:p>
            <a:r>
              <a:rPr lang="en-US" dirty="0"/>
              <a:t>-Provide a platform to deploy any of the Azure Arc services who rely on K8. AKS on HCI with HCI provides a resilient and fully integrated platform to deploy all of these services.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043" marR="0" lvl="0" indent="0" algn="l" defTabSz="9245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434D5B-5116-4D8A-8B53-1D458788EFA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7/8/2021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055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key slide that shows customer the all up value of a well integrated platform. VMs are shown in white, contains </a:t>
            </a:r>
            <a:r>
              <a:rPr lang="en-US"/>
              <a:t>in purple</a:t>
            </a:r>
            <a:r>
              <a:rPr lang="en-US" dirty="0"/>
              <a:t>.  With that infrastructure, customers can run cloud native apps on prem (shown in white at the top layer).  The slide also shows how customer can </a:t>
            </a:r>
            <a:r>
              <a:rPr lang="en-US"/>
              <a:t>manage </a:t>
            </a:r>
            <a:r>
              <a:rPr lang="en-US" dirty="0"/>
              <a:t>locally </a:t>
            </a:r>
            <a:r>
              <a:rPr lang="en-US"/>
              <a:t>with WAC </a:t>
            </a:r>
            <a:r>
              <a:rPr lang="en-US" dirty="0"/>
              <a:t>or through the Azure portal with the built-in Arc integration.</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7/8/2021 1:45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31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37</a:t>
            </a:fld>
            <a:endParaRPr lang="en-US"/>
          </a:p>
        </p:txBody>
      </p:sp>
    </p:spTree>
    <p:extLst>
      <p:ext uri="{BB962C8B-B14F-4D97-AF65-F5344CB8AC3E}">
        <p14:creationId xmlns:p14="http://schemas.microsoft.com/office/powerpoint/2010/main" val="2981182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38</a:t>
            </a:fld>
            <a:endParaRPr lang="en-US"/>
          </a:p>
        </p:txBody>
      </p:sp>
    </p:spTree>
    <p:extLst>
      <p:ext uri="{BB962C8B-B14F-4D97-AF65-F5344CB8AC3E}">
        <p14:creationId xmlns:p14="http://schemas.microsoft.com/office/powerpoint/2010/main" val="732859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 and you can show more details through the video available through the embedded link.</a:t>
            </a:r>
          </a:p>
        </p:txBody>
      </p:sp>
      <p:sp>
        <p:nvSpPr>
          <p:cNvPr id="4" name="Slide Number Placeholder 3"/>
          <p:cNvSpPr>
            <a:spLocks noGrp="1"/>
          </p:cNvSpPr>
          <p:nvPr>
            <p:ph type="sldNum" sz="quarter" idx="5"/>
          </p:nvPr>
        </p:nvSpPr>
        <p:spPr/>
        <p:txBody>
          <a:bodyPr/>
          <a:lstStyle/>
          <a:p>
            <a:fld id="{977243D3-7AA8-4796-BD87-0BF11FA5D26F}" type="slidenum">
              <a:rPr lang="en-US" smtClean="0"/>
              <a:t>39</a:t>
            </a:fld>
            <a:endParaRPr lang="en-US"/>
          </a:p>
        </p:txBody>
      </p:sp>
    </p:spTree>
    <p:extLst>
      <p:ext uri="{BB962C8B-B14F-4D97-AF65-F5344CB8AC3E}">
        <p14:creationId xmlns:p14="http://schemas.microsoft.com/office/powerpoint/2010/main" val="402802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to introduce the Azure Stack family.  We have de-emphasized Edge and Hub since they are” special sale” with Azure Stack HCI as the “hero”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2C81C-D4CD-4B56-9518-E3DD763D38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440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new security feature requires integration of silicon vendor and OEMs.  It provides comprehensive security at all physical layers (details on the slide).  Support for Secured-core server will be mandatory for Integrated System for Azure Stack HCI with 21H2.</a:t>
            </a:r>
          </a:p>
        </p:txBody>
      </p:sp>
      <p:sp>
        <p:nvSpPr>
          <p:cNvPr id="4" name="Slide Number Placeholder 3"/>
          <p:cNvSpPr>
            <a:spLocks noGrp="1"/>
          </p:cNvSpPr>
          <p:nvPr>
            <p:ph type="sldNum" sz="quarter" idx="5"/>
          </p:nvPr>
        </p:nvSpPr>
        <p:spPr/>
        <p:txBody>
          <a:bodyPr/>
          <a:lstStyle/>
          <a:p>
            <a:fld id="{977243D3-7AA8-4796-BD87-0BF11FA5D26F}" type="slidenum">
              <a:rPr lang="en-US" smtClean="0"/>
              <a:t>40</a:t>
            </a:fld>
            <a:endParaRPr lang="en-US"/>
          </a:p>
        </p:txBody>
      </p:sp>
    </p:spTree>
    <p:extLst>
      <p:ext uri="{BB962C8B-B14F-4D97-AF65-F5344CB8AC3E}">
        <p14:creationId xmlns:p14="http://schemas.microsoft.com/office/powerpoint/2010/main" val="1876083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feature that essentially enables “one pane of glass”. It enables customers to monitor and manage their cluster from a central location: Azure portal.  It is an especially useful features for customers who have Azure Stack HCI in many locations like retail/manufacturing.</a:t>
            </a:r>
          </a:p>
        </p:txBody>
      </p:sp>
      <p:sp>
        <p:nvSpPr>
          <p:cNvPr id="4" name="Slide Number Placeholder 3"/>
          <p:cNvSpPr>
            <a:spLocks noGrp="1"/>
          </p:cNvSpPr>
          <p:nvPr>
            <p:ph type="sldNum" sz="quarter" idx="5"/>
          </p:nvPr>
        </p:nvSpPr>
        <p:spPr/>
        <p:txBody>
          <a:bodyPr/>
          <a:lstStyle/>
          <a:p>
            <a:fld id="{977243D3-7AA8-4796-BD87-0BF11FA5D26F}" type="slidenum">
              <a:rPr lang="en-US" smtClean="0"/>
              <a:t>41</a:t>
            </a:fld>
            <a:endParaRPr lang="en-US"/>
          </a:p>
        </p:txBody>
      </p:sp>
    </p:spTree>
    <p:extLst>
      <p:ext uri="{BB962C8B-B14F-4D97-AF65-F5344CB8AC3E}">
        <p14:creationId xmlns:p14="http://schemas.microsoft.com/office/powerpoint/2010/main" val="1748309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what it looks like within the portal.</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42</a:t>
            </a:fld>
            <a:endParaRPr lang="en-US"/>
          </a:p>
        </p:txBody>
      </p:sp>
    </p:spTree>
    <p:extLst>
      <p:ext uri="{BB962C8B-B14F-4D97-AF65-F5344CB8AC3E}">
        <p14:creationId xmlns:p14="http://schemas.microsoft.com/office/powerpoint/2010/main" val="1639216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with talking point on the slide</a:t>
            </a:r>
          </a:p>
        </p:txBody>
      </p:sp>
      <p:sp>
        <p:nvSpPr>
          <p:cNvPr id="4" name="Slide Number Placeholder 3"/>
          <p:cNvSpPr>
            <a:spLocks noGrp="1"/>
          </p:cNvSpPr>
          <p:nvPr>
            <p:ph type="sldNum" sz="quarter" idx="5"/>
          </p:nvPr>
        </p:nvSpPr>
        <p:spPr/>
        <p:txBody>
          <a:bodyPr/>
          <a:lstStyle/>
          <a:p>
            <a:fld id="{977243D3-7AA8-4796-BD87-0BF11FA5D26F}" type="slidenum">
              <a:rPr lang="en-US" smtClean="0"/>
              <a:t>43</a:t>
            </a:fld>
            <a:endParaRPr lang="en-US"/>
          </a:p>
        </p:txBody>
      </p:sp>
    </p:spTree>
    <p:extLst>
      <p:ext uri="{BB962C8B-B14F-4D97-AF65-F5344CB8AC3E}">
        <p14:creationId xmlns:p14="http://schemas.microsoft.com/office/powerpoint/2010/main" val="2626008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expanding where the subscription is available around the world.  Note that you can run Azure Stack HCI even if it is not in a local Azure datacenter.</a:t>
            </a:r>
          </a:p>
        </p:txBody>
      </p:sp>
      <p:sp>
        <p:nvSpPr>
          <p:cNvPr id="4" name="Slide Number Placeholder 3"/>
          <p:cNvSpPr>
            <a:spLocks noGrp="1"/>
          </p:cNvSpPr>
          <p:nvPr>
            <p:ph type="sldNum" sz="quarter" idx="5"/>
          </p:nvPr>
        </p:nvSpPr>
        <p:spPr/>
        <p:txBody>
          <a:bodyPr/>
          <a:lstStyle/>
          <a:p>
            <a:fld id="{977243D3-7AA8-4796-BD87-0BF11FA5D26F}" type="slidenum">
              <a:rPr lang="en-US" smtClean="0"/>
              <a:t>44</a:t>
            </a:fld>
            <a:endParaRPr lang="en-US"/>
          </a:p>
        </p:txBody>
      </p:sp>
    </p:spTree>
    <p:extLst>
      <p:ext uri="{BB962C8B-B14F-4D97-AF65-F5344CB8AC3E}">
        <p14:creationId xmlns:p14="http://schemas.microsoft.com/office/powerpoint/2010/main" val="2618681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new feature that lets customers “see” what upcoming next in their subscription.  This helps customers better plan their deployment</a:t>
            </a:r>
          </a:p>
        </p:txBody>
      </p:sp>
      <p:sp>
        <p:nvSpPr>
          <p:cNvPr id="4" name="Slide Number Placeholder 3"/>
          <p:cNvSpPr>
            <a:spLocks noGrp="1"/>
          </p:cNvSpPr>
          <p:nvPr>
            <p:ph type="sldNum" sz="quarter" idx="5"/>
          </p:nvPr>
        </p:nvSpPr>
        <p:spPr/>
        <p:txBody>
          <a:bodyPr/>
          <a:lstStyle/>
          <a:p>
            <a:fld id="{977243D3-7AA8-4796-BD87-0BF11FA5D26F}" type="slidenum">
              <a:rPr lang="en-US" smtClean="0"/>
              <a:t>45</a:t>
            </a:fld>
            <a:endParaRPr lang="en-US"/>
          </a:p>
        </p:txBody>
      </p:sp>
    </p:spTree>
    <p:extLst>
      <p:ext uri="{BB962C8B-B14F-4D97-AF65-F5344CB8AC3E}">
        <p14:creationId xmlns:p14="http://schemas.microsoft.com/office/powerpoint/2010/main" val="1397774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“public” roadmap…note </a:t>
            </a:r>
            <a:r>
              <a:rPr lang="en-US"/>
              <a:t>the disclaimer in red.</a:t>
            </a:r>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46</a:t>
            </a:fld>
            <a:endParaRPr lang="en-US"/>
          </a:p>
        </p:txBody>
      </p:sp>
    </p:spTree>
    <p:extLst>
      <p:ext uri="{BB962C8B-B14F-4D97-AF65-F5344CB8AC3E}">
        <p14:creationId xmlns:p14="http://schemas.microsoft.com/office/powerpoint/2010/main" val="1859809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47</a:t>
            </a:fld>
            <a:endParaRPr lang="en-US"/>
          </a:p>
        </p:txBody>
      </p:sp>
    </p:spTree>
    <p:extLst>
      <p:ext uri="{BB962C8B-B14F-4D97-AF65-F5344CB8AC3E}">
        <p14:creationId xmlns:p14="http://schemas.microsoft.com/office/powerpoint/2010/main" val="4283730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comments from customers</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48</a:t>
            </a:fld>
            <a:endParaRPr lang="en-US"/>
          </a:p>
        </p:txBody>
      </p:sp>
    </p:spTree>
    <p:extLst>
      <p:ext uri="{BB962C8B-B14F-4D97-AF65-F5344CB8AC3E}">
        <p14:creationId xmlns:p14="http://schemas.microsoft.com/office/powerpoint/2010/main" val="746328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the concept </a:t>
            </a:r>
            <a:r>
              <a:rPr lang="en-US"/>
              <a:t>of verticals.</a:t>
            </a:r>
            <a:r>
              <a:rPr lang="en-US" dirty="0"/>
              <a:t>  These are real cases from our early </a:t>
            </a:r>
            <a:r>
              <a:rPr lang="en-US"/>
              <a:t>adoption program.</a:t>
            </a:r>
            <a:r>
              <a:rPr lang="en-US" dirty="0"/>
              <a:t> The </a:t>
            </a:r>
            <a:r>
              <a:rPr lang="en-US"/>
              <a:t>use case </a:t>
            </a:r>
            <a:r>
              <a:rPr lang="en-US" dirty="0"/>
              <a:t>here is data center modernization….customers </a:t>
            </a:r>
            <a:r>
              <a:rPr lang="en-US"/>
              <a:t>upgrading their main data </a:t>
            </a:r>
            <a:r>
              <a:rPr lang="en-US" dirty="0"/>
              <a:t>center to HCI.  Talking points under each  vertical.</a:t>
            </a:r>
          </a:p>
        </p:txBody>
      </p:sp>
      <p:sp>
        <p:nvSpPr>
          <p:cNvPr id="4" name="Slide Number Placeholder 3"/>
          <p:cNvSpPr>
            <a:spLocks noGrp="1"/>
          </p:cNvSpPr>
          <p:nvPr>
            <p:ph type="sldNum" sz="quarter" idx="5"/>
          </p:nvPr>
        </p:nvSpPr>
        <p:spPr/>
        <p:txBody>
          <a:bodyPr/>
          <a:lstStyle/>
          <a:p>
            <a:fld id="{977243D3-7AA8-4796-BD87-0BF11FA5D26F}" type="slidenum">
              <a:rPr lang="en-US" smtClean="0"/>
              <a:t>49</a:t>
            </a:fld>
            <a:endParaRPr lang="en-US"/>
          </a:p>
        </p:txBody>
      </p:sp>
    </p:spTree>
    <p:extLst>
      <p:ext uri="{BB962C8B-B14F-4D97-AF65-F5344CB8AC3E}">
        <p14:creationId xmlns:p14="http://schemas.microsoft.com/office/powerpoint/2010/main" val="262756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the concept of hyperconvergence.  It relies on software defined storage and networking to enable aggregation of all server resources into a virtual pool that can be accessed directly from any of the servers in the cluster.  Hyperconvergence eliminates the need for SAN, storage switches and network appliances…. Customers are left with servers and their internal disks, ethernet switches.  Hyperconvergence reduces physical footprint, reduces the power and cooling requirements and greatly simplifies management.  </a:t>
            </a:r>
          </a:p>
        </p:txBody>
      </p:sp>
      <p:sp>
        <p:nvSpPr>
          <p:cNvPr id="4" name="Slide Number Placeholder 3"/>
          <p:cNvSpPr>
            <a:spLocks noGrp="1"/>
          </p:cNvSpPr>
          <p:nvPr>
            <p:ph type="sldNum" sz="quarter" idx="5"/>
          </p:nvPr>
        </p:nvSpPr>
        <p:spPr/>
        <p:txBody>
          <a:bodyPr/>
          <a:lstStyle/>
          <a:p>
            <a:fld id="{977243D3-7AA8-4796-BD87-0BF11FA5D26F}" type="slidenum">
              <a:rPr lang="en-US" smtClean="0"/>
              <a:t>5</a:t>
            </a:fld>
            <a:endParaRPr lang="en-US"/>
          </a:p>
        </p:txBody>
      </p:sp>
    </p:spTree>
    <p:extLst>
      <p:ext uri="{BB962C8B-B14F-4D97-AF65-F5344CB8AC3E}">
        <p14:creationId xmlns:p14="http://schemas.microsoft.com/office/powerpoint/2010/main" val="110672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 case is ROBO…again real </a:t>
            </a:r>
            <a:r>
              <a:rPr lang="en-US"/>
              <a:t>customer from the </a:t>
            </a:r>
            <a:r>
              <a:rPr lang="en-US" dirty="0"/>
              <a:t>early adoption program.</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50</a:t>
            </a:fld>
            <a:endParaRPr lang="en-US"/>
          </a:p>
        </p:txBody>
      </p:sp>
    </p:spTree>
    <p:extLst>
      <p:ext uri="{BB962C8B-B14F-4D97-AF65-F5344CB8AC3E}">
        <p14:creationId xmlns:p14="http://schemas.microsoft.com/office/powerpoint/2010/main" val="17726657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from one of the </a:t>
            </a:r>
            <a:r>
              <a:rPr lang="en-US"/>
              <a:t>largest insurance </a:t>
            </a:r>
            <a:r>
              <a:rPr lang="en-US" dirty="0"/>
              <a:t>company in Japan.  This was a win provide by Dell.</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51</a:t>
            </a:fld>
            <a:endParaRPr lang="en-US"/>
          </a:p>
        </p:txBody>
      </p:sp>
    </p:spTree>
    <p:extLst>
      <p:ext uri="{BB962C8B-B14F-4D97-AF65-F5344CB8AC3E}">
        <p14:creationId xmlns:p14="http://schemas.microsoft.com/office/powerpoint/2010/main" val="18008270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case study remains in the refresh deck because it shows well how HCI can reduce footprint in a data center.  This was provided by Lenovo.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8792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53</a:t>
            </a:fld>
            <a:endParaRPr lang="en-US"/>
          </a:p>
        </p:txBody>
      </p:sp>
    </p:spTree>
    <p:extLst>
      <p:ext uri="{BB962C8B-B14F-4D97-AF65-F5344CB8AC3E}">
        <p14:creationId xmlns:p14="http://schemas.microsoft.com/office/powerpoint/2010/main" val="2835159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54</a:t>
            </a:fld>
            <a:endParaRPr lang="en-US"/>
          </a:p>
        </p:txBody>
      </p:sp>
    </p:spTree>
    <p:extLst>
      <p:ext uri="{BB962C8B-B14F-4D97-AF65-F5344CB8AC3E}">
        <p14:creationId xmlns:p14="http://schemas.microsoft.com/office/powerpoint/2010/main" val="2653490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Lenovo win in manufacturing that shows the how a small form factor can help in distributed environments (28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4968F6-E5C3-4BFE-AB3C-FC4263AEE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2734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52E5AC69-048A-469A-9EE8-1B30FF6866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9E561CDD-C571-4413-A3C6-C440E968EC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a:p>
            <a:r>
              <a:rPr lang="en-US" sz="1200" kern="1200">
                <a:solidFill>
                  <a:schemeClr val="tx1"/>
                </a:solidFill>
                <a:effectLst/>
                <a:latin typeface="+mn-lt"/>
                <a:ea typeface="+mn-ea"/>
                <a:cs typeface="+mn-cs"/>
              </a:rPr>
              <a:t>The Canadian Museum for Human Rights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Needed to reconcile is on-premises infrastructure with the cloud solutions it sought for its digital outreach program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museum used Microsoft Azure Stack HCI solutions to build a hybrid solution </a:t>
            </a:r>
          </a:p>
          <a:p>
            <a:pPr marL="171450" indent="-171450">
              <a:buFont typeface="Arial" panose="020B0604020202020204" pitchFamily="34" charset="0"/>
              <a:buChar char="•"/>
            </a:pPr>
            <a:r>
              <a:rPr lang="en-US" sz="1200" kern="1200">
                <a:solidFill>
                  <a:schemeClr val="tx1"/>
                </a:solidFill>
                <a:effectLst/>
                <a:latin typeface="+mn-lt"/>
                <a:ea typeface="+mn-ea"/>
                <a:cs typeface="+mn-cs"/>
              </a:rPr>
              <a:t>As a result, the Canadian Museum for Human Rights gained high performance with Azure Stack HCI solutions and helps protect data with Azure Advanced Threat Protection </a:t>
            </a:r>
            <a:endParaRPr lang="en-US" altLang="en-US"/>
          </a:p>
        </p:txBody>
      </p:sp>
      <p:sp>
        <p:nvSpPr>
          <p:cNvPr id="4" name="Slide Number Placeholder 3">
            <a:extLst>
              <a:ext uri="{FF2B5EF4-FFF2-40B4-BE49-F238E27FC236}">
                <a16:creationId xmlns:a16="http://schemas.microsoft.com/office/drawing/2014/main" id="{0245E556-7952-4308-A87F-2A0BF33F193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A603F6-6743-40B7-B657-908B35D43E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79024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example of the strength of Azure Stack HCI in ROBO</a:t>
            </a:r>
          </a:p>
        </p:txBody>
      </p:sp>
      <p:sp>
        <p:nvSpPr>
          <p:cNvPr id="4" name="Slide Number Placeholder 3"/>
          <p:cNvSpPr>
            <a:spLocks noGrp="1"/>
          </p:cNvSpPr>
          <p:nvPr>
            <p:ph type="sldNum" sz="quarter" idx="5"/>
          </p:nvPr>
        </p:nvSpPr>
        <p:spPr/>
        <p:txBody>
          <a:bodyPr/>
          <a:lstStyle/>
          <a:p>
            <a:fld id="{977243D3-7AA8-4796-BD87-0BF11FA5D26F}" type="slidenum">
              <a:rPr lang="en-US" smtClean="0"/>
              <a:t>57</a:t>
            </a:fld>
            <a:endParaRPr lang="en-US"/>
          </a:p>
        </p:txBody>
      </p:sp>
    </p:spTree>
    <p:extLst>
      <p:ext uri="{BB962C8B-B14F-4D97-AF65-F5344CB8AC3E}">
        <p14:creationId xmlns:p14="http://schemas.microsoft.com/office/powerpoint/2010/main" val="3651937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case study show the value of stretched cluster which is integrated </a:t>
            </a:r>
            <a:r>
              <a:rPr lang="en-US"/>
              <a:t>in the Azure Stack </a:t>
            </a:r>
            <a:r>
              <a:rPr lang="en-US" dirty="0"/>
              <a:t>HCI offering.</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58</a:t>
            </a:fld>
            <a:endParaRPr lang="en-US"/>
          </a:p>
        </p:txBody>
      </p:sp>
    </p:spTree>
    <p:extLst>
      <p:ext uri="{BB962C8B-B14F-4D97-AF65-F5344CB8AC3E}">
        <p14:creationId xmlns:p14="http://schemas.microsoft.com/office/powerpoint/2010/main" val="4170082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9000"/>
              </a:lnSpc>
              <a:spcBef>
                <a:spcPts val="0"/>
              </a:spcBef>
              <a:spcAft>
                <a:spcPts val="0"/>
              </a:spcAft>
              <a:buClrTx/>
              <a:buSzTx/>
              <a:buFontTx/>
              <a:buNone/>
              <a:tabLst/>
              <a:defRPr/>
            </a:pPr>
            <a:r>
              <a:rPr lang="en-SE" kern="1200" noProof="0" dirty="0">
                <a:effectLst/>
                <a:cs typeface="Calibri Light"/>
              </a:rPr>
              <a:t>Let’s look at the architecture side of things.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kern="1200" noProof="0" dirty="0">
              <a:effectLst/>
              <a:cs typeface="Calibri Light"/>
            </a:endParaRPr>
          </a:p>
          <a:p>
            <a:pPr marL="0" marR="0" lvl="0" indent="0" algn="l" defTabSz="914400" rtl="0" eaLnBrk="1" fontAlgn="auto" latinLnBrk="0" hangingPunct="1">
              <a:lnSpc>
                <a:spcPct val="119000"/>
              </a:lnSpc>
              <a:spcBef>
                <a:spcPts val="0"/>
              </a:spcBef>
              <a:spcAft>
                <a:spcPts val="0"/>
              </a:spcAft>
              <a:buClrTx/>
              <a:buSzTx/>
              <a:buFontTx/>
              <a:buNone/>
              <a:tabLst/>
              <a:defRPr/>
            </a:pPr>
            <a:r>
              <a:rPr lang="en-SE" kern="1200" noProof="0" dirty="0">
                <a:effectLst/>
                <a:cs typeface="Calibri Light"/>
              </a:rPr>
              <a:t>As mentioned,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kern="1200" noProof="0" dirty="0">
              <a:effectLst/>
              <a:cs typeface="Calibri Light"/>
            </a:endParaRPr>
          </a:p>
          <a:p>
            <a:pPr marL="0" marR="0" lvl="0" indent="0" algn="l" defTabSz="914400" rtl="0" eaLnBrk="1" fontAlgn="auto" latinLnBrk="0" hangingPunct="1">
              <a:lnSpc>
                <a:spcPct val="119000"/>
              </a:lnSpc>
              <a:spcBef>
                <a:spcPts val="0"/>
              </a:spcBef>
              <a:spcAft>
                <a:spcPts val="0"/>
              </a:spcAft>
              <a:buClrTx/>
              <a:buSzTx/>
              <a:buFontTx/>
              <a:buNone/>
              <a:tabLst/>
              <a:defRPr/>
            </a:pPr>
            <a:r>
              <a:rPr lang="en-SE" kern="1200" noProof="0" dirty="0">
                <a:effectLst/>
                <a:cs typeface="Calibri Light"/>
              </a:rPr>
              <a:t>	we need to run our workloads locally due to requirements set by critical production systems   but    </a:t>
            </a:r>
          </a:p>
          <a:p>
            <a:pPr marL="0" marR="0" lvl="0" indent="0" algn="l" defTabSz="914400" rtl="0" eaLnBrk="1" fontAlgn="auto" latinLnBrk="0" hangingPunct="1">
              <a:lnSpc>
                <a:spcPct val="119000"/>
              </a:lnSpc>
              <a:spcBef>
                <a:spcPts val="0"/>
              </a:spcBef>
              <a:spcAft>
                <a:spcPts val="0"/>
              </a:spcAft>
              <a:buClrTx/>
              <a:buSzTx/>
              <a:buFontTx/>
              <a:buNone/>
              <a:tabLst/>
              <a:defRPr/>
            </a:pPr>
            <a:r>
              <a:rPr lang="en-SE" kern="1200" noProof="0" dirty="0">
                <a:effectLst/>
                <a:cs typeface="Calibri Light"/>
              </a:rPr>
              <a:t>	we would like to manage the environment with the same convenience we get from cloud platforms.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kern="1200" noProof="0" dirty="0">
              <a:effectLst/>
              <a:cs typeface="Calibri Light"/>
            </a:endParaRPr>
          </a:p>
          <a:p>
            <a:pPr marL="0" marR="0" lvl="0" indent="0" algn="l" defTabSz="914400" rtl="0" eaLnBrk="1" fontAlgn="auto" latinLnBrk="0" hangingPunct="1">
              <a:lnSpc>
                <a:spcPct val="119000"/>
              </a:lnSpc>
              <a:spcBef>
                <a:spcPts val="0"/>
              </a:spcBef>
              <a:spcAft>
                <a:spcPts val="0"/>
              </a:spcAft>
              <a:buClrTx/>
              <a:buSzTx/>
              <a:buFontTx/>
              <a:buNone/>
              <a:tabLst/>
              <a:defRPr/>
            </a:pPr>
            <a:r>
              <a:rPr lang="en-SE" kern="1200" noProof="0" dirty="0">
                <a:effectLst/>
                <a:cs typeface="Calibri Light"/>
              </a:rPr>
              <a:t>We have our Azure Stack  hardware standardized to virtually a single catalogue </a:t>
            </a:r>
            <a:r>
              <a:rPr lang="en-US" kern="1200" noProof="0" dirty="0">
                <a:effectLst/>
                <a:cs typeface="Calibri Light"/>
              </a:rPr>
              <a:t>node and</a:t>
            </a:r>
            <a:r>
              <a:rPr lang="en-SE" kern="1200" noProof="0" dirty="0">
                <a:effectLst/>
                <a:cs typeface="Calibri Light"/>
              </a:rPr>
              <a:t> can offer T-shirt size options to our factories by controlling the number of nodes.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kern="1200" noProof="0" dirty="0">
              <a:effectLst/>
              <a:cs typeface="Calibri Light"/>
            </a:endParaRPr>
          </a:p>
          <a:p>
            <a:pPr marL="0" marR="0" lvl="0" indent="0" algn="l" defTabSz="914400" rtl="0" eaLnBrk="1" fontAlgn="auto" latinLnBrk="0" hangingPunct="1">
              <a:lnSpc>
                <a:spcPct val="119000"/>
              </a:lnSpc>
              <a:spcBef>
                <a:spcPts val="0"/>
              </a:spcBef>
              <a:spcAft>
                <a:spcPts val="0"/>
              </a:spcAft>
              <a:buClrTx/>
              <a:buSzTx/>
              <a:buFontTx/>
              <a:buNone/>
              <a:tabLst/>
              <a:defRPr/>
            </a:pPr>
            <a:r>
              <a:rPr lang="en-SE" kern="1200" noProof="0" dirty="0">
                <a:effectLst/>
                <a:cs typeface="Calibri Light"/>
              </a:rPr>
              <a:t>We have the hardware pre-connected with Azure, and pre-configured with Azure hybrid services.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kern="1200" noProof="0" dirty="0">
              <a:effectLst/>
              <a:cs typeface="Calibri Light"/>
            </a:endParaRPr>
          </a:p>
          <a:p>
            <a:pPr marL="0" marR="0" lvl="0" indent="0" algn="l" defTabSz="914400" rtl="0" eaLnBrk="1" fontAlgn="auto" latinLnBrk="0" hangingPunct="1">
              <a:lnSpc>
                <a:spcPct val="119000"/>
              </a:lnSpc>
              <a:spcBef>
                <a:spcPts val="0"/>
              </a:spcBef>
              <a:spcAft>
                <a:spcPts val="0"/>
              </a:spcAft>
              <a:buClrTx/>
              <a:buSzTx/>
              <a:buFontTx/>
              <a:buNone/>
              <a:tabLst/>
              <a:defRPr/>
            </a:pPr>
            <a:r>
              <a:rPr lang="en-SE" kern="1200" noProof="0" dirty="0">
                <a:effectLst/>
                <a:cs typeface="Calibri Light"/>
              </a:rPr>
              <a:t>We get a lot of deployment speed from this kind of delivery model.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kern="1200" noProof="0" dirty="0">
              <a:effectLst/>
              <a:cs typeface="Calibri Light"/>
            </a:endParaRPr>
          </a:p>
          <a:p>
            <a:pPr marL="0" marR="0" lvl="0" indent="0" algn="l" defTabSz="914400" rtl="0" eaLnBrk="1" fontAlgn="auto" latinLnBrk="0" hangingPunct="1">
              <a:lnSpc>
                <a:spcPct val="119000"/>
              </a:lnSpc>
              <a:spcBef>
                <a:spcPts val="0"/>
              </a:spcBef>
              <a:spcAft>
                <a:spcPts val="0"/>
              </a:spcAft>
              <a:buClrTx/>
              <a:buSzTx/>
              <a:buFontTx/>
              <a:buNone/>
              <a:tabLst/>
              <a:defRPr/>
            </a:pPr>
            <a:r>
              <a:rPr lang="en-SE" kern="1200" noProof="0" dirty="0">
                <a:effectLst/>
                <a:cs typeface="Calibri Light"/>
              </a:rPr>
              <a:t>We need furthermore a solution that can facilitate cost efficient way to managing the workload life-cycle. We have this </a:t>
            </a:r>
            <a:r>
              <a:rPr lang="en-US" dirty="0"/>
              <a:t>based on </a:t>
            </a:r>
            <a:endParaRPr lang="en-SE" dirty="0"/>
          </a:p>
          <a:p>
            <a:pPr marL="171450" marR="0" lvl="0" indent="-171450" algn="l" defTabSz="914400" rtl="0" eaLnBrk="1" fontAlgn="auto" latinLnBrk="0" hangingPunct="1">
              <a:lnSpc>
                <a:spcPct val="119000"/>
              </a:lnSpc>
              <a:spcBef>
                <a:spcPts val="0"/>
              </a:spcBef>
              <a:spcAft>
                <a:spcPts val="0"/>
              </a:spcAft>
              <a:buClrTx/>
              <a:buSzTx/>
              <a:buFontTx/>
              <a:buChar char="-"/>
              <a:tabLst/>
              <a:defRPr/>
            </a:pPr>
            <a:r>
              <a:rPr lang="en-US" dirty="0"/>
              <a:t>Azure Kubernetes Service on Azure Cloud and Azure Stack HCI, and </a:t>
            </a:r>
            <a:endParaRPr lang="en-SE" dirty="0"/>
          </a:p>
          <a:p>
            <a:pPr marL="171450" marR="0" lvl="0" indent="-171450" algn="l" defTabSz="914400" rtl="0" eaLnBrk="1" fontAlgn="auto" latinLnBrk="0" hangingPunct="1">
              <a:lnSpc>
                <a:spcPct val="119000"/>
              </a:lnSpc>
              <a:spcBef>
                <a:spcPts val="0"/>
              </a:spcBef>
              <a:spcAft>
                <a:spcPts val="0"/>
              </a:spcAft>
              <a:buClrTx/>
              <a:buSzTx/>
              <a:buFontTx/>
              <a:buChar char="-"/>
              <a:tabLst/>
              <a:defRPr/>
            </a:pPr>
            <a:r>
              <a:rPr lang="en-US" dirty="0"/>
              <a:t>Azure Arc enabled Kubernetes on legacy Hyper-V platforms</a:t>
            </a:r>
            <a:r>
              <a:rPr lang="en-SE" dirty="0"/>
              <a:t>.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dirty="0"/>
          </a:p>
          <a:p>
            <a:pPr marL="0" marR="0" lvl="0" indent="0" algn="l" defTabSz="914400" rtl="0" eaLnBrk="1" fontAlgn="auto" latinLnBrk="0" hangingPunct="1">
              <a:lnSpc>
                <a:spcPct val="119000"/>
              </a:lnSpc>
              <a:spcBef>
                <a:spcPts val="0"/>
              </a:spcBef>
              <a:spcAft>
                <a:spcPts val="0"/>
              </a:spcAft>
              <a:buClrTx/>
              <a:buSzTx/>
              <a:buFontTx/>
              <a:buNone/>
              <a:tabLst/>
              <a:defRPr/>
            </a:pPr>
            <a:r>
              <a:rPr lang="en-SE" dirty="0"/>
              <a:t>Together with automation tools, we can significantly reduce resources required to deliver on </a:t>
            </a:r>
            <a:r>
              <a:rPr lang="en-US" dirty="0"/>
              <a:t>workloads and</a:t>
            </a:r>
            <a:r>
              <a:rPr lang="en-SE" dirty="0"/>
              <a:t> increase at the same time productivity with the developers.</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dirty="0"/>
          </a:p>
          <a:p>
            <a:pPr marL="0" marR="0" lvl="0" indent="0" algn="l" defTabSz="914400" rtl="0" eaLnBrk="1" fontAlgn="auto" latinLnBrk="0" hangingPunct="1">
              <a:lnSpc>
                <a:spcPct val="119000"/>
              </a:lnSpc>
              <a:spcBef>
                <a:spcPts val="0"/>
              </a:spcBef>
              <a:spcAft>
                <a:spcPts val="0"/>
              </a:spcAft>
              <a:buClrTx/>
              <a:buSzTx/>
              <a:buFontTx/>
              <a:buNone/>
              <a:tabLst/>
              <a:defRPr/>
            </a:pPr>
            <a:r>
              <a:rPr lang="en-SE" dirty="0"/>
              <a:t>We are very excited about this. </a:t>
            </a:r>
            <a:r>
              <a:rPr lang="en-US" dirty="0"/>
              <a:t>This gives us a tremendous jump start into digitalization</a:t>
            </a:r>
            <a:r>
              <a:rPr lang="en-SE" dirty="0"/>
              <a:t>.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dirty="0"/>
          </a:p>
          <a:p>
            <a:pPr marL="0" marR="0" lvl="0" indent="0" algn="l" defTabSz="914400" rtl="0" eaLnBrk="1" fontAlgn="auto" latinLnBrk="0" hangingPunct="1">
              <a:lnSpc>
                <a:spcPct val="119000"/>
              </a:lnSpc>
              <a:spcBef>
                <a:spcPts val="0"/>
              </a:spcBef>
              <a:spcAft>
                <a:spcPts val="0"/>
              </a:spcAft>
              <a:buClrTx/>
              <a:buSzTx/>
              <a:buFontTx/>
              <a:buNone/>
              <a:tabLst/>
              <a:defRPr/>
            </a:pPr>
            <a:r>
              <a:rPr lang="en-SE" dirty="0"/>
              <a:t>Thank you for listening, I hope you have enjoyed the presentation.</a:t>
            </a:r>
          </a:p>
          <a:p>
            <a:endParaRPr lang="en-SE" dirty="0"/>
          </a:p>
        </p:txBody>
      </p:sp>
      <p:sp>
        <p:nvSpPr>
          <p:cNvPr id="4" name="Date Placeholder 3"/>
          <p:cNvSpPr>
            <a:spLocks noGrp="1"/>
          </p:cNvSpPr>
          <p:nvPr>
            <p:ph type="dt" idx="1"/>
          </p:nvPr>
        </p:nvSpPr>
        <p:spPr/>
        <p:txBody>
          <a:bodyPr/>
          <a:lstStyle/>
          <a:p>
            <a:fld id="{D5D790C0-25BE-4824-BCFA-06390AAB28B9}" type="datetime3">
              <a:rPr lang="en-GB" smtClean="0"/>
              <a:t>8 July, 2021</a:t>
            </a:fld>
            <a:endParaRPr lang="en-GB"/>
          </a:p>
        </p:txBody>
      </p:sp>
      <p:sp>
        <p:nvSpPr>
          <p:cNvPr id="5" name="Slide Number Placeholder 4"/>
          <p:cNvSpPr>
            <a:spLocks noGrp="1"/>
          </p:cNvSpPr>
          <p:nvPr>
            <p:ph type="sldNum" sz="quarter" idx="5"/>
          </p:nvPr>
        </p:nvSpPr>
        <p:spPr/>
        <p:txBody>
          <a:bodyPr/>
          <a:lstStyle/>
          <a:p>
            <a:fld id="{4204CC51-62D5-4F80-9685-0A36C295241E}" type="slidenum">
              <a:rPr lang="en-GB" smtClean="0"/>
              <a:pPr/>
              <a:t>59</a:t>
            </a:fld>
            <a:endParaRPr lang="en-GB"/>
          </a:p>
        </p:txBody>
      </p:sp>
    </p:spTree>
    <p:extLst>
      <p:ext uri="{BB962C8B-B14F-4D97-AF65-F5344CB8AC3E}">
        <p14:creationId xmlns:p14="http://schemas.microsoft.com/office/powerpoint/2010/main" val="4273397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1" dirty="0"/>
              <a:t>Overview</a:t>
            </a:r>
            <a:r>
              <a:rPr lang="en-US" sz="900" b="1" i="1" dirty="0">
                <a:solidFill>
                  <a:schemeClr val="tx1"/>
                </a:solidFill>
              </a:rPr>
              <a:t> of the market size and partner opportunity?</a:t>
            </a:r>
            <a:endParaRPr lang="en-US" sz="900" b="1" i="1" dirty="0"/>
          </a:p>
          <a:p>
            <a:pPr defTabSz="932742">
              <a:lnSpc>
                <a:spcPct val="90000"/>
              </a:lnSpc>
              <a:spcAft>
                <a:spcPts val="340"/>
              </a:spcAft>
              <a:defRPr/>
            </a:pPr>
            <a:r>
              <a:rPr lang="en-US" sz="900" dirty="0">
                <a:solidFill>
                  <a:schemeClr val="tx2">
                    <a:lumMod val="75000"/>
                  </a:schemeClr>
                </a:solidFill>
              </a:rPr>
              <a:t>When we look at the HCI market we can see that the Hyper Converged Infrastructure Market opportunity size is approximately ~$13.5B and the Software TAM around ~$2.7B by CY2023 and growing at ~9% YoY. We have identified 5 customer use case scenarios that will help frame the opportunity with OEM Hardware solutions from more than 25 partners and over 150+ Validated solutions in the new Azure Stack HCI catalog launching later this year. Some of those use case scenarios address things like </a:t>
            </a:r>
            <a:r>
              <a:rPr lang="en-US" sz="900" b="1" dirty="0">
                <a:solidFill>
                  <a:schemeClr val="tx2">
                    <a:lumMod val="75000"/>
                  </a:schemeClr>
                </a:solidFill>
              </a:rPr>
              <a:t>Modernizing foundational infrastructure, Providing efficiency on IT infrastructure recourses, Benefits of low latency on heavy workloads such as SQL and Scale your resources in a simple and predictable way</a:t>
            </a:r>
            <a:r>
              <a:rPr lang="en-US" sz="900" dirty="0">
                <a:solidFill>
                  <a:schemeClr val="tx2">
                    <a:lumMod val="75000"/>
                  </a:schemeClr>
                </a:solidFill>
              </a:rPr>
              <a:t>. </a:t>
            </a:r>
            <a:endParaRPr lang="en-US" sz="900" dirty="0">
              <a:solidFill>
                <a:schemeClr val="tx2">
                  <a:lumMod val="75000"/>
                </a:schemeClr>
              </a:solidFill>
              <a:cs typeface="Calibri"/>
            </a:endParaRPr>
          </a:p>
          <a:p>
            <a:pPr>
              <a:lnSpc>
                <a:spcPct val="90000"/>
              </a:lnSpc>
              <a:spcAft>
                <a:spcPts val="340"/>
              </a:spcAft>
            </a:pPr>
            <a:endParaRPr lang="en-US" sz="900" b="1" i="1" dirty="0"/>
          </a:p>
          <a:p>
            <a:pPr>
              <a:lnSpc>
                <a:spcPct val="90000"/>
              </a:lnSpc>
              <a:spcAft>
                <a:spcPts val="340"/>
              </a:spcAft>
            </a:pPr>
            <a:r>
              <a:rPr lang="en-US" sz="900" b="1" i="1" dirty="0"/>
              <a:t>what's fueling that opportunity?</a:t>
            </a:r>
            <a:endParaRPr lang="en-US" sz="900" b="1" i="1" dirty="0">
              <a:cs typeface="Calibri"/>
            </a:endParaRPr>
          </a:p>
          <a:p>
            <a:pPr defTabSz="932742">
              <a:lnSpc>
                <a:spcPct val="90000"/>
              </a:lnSpc>
              <a:spcAft>
                <a:spcPts val="340"/>
              </a:spcAft>
              <a:defRPr/>
            </a:pPr>
            <a:r>
              <a:rPr lang="en-US" sz="900" kern="1200" dirty="0">
                <a:solidFill>
                  <a:schemeClr val="tx2">
                    <a:lumMod val="75000"/>
                  </a:schemeClr>
                </a:solidFill>
                <a:latin typeface="+mn-lt"/>
                <a:ea typeface="+mn-ea"/>
                <a:cs typeface="+mn-cs"/>
              </a:rPr>
              <a:t>With Azure Stack HCI we see that the customer drivers are those that are </a:t>
            </a:r>
            <a:r>
              <a:rPr lang="en-US" sz="900" b="1" kern="1200" dirty="0">
                <a:solidFill>
                  <a:schemeClr val="tx2">
                    <a:lumMod val="75000"/>
                  </a:schemeClr>
                </a:solidFill>
                <a:latin typeface="+mn-lt"/>
                <a:ea typeface="+mn-ea"/>
                <a:cs typeface="+mn-cs"/>
              </a:rPr>
              <a:t>retiring aging servers with the need to reduce cost with faster ROI</a:t>
            </a:r>
            <a:r>
              <a:rPr lang="en-US" sz="900" kern="1200" dirty="0">
                <a:solidFill>
                  <a:schemeClr val="tx2">
                    <a:lumMod val="75000"/>
                  </a:schemeClr>
                </a:solidFill>
                <a:latin typeface="+mn-lt"/>
                <a:ea typeface="+mn-ea"/>
                <a:cs typeface="+mn-cs"/>
              </a:rPr>
              <a:t>. Today we have millions of customers still running </a:t>
            </a:r>
            <a:r>
              <a:rPr lang="en-US" sz="900" b="1" kern="1200" dirty="0">
                <a:solidFill>
                  <a:schemeClr val="tx2">
                    <a:lumMod val="75000"/>
                  </a:schemeClr>
                </a:solidFill>
                <a:latin typeface="+mn-lt"/>
                <a:ea typeface="+mn-ea"/>
                <a:cs typeface="+mn-cs"/>
              </a:rPr>
              <a:t>EOS environments such as Windows Server 2008 </a:t>
            </a:r>
            <a:r>
              <a:rPr lang="en-US" sz="900" kern="1200" dirty="0">
                <a:solidFill>
                  <a:schemeClr val="tx2">
                    <a:lumMod val="75000"/>
                  </a:schemeClr>
                </a:solidFill>
                <a:latin typeface="+mn-lt"/>
                <a:ea typeface="+mn-ea"/>
                <a:cs typeface="+mn-cs"/>
              </a:rPr>
              <a:t>that leads to large EOS upgrade opportunity. We have millions of servers on </a:t>
            </a:r>
            <a:r>
              <a:rPr lang="en-US" sz="900" b="1" kern="1200" dirty="0">
                <a:solidFill>
                  <a:schemeClr val="tx2">
                    <a:lumMod val="75000"/>
                  </a:schemeClr>
                </a:solidFill>
                <a:latin typeface="+mn-lt"/>
                <a:ea typeface="+mn-ea"/>
                <a:cs typeface="+mn-cs"/>
              </a:rPr>
              <a:t>Hyper-V</a:t>
            </a:r>
            <a:r>
              <a:rPr lang="en-US" sz="900" kern="1200" dirty="0">
                <a:solidFill>
                  <a:schemeClr val="tx2">
                    <a:lumMod val="75000"/>
                  </a:schemeClr>
                </a:solidFill>
                <a:latin typeface="+mn-lt"/>
                <a:ea typeface="+mn-ea"/>
                <a:cs typeface="+mn-cs"/>
              </a:rPr>
              <a:t>, which extends naturally to HCI, we see additional hero motion opportunities such as selling the </a:t>
            </a:r>
            <a:r>
              <a:rPr lang="en-US" sz="900" b="1" kern="1200" dirty="0">
                <a:solidFill>
                  <a:schemeClr val="tx2">
                    <a:lumMod val="75000"/>
                  </a:schemeClr>
                </a:solidFill>
                <a:latin typeface="+mn-lt"/>
                <a:ea typeface="+mn-ea"/>
                <a:cs typeface="+mn-cs"/>
              </a:rPr>
              <a:t>HCI HOST OS along with your Windows Server GUEST OS </a:t>
            </a:r>
            <a:r>
              <a:rPr lang="en-US" sz="900" kern="1200" dirty="0">
                <a:solidFill>
                  <a:schemeClr val="tx2">
                    <a:lumMod val="75000"/>
                  </a:schemeClr>
                </a:solidFill>
                <a:latin typeface="+mn-lt"/>
                <a:ea typeface="+mn-ea"/>
                <a:cs typeface="+mn-cs"/>
              </a:rPr>
              <a:t>to ensure that those customers that are running Windows Server-based applications on-prem is licensed correctly and future proof your customers investments with Azure Hybrid capabilities.</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2">
                  <a:lumMod val="75000"/>
                </a:schemeClr>
              </a:solidFill>
              <a:latin typeface="+mn-lt"/>
              <a:ea typeface="+mn-ea"/>
              <a:cs typeface="+mn-cs"/>
            </a:endParaRPr>
          </a:p>
          <a:p>
            <a:pPr defTabSz="932742">
              <a:lnSpc>
                <a:spcPct val="90000"/>
              </a:lnSpc>
              <a:spcAft>
                <a:spcPts val="340"/>
              </a:spcAft>
              <a:defRPr/>
            </a:pPr>
            <a:r>
              <a:rPr lang="en-US" sz="900" kern="1200" dirty="0">
                <a:solidFill>
                  <a:schemeClr val="tx2">
                    <a:lumMod val="75000"/>
                  </a:schemeClr>
                </a:solidFill>
                <a:latin typeface="+mn-lt"/>
                <a:ea typeface="+mn-ea"/>
                <a:cs typeface="+mn-cs"/>
              </a:rPr>
              <a:t>Hybrid is a Mainstream motion, and some recent analyst reports it indicates that </a:t>
            </a:r>
            <a:r>
              <a:rPr lang="en-US" sz="900" b="1" kern="1200" dirty="0">
                <a:solidFill>
                  <a:schemeClr val="tx2">
                    <a:lumMod val="75000"/>
                  </a:schemeClr>
                </a:solidFill>
                <a:latin typeface="+mn-lt"/>
                <a:ea typeface="+mn-ea"/>
                <a:cs typeface="+mn-cs"/>
              </a:rPr>
              <a:t>74% of enterprises are operating a Hybrid cloud </a:t>
            </a:r>
            <a:r>
              <a:rPr lang="en-US" sz="900" kern="1200" dirty="0">
                <a:solidFill>
                  <a:schemeClr val="tx2">
                    <a:lumMod val="75000"/>
                  </a:schemeClr>
                </a:solidFill>
                <a:latin typeface="+mn-lt"/>
                <a:ea typeface="+mn-ea"/>
                <a:cs typeface="+mn-cs"/>
              </a:rPr>
              <a:t>and </a:t>
            </a:r>
            <a:r>
              <a:rPr lang="en-US" sz="900" b="1" kern="1200" dirty="0">
                <a:solidFill>
                  <a:schemeClr val="tx2">
                    <a:lumMod val="75000"/>
                  </a:schemeClr>
                </a:solidFill>
                <a:latin typeface="+mn-lt"/>
                <a:ea typeface="+mn-ea"/>
                <a:cs typeface="+mn-cs"/>
              </a:rPr>
              <a:t>75% of global organizations will be running containerized apps </a:t>
            </a:r>
            <a:r>
              <a:rPr lang="en-US" sz="900" kern="1200" dirty="0">
                <a:solidFill>
                  <a:schemeClr val="tx2">
                    <a:lumMod val="75000"/>
                  </a:schemeClr>
                </a:solidFill>
                <a:latin typeface="+mn-lt"/>
                <a:ea typeface="+mn-ea"/>
                <a:cs typeface="+mn-cs"/>
              </a:rPr>
              <a:t>in production by 2022.</a:t>
            </a:r>
            <a:r>
              <a:rPr lang="en-US" sz="900" dirty="0">
                <a:solidFill>
                  <a:schemeClr val="tx2">
                    <a:lumMod val="75000"/>
                  </a:schemeClr>
                </a:solidFill>
              </a:rPr>
              <a:t> </a:t>
            </a:r>
            <a:r>
              <a:rPr lang="en-US" sz="900" b="1" dirty="0">
                <a:solidFill>
                  <a:schemeClr val="tx2">
                    <a:lumMod val="75000"/>
                  </a:schemeClr>
                </a:solidFill>
              </a:rPr>
              <a:t>~70% of customers will deploy HCI on net new HW</a:t>
            </a:r>
            <a:endParaRPr lang="en-US" sz="900" b="1" kern="1200" dirty="0">
              <a:solidFill>
                <a:schemeClr val="tx2">
                  <a:lumMod val="75000"/>
                </a:schemeClr>
              </a:solidFill>
              <a:latin typeface="+mn-lt"/>
              <a:cs typeface="Calibr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2">
                  <a:lumMod val="75000"/>
                </a:schemeClr>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2">
                    <a:lumMod val="75000"/>
                  </a:schemeClr>
                </a:solidFill>
                <a:latin typeface="+mn-lt"/>
                <a:ea typeface="+mn-ea"/>
                <a:cs typeface="+mn-cs"/>
              </a:rPr>
              <a:t>The goal here is to Meet customers “where they are”..</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1) Modernizing Infrastructure on prem as a click stop to cloud</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2) Achieving operational efficiency by leverage cloud control planes</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3) Refactoring applications to drive new business value and containerizing and making it portable those applications as they move cloud native</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4) Gaining transformative insights from data and AI-enabled applications</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2">
                  <a:lumMod val="75000"/>
                </a:schemeClr>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kern="1200" dirty="0">
              <a:solidFill>
                <a:schemeClr val="tx2">
                  <a:lumMod val="75000"/>
                </a:schemeClr>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solidFill>
                  <a:srgbClr val="0878D3"/>
                </a:solidFill>
              </a:rPr>
              <a:t>Partner eco-system capturing HCI opportunities?</a:t>
            </a:r>
            <a:endParaRPr lang="en-US" sz="900" b="1" dirty="0">
              <a:solidFill>
                <a:srgbClr val="0878D3"/>
              </a:solidFill>
              <a:cs typeface="Calibri"/>
            </a:endParaRPr>
          </a:p>
          <a:p>
            <a:r>
              <a:rPr lang="en-US" sz="900" b="0" kern="1200" dirty="0">
                <a:solidFill>
                  <a:schemeClr val="tx2">
                    <a:lumMod val="75000"/>
                  </a:schemeClr>
                </a:solidFill>
                <a:latin typeface="+mn-lt"/>
                <a:ea typeface="+mn-ea"/>
                <a:cs typeface="+mn-cs"/>
              </a:rPr>
              <a:t>There is a couple of ways we see partners participating the selling of Azure Stack HCI either through Enterprise Agreement known as EA or our Cloud Solution Provider Program known as CSP and by being a direct or indirect provider for example:</a:t>
            </a:r>
            <a:r>
              <a:rPr lang="en-US" sz="900" dirty="0">
                <a:solidFill>
                  <a:schemeClr val="tx2">
                    <a:lumMod val="75000"/>
                  </a:schemeClr>
                </a:solidFill>
              </a:rPr>
              <a:t> </a:t>
            </a:r>
            <a:endParaRPr lang="en-US" sz="900" b="0" kern="1200" dirty="0">
              <a:solidFill>
                <a:schemeClr val="tx2">
                  <a:lumMod val="75000"/>
                </a:schemeClr>
              </a:solidFill>
              <a:latin typeface="+mn-lt"/>
              <a:cs typeface="Calibri"/>
            </a:endParaRPr>
          </a:p>
          <a:p>
            <a:pPr lvl="0">
              <a:buNone/>
            </a:pPr>
            <a:endParaRPr lang="en-US" sz="900" b="0" kern="1200" dirty="0">
              <a:solidFill>
                <a:schemeClr val="tx2">
                  <a:lumMod val="75000"/>
                </a:schemeClr>
              </a:solidFill>
              <a:latin typeface="+mn-lt"/>
              <a:ea typeface="+mn-ea"/>
              <a:cs typeface="+mn-cs"/>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Device partners including OEM-leveraging their direct sale force and hardware capabilities</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(Value Added Resellers) VARs-leveraging their role of trusted advisors in new customer prospects</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Distributors leveraging their hardware partners distribution network</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ISV-ensuring the new HCI platform is compatible with key ISVs offering to simplify decision process for prospective customers</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SI/CSP-helping with deployment and cloud services addition, influence customer decision on HCI platform</a:t>
            </a:r>
            <a:endParaRPr lang="en-US" sz="900" kern="1200" dirty="0">
              <a:solidFill>
                <a:schemeClr val="tx2">
                  <a:lumMod val="75000"/>
                </a:schemeClr>
              </a:solidFill>
              <a:latin typeface="+mn-lt"/>
              <a:cs typeface="Calibri"/>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641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60</a:t>
            </a:fld>
            <a:endParaRPr lang="en-US"/>
          </a:p>
        </p:txBody>
      </p:sp>
    </p:spTree>
    <p:extLst>
      <p:ext uri="{BB962C8B-B14F-4D97-AF65-F5344CB8AC3E}">
        <p14:creationId xmlns:p14="http://schemas.microsoft.com/office/powerpoint/2010/main" val="2373218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is intended to show the broad choices of hardware deployment available.</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61</a:t>
            </a:fld>
            <a:endParaRPr lang="en-US"/>
          </a:p>
        </p:txBody>
      </p:sp>
    </p:spTree>
    <p:extLst>
      <p:ext uri="{BB962C8B-B14F-4D97-AF65-F5344CB8AC3E}">
        <p14:creationId xmlns:p14="http://schemas.microsoft.com/office/powerpoint/2010/main" val="26590135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62</a:t>
            </a:fld>
            <a:endParaRPr lang="en-US"/>
          </a:p>
        </p:txBody>
      </p:sp>
    </p:spTree>
    <p:extLst>
      <p:ext uri="{BB962C8B-B14F-4D97-AF65-F5344CB8AC3E}">
        <p14:creationId xmlns:p14="http://schemas.microsoft.com/office/powerpoint/2010/main" val="14522178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63</a:t>
            </a:fld>
            <a:endParaRPr lang="en-US"/>
          </a:p>
        </p:txBody>
      </p:sp>
    </p:spTree>
    <p:extLst>
      <p:ext uri="{BB962C8B-B14F-4D97-AF65-F5344CB8AC3E}">
        <p14:creationId xmlns:p14="http://schemas.microsoft.com/office/powerpoint/2010/main" val="6090932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64</a:t>
            </a:fld>
            <a:endParaRPr lang="en-US"/>
          </a:p>
        </p:txBody>
      </p:sp>
    </p:spTree>
    <p:extLst>
      <p:ext uri="{BB962C8B-B14F-4D97-AF65-F5344CB8AC3E}">
        <p14:creationId xmlns:p14="http://schemas.microsoft.com/office/powerpoint/2010/main" val="42360481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intent of </a:t>
            </a:r>
            <a:r>
              <a:rPr lang="en-US"/>
              <a:t>this slide</a:t>
            </a:r>
            <a:r>
              <a:rPr lang="en-US" dirty="0"/>
              <a:t> is to show the value of Azure Stack HCI available as </a:t>
            </a:r>
            <a:r>
              <a:rPr lang="en-US"/>
              <a:t>a subscription…</a:t>
            </a:r>
            <a:r>
              <a:rPr lang="en-US" dirty="0"/>
              <a:t>you keep accumulating </a:t>
            </a:r>
            <a:r>
              <a:rPr lang="en-US"/>
              <a:t>new </a:t>
            </a:r>
            <a:r>
              <a:rPr lang="en-US" dirty="0"/>
              <a:t>features.</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65</a:t>
            </a:fld>
            <a:endParaRPr lang="en-US"/>
          </a:p>
        </p:txBody>
      </p:sp>
    </p:spTree>
    <p:extLst>
      <p:ext uri="{BB962C8B-B14F-4D97-AF65-F5344CB8AC3E}">
        <p14:creationId xmlns:p14="http://schemas.microsoft.com/office/powerpoint/2010/main" val="2513820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66</a:t>
            </a:fld>
            <a:endParaRPr lang="en-US"/>
          </a:p>
        </p:txBody>
      </p:sp>
    </p:spTree>
    <p:extLst>
      <p:ext uri="{BB962C8B-B14F-4D97-AF65-F5344CB8AC3E}">
        <p14:creationId xmlns:p14="http://schemas.microsoft.com/office/powerpoint/2010/main" val="119220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67</a:t>
            </a:fld>
            <a:endParaRPr lang="en-US"/>
          </a:p>
        </p:txBody>
      </p:sp>
    </p:spTree>
    <p:extLst>
      <p:ext uri="{BB962C8B-B14F-4D97-AF65-F5344CB8AC3E}">
        <p14:creationId xmlns:p14="http://schemas.microsoft.com/office/powerpoint/2010/main" val="30599473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the audience that Azure Stack HCI does not include the cost of the guest license…just like the other HCI platforms such as Nutanix and vSAN.</a:t>
            </a:r>
          </a:p>
        </p:txBody>
      </p:sp>
      <p:sp>
        <p:nvSpPr>
          <p:cNvPr id="4" name="Slide Number Placeholder 3"/>
          <p:cNvSpPr>
            <a:spLocks noGrp="1"/>
          </p:cNvSpPr>
          <p:nvPr>
            <p:ph type="sldNum" sz="quarter" idx="5"/>
          </p:nvPr>
        </p:nvSpPr>
        <p:spPr/>
        <p:txBody>
          <a:bodyPr/>
          <a:lstStyle/>
          <a:p>
            <a:fld id="{977243D3-7AA8-4796-BD87-0BF11FA5D26F}" type="slidenum">
              <a:rPr lang="en-US" smtClean="0"/>
              <a:t>68</a:t>
            </a:fld>
            <a:endParaRPr lang="en-US"/>
          </a:p>
        </p:txBody>
      </p:sp>
    </p:spTree>
    <p:extLst>
      <p:ext uri="{BB962C8B-B14F-4D97-AF65-F5344CB8AC3E}">
        <p14:creationId xmlns:p14="http://schemas.microsoft.com/office/powerpoint/2010/main" val="33757881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The new HCI industry record: 13.7 million IOPS with Windows Server 2019 and Intel® Optane™ DC persistent memory - Microsoft Tech Community</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69</a:t>
            </a:fld>
            <a:endParaRPr lang="en-US"/>
          </a:p>
        </p:txBody>
      </p:sp>
    </p:spTree>
    <p:extLst>
      <p:ext uri="{BB962C8B-B14F-4D97-AF65-F5344CB8AC3E}">
        <p14:creationId xmlns:p14="http://schemas.microsoft.com/office/powerpoint/2010/main" val="1597448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from various sources is showing that acquisition of hyperconvergence is still high on the list.  This particular data is from “late” 2019 but that trend has not slowed down yet.</a:t>
            </a:r>
          </a:p>
        </p:txBody>
      </p:sp>
      <p:sp>
        <p:nvSpPr>
          <p:cNvPr id="4" name="Slide Number Placeholder 3"/>
          <p:cNvSpPr>
            <a:spLocks noGrp="1"/>
          </p:cNvSpPr>
          <p:nvPr>
            <p:ph type="sldNum" sz="quarter" idx="5"/>
          </p:nvPr>
        </p:nvSpPr>
        <p:spPr/>
        <p:txBody>
          <a:bodyPr/>
          <a:lstStyle/>
          <a:p>
            <a:fld id="{977243D3-7AA8-4796-BD87-0BF11FA5D26F}" type="slidenum">
              <a:rPr lang="en-US" smtClean="0"/>
              <a:t>7</a:t>
            </a:fld>
            <a:endParaRPr lang="en-US"/>
          </a:p>
        </p:txBody>
      </p:sp>
    </p:spTree>
    <p:extLst>
      <p:ext uri="{BB962C8B-B14F-4D97-AF65-F5344CB8AC3E}">
        <p14:creationId xmlns:p14="http://schemas.microsoft.com/office/powerpoint/2010/main" val="13731725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70</a:t>
            </a:fld>
            <a:endParaRPr lang="en-US"/>
          </a:p>
        </p:txBody>
      </p:sp>
    </p:spTree>
    <p:extLst>
      <p:ext uri="{BB962C8B-B14F-4D97-AF65-F5344CB8AC3E}">
        <p14:creationId xmlns:p14="http://schemas.microsoft.com/office/powerpoint/2010/main" val="28952999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2 learning paths we have for customer and IT pro/admin who want to dig more in product knowledge.</a:t>
            </a:r>
          </a:p>
        </p:txBody>
      </p:sp>
      <p:sp>
        <p:nvSpPr>
          <p:cNvPr id="4" name="Slide Number Placeholder 3"/>
          <p:cNvSpPr>
            <a:spLocks noGrp="1"/>
          </p:cNvSpPr>
          <p:nvPr>
            <p:ph type="sldNum" sz="quarter" idx="5"/>
          </p:nvPr>
        </p:nvSpPr>
        <p:spPr/>
        <p:txBody>
          <a:bodyPr/>
          <a:lstStyle/>
          <a:p>
            <a:fld id="{977243D3-7AA8-4796-BD87-0BF11FA5D26F}" type="slidenum">
              <a:rPr lang="en-US" smtClean="0"/>
              <a:t>71</a:t>
            </a:fld>
            <a:endParaRPr lang="en-US"/>
          </a:p>
        </p:txBody>
      </p:sp>
    </p:spTree>
    <p:extLst>
      <p:ext uri="{BB962C8B-B14F-4D97-AF65-F5344CB8AC3E}">
        <p14:creationId xmlns:p14="http://schemas.microsoft.com/office/powerpoint/2010/main" val="40501697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3BBB82-20C5-40AE-B497-E78CB69A80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58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73</a:t>
            </a:fld>
            <a:endParaRPr lang="en-US"/>
          </a:p>
        </p:txBody>
      </p:sp>
    </p:spTree>
    <p:extLst>
      <p:ext uri="{BB962C8B-B14F-4D97-AF65-F5344CB8AC3E}">
        <p14:creationId xmlns:p14="http://schemas.microsoft.com/office/powerpoint/2010/main" val="20550813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74</a:t>
            </a:fld>
            <a:endParaRPr lang="en-US"/>
          </a:p>
        </p:txBody>
      </p:sp>
    </p:spTree>
    <p:extLst>
      <p:ext uri="{BB962C8B-B14F-4D97-AF65-F5344CB8AC3E}">
        <p14:creationId xmlns:p14="http://schemas.microsoft.com/office/powerpoint/2010/main" val="28026825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76</a:t>
            </a:fld>
            <a:endParaRPr lang="en-US"/>
          </a:p>
        </p:txBody>
      </p:sp>
    </p:spTree>
    <p:extLst>
      <p:ext uri="{BB962C8B-B14F-4D97-AF65-F5344CB8AC3E}">
        <p14:creationId xmlns:p14="http://schemas.microsoft.com/office/powerpoint/2010/main" val="27199051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77</a:t>
            </a:fld>
            <a:endParaRPr lang="en-US"/>
          </a:p>
        </p:txBody>
      </p:sp>
    </p:spTree>
    <p:extLst>
      <p:ext uri="{BB962C8B-B14F-4D97-AF65-F5344CB8AC3E}">
        <p14:creationId xmlns:p14="http://schemas.microsoft.com/office/powerpoint/2010/main" val="13683061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78</a:t>
            </a:fld>
            <a:endParaRPr lang="en-US"/>
          </a:p>
        </p:txBody>
      </p:sp>
    </p:spTree>
    <p:extLst>
      <p:ext uri="{BB962C8B-B14F-4D97-AF65-F5344CB8AC3E}">
        <p14:creationId xmlns:p14="http://schemas.microsoft.com/office/powerpoint/2010/main" val="8884200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80</a:t>
            </a:fld>
            <a:endParaRPr lang="en-US"/>
          </a:p>
        </p:txBody>
      </p:sp>
    </p:spTree>
    <p:extLst>
      <p:ext uri="{BB962C8B-B14F-4D97-AF65-F5344CB8AC3E}">
        <p14:creationId xmlns:p14="http://schemas.microsoft.com/office/powerpoint/2010/main" val="1156025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sz="1400" b="1"/>
              <a:t>Optimized infrastructure costs</a:t>
            </a:r>
          </a:p>
          <a:p>
            <a:pPr marL="628650" lvl="1" indent="-171450">
              <a:buFont typeface="Arial" panose="020B0604020202020204" pitchFamily="34" charset="0"/>
              <a:buChar char="•"/>
            </a:pPr>
            <a:r>
              <a:rPr lang="en-US" sz="1200"/>
              <a:t>Solutions are based on industry standard hardware </a:t>
            </a:r>
          </a:p>
          <a:p>
            <a:pPr marL="628650" lvl="1" indent="-171450">
              <a:buFont typeface="Arial" panose="020B0604020202020204" pitchFamily="34" charset="0"/>
              <a:buChar char="•"/>
            </a:pPr>
            <a:r>
              <a:rPr lang="en-US" sz="1200"/>
              <a:t>Merge compute and storage in one  </a:t>
            </a:r>
          </a:p>
          <a:p>
            <a:pPr marL="628650" lvl="1" indent="-171450">
              <a:buFont typeface="Arial" panose="020B0604020202020204" pitchFamily="34" charset="0"/>
              <a:buChar char="•"/>
            </a:pPr>
            <a:r>
              <a:rPr lang="en-US" sz="1200"/>
              <a:t>Only need to pay for what you use, scale as your needs grow by adding node</a:t>
            </a:r>
          </a:p>
          <a:p>
            <a:pPr marL="628650" lvl="1" indent="-171450">
              <a:buFont typeface="Arial" panose="020B0604020202020204" pitchFamily="34" charset="0"/>
              <a:buChar char="•"/>
            </a:pPr>
            <a:r>
              <a:rPr lang="en-US" sz="1200"/>
              <a:t>Smaller, more efficient IT staff</a:t>
            </a:r>
          </a:p>
          <a:p>
            <a:pPr marL="514350" indent="-514350">
              <a:buFont typeface="+mj-lt"/>
              <a:buAutoNum type="arabicPeriod" startAt="2"/>
            </a:pPr>
            <a:r>
              <a:rPr lang="en-US" sz="1400" b="1"/>
              <a:t>Simpler management</a:t>
            </a:r>
          </a:p>
          <a:p>
            <a:pPr marL="628650" lvl="1" indent="-171450">
              <a:buFont typeface="Arial" panose="020B0604020202020204" pitchFamily="34" charset="0"/>
              <a:buChar char="•"/>
            </a:pPr>
            <a:r>
              <a:rPr lang="en-US" sz="1200"/>
              <a:t>Reduce number of manual processes</a:t>
            </a:r>
          </a:p>
          <a:p>
            <a:pPr marL="628650" lvl="1" indent="-171450">
              <a:buFont typeface="Arial" panose="020B0604020202020204" pitchFamily="34" charset="0"/>
              <a:buChar char="•"/>
            </a:pPr>
            <a:r>
              <a:rPr lang="en-US" sz="1200"/>
              <a:t>No need for siloed expertise</a:t>
            </a:r>
          </a:p>
          <a:p>
            <a:pPr marL="628650" lvl="1" indent="-171450">
              <a:buFont typeface="Arial" panose="020B0604020202020204" pitchFamily="34" charset="0"/>
              <a:buChar char="•"/>
            </a:pPr>
            <a:r>
              <a:rPr lang="en-US" sz="1200"/>
              <a:t>Combined resources enables central management with more intuitive tools</a:t>
            </a:r>
          </a:p>
          <a:p>
            <a:pPr marL="514350" indent="-514350">
              <a:buFont typeface="+mj-lt"/>
              <a:buAutoNum type="arabicPeriod" startAt="3"/>
            </a:pPr>
            <a:r>
              <a:rPr lang="en-US" sz="1400" b="1"/>
              <a:t>Good performance for multiple workloads</a:t>
            </a:r>
          </a:p>
          <a:p>
            <a:pPr marL="628650" lvl="1" indent="-171450">
              <a:buFont typeface="Arial" panose="020B0604020202020204" pitchFamily="34" charset="0"/>
              <a:buChar char="•"/>
            </a:pPr>
            <a:r>
              <a:rPr lang="en-US" sz="1200"/>
              <a:t>Mix of flash/ spinning disks bring good performance for sequential and random workloads</a:t>
            </a:r>
          </a:p>
          <a:p>
            <a:pPr marL="628650" lvl="1" indent="-171450">
              <a:buFont typeface="Arial" panose="020B0604020202020204" pitchFamily="34" charset="0"/>
              <a:buChar char="•"/>
            </a:pPr>
            <a:r>
              <a:rPr lang="en-US" sz="1200"/>
              <a:t>Easy to scale by adding node(s)</a:t>
            </a:r>
          </a:p>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8</a:t>
            </a:fld>
            <a:endParaRPr lang="en-US"/>
          </a:p>
        </p:txBody>
      </p:sp>
    </p:spTree>
    <p:extLst>
      <p:ext uri="{BB962C8B-B14F-4D97-AF65-F5344CB8AC3E}">
        <p14:creationId xmlns:p14="http://schemas.microsoft.com/office/powerpoint/2010/main" val="116348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9</a:t>
            </a:fld>
            <a:endParaRPr lang="en-US"/>
          </a:p>
        </p:txBody>
      </p:sp>
    </p:spTree>
    <p:extLst>
      <p:ext uri="{BB962C8B-B14F-4D97-AF65-F5344CB8AC3E}">
        <p14:creationId xmlns:p14="http://schemas.microsoft.com/office/powerpoint/2010/main" val="458565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Geo 1">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userDrawn="1"/>
        </p:nvSpPr>
        <p:spPr>
          <a:xfrm>
            <a:off x="582042"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pic>
        <p:nvPicPr>
          <p:cNvPr id="3" name="Picture 2" descr="A picture containing building&#10;&#10;Description automatically generated">
            <a:extLst>
              <a:ext uri="{FF2B5EF4-FFF2-40B4-BE49-F238E27FC236}">
                <a16:creationId xmlns:a16="http://schemas.microsoft.com/office/drawing/2014/main" id="{F2C365A3-8AC2-42C6-B1E7-FBB21F6B8FE5}"/>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073896" y="595116"/>
            <a:ext cx="5667768" cy="5667768"/>
          </a:xfrm>
          <a:prstGeom prst="rect">
            <a:avLst/>
          </a:prstGeom>
        </p:spPr>
      </p:pic>
    </p:spTree>
    <p:extLst>
      <p:ext uri="{BB962C8B-B14F-4D97-AF65-F5344CB8AC3E}">
        <p14:creationId xmlns:p14="http://schemas.microsoft.com/office/powerpoint/2010/main" val="3048139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userDrawn="1"/>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userDrawn="1"/>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userDrawn="1"/>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userDrawn="1"/>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userDrawn="1"/>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userDrawn="1"/>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userDrawn="1"/>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userDrawn="1"/>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userDrawn="1"/>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userDrawn="1"/>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userDrawn="1"/>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11534589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655853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62996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92205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29313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7987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0101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3628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56632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userDrawn="1">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15437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userDrawn="1">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Geo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pic>
        <p:nvPicPr>
          <p:cNvPr id="4" name="Picture 3" descr="A close up of a logo&#10;&#10;Description automatically generated">
            <a:extLst>
              <a:ext uri="{FF2B5EF4-FFF2-40B4-BE49-F238E27FC236}">
                <a16:creationId xmlns:a16="http://schemas.microsoft.com/office/drawing/2014/main" id="{5BDB3B80-1589-4F2F-BF49-6B5EAE1B65B5}"/>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6042660" y="566847"/>
            <a:ext cx="5724306" cy="5724306"/>
          </a:xfrm>
          <a:prstGeom prst="rect">
            <a:avLst/>
          </a:prstGeom>
        </p:spPr>
      </p:pic>
    </p:spTree>
    <p:extLst>
      <p:ext uri="{BB962C8B-B14F-4D97-AF65-F5344CB8AC3E}">
        <p14:creationId xmlns:p14="http://schemas.microsoft.com/office/powerpoint/2010/main" val="737176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10920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userDrawn="1">
          <p15:clr>
            <a:srgbClr val="5ACBF0"/>
          </p15:clr>
        </p15:guide>
        <p15:guide id="29" orient="horz" pos="1272" userDrawn="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nchor="b" anchorCtr="0"/>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18260708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66507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593538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790320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378796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463652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46436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userDrawn="1"/>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userDrawn="1"/>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userDrawn="1"/>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1972192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userDrawn="1"/>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07366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Geo 3">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uilding, black, large, food&#10;&#10;Description automatically generated">
            <a:extLst>
              <a:ext uri="{FF2B5EF4-FFF2-40B4-BE49-F238E27FC236}">
                <a16:creationId xmlns:a16="http://schemas.microsoft.com/office/drawing/2014/main" id="{C55F4674-1C9F-4D43-A407-4D8EEBC9112A}"/>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99198" y="595116"/>
            <a:ext cx="5667768" cy="5667768"/>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1" name="TextBox 10">
            <a:extLst>
              <a:ext uri="{FF2B5EF4-FFF2-40B4-BE49-F238E27FC236}">
                <a16:creationId xmlns:a16="http://schemas.microsoft.com/office/drawing/2014/main" id="{EE900185-C91D-42C4-BE7F-7C1B9A273DF8}"/>
              </a:ext>
            </a:extLst>
          </p:cNvPr>
          <p:cNvSpPr txBox="1"/>
          <p:nvPr userDrawn="1"/>
        </p:nvSpPr>
        <p:spPr>
          <a:xfrm>
            <a:off x="584200"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spTree>
    <p:extLst>
      <p:ext uri="{BB962C8B-B14F-4D97-AF65-F5344CB8AC3E}">
        <p14:creationId xmlns:p14="http://schemas.microsoft.com/office/powerpoint/2010/main" val="419767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1131646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404107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000317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156944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450047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89120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userDrawn="1">
          <p15:clr>
            <a:srgbClr val="5ACBF0"/>
          </p15:clr>
        </p15:guide>
        <p15:guide id="9" pos="512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437935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76722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81580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438396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Geo 4">
    <p:bg>
      <p:bgPr>
        <a:solidFill>
          <a:schemeClr val="bg1"/>
        </a:solidFill>
        <a:effectLst/>
      </p:bgPr>
    </p:bg>
    <p:spTree>
      <p:nvGrpSpPr>
        <p:cNvPr id="1" name=""/>
        <p:cNvGrpSpPr/>
        <p:nvPr/>
      </p:nvGrpSpPr>
      <p:grpSpPr>
        <a:xfrm>
          <a:off x="0" y="0"/>
          <a:ext cx="0" cy="0"/>
          <a:chOff x="0" y="0"/>
          <a:chExt cx="0" cy="0"/>
        </a:xfrm>
      </p:grpSpPr>
      <p:pic>
        <p:nvPicPr>
          <p:cNvPr id="4" name="Picture 3" descr="A close up of a light&#10;&#10;Description automatically generated">
            <a:extLst>
              <a:ext uri="{FF2B5EF4-FFF2-40B4-BE49-F238E27FC236}">
                <a16:creationId xmlns:a16="http://schemas.microsoft.com/office/drawing/2014/main" id="{CF777754-78D6-41A5-8D55-405368388DEC}"/>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14622" y="510540"/>
            <a:ext cx="5836920" cy="5836920"/>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316786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433606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userDrawn="1"/>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userDrawn="1"/>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31927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03260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533215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3 rows boxed content">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53987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7368450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5264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55603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6989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915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so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a:extLst>
              <a:ext uri="{FF2B5EF4-FFF2-40B4-BE49-F238E27FC236}">
                <a16:creationId xmlns:a16="http://schemas.microsoft.com/office/drawing/2014/main" id="{5808B754-00D3-4C90-A51D-F701EB1A8D2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847759" y="2241659"/>
            <a:ext cx="4761629" cy="3075723"/>
          </a:xfrm>
          <a:prstGeom prst="rect">
            <a:avLst/>
          </a:prstGeom>
        </p:spPr>
      </p:pic>
    </p:spTree>
    <p:extLst>
      <p:ext uri="{BB962C8B-B14F-4D97-AF65-F5344CB8AC3E}">
        <p14:creationId xmlns:p14="http://schemas.microsoft.com/office/powerpoint/2010/main" val="368498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2787665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524668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7096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78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32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85205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2074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8BAF34-1DDA-4C3B-AA61-182BD01BCF72}"/>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0961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52A8F5-2EE9-4CAB-8C26-4CED82F62674}"/>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128018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y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E3B626-5488-4E61-BA94-5B0973216368}"/>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0493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Iso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descr="A picture containing table, toy, sitting, blue&#10;&#10;Description automatically generated">
            <a:extLst>
              <a:ext uri="{FF2B5EF4-FFF2-40B4-BE49-F238E27FC236}">
                <a16:creationId xmlns:a16="http://schemas.microsoft.com/office/drawing/2014/main" id="{12A10B7D-FB39-4DA2-9020-E828DE3DA8FB}"/>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930460" y="1249680"/>
            <a:ext cx="4678928" cy="4120513"/>
          </a:xfrm>
          <a:prstGeom prst="rect">
            <a:avLst/>
          </a:prstGeom>
        </p:spPr>
      </p:pic>
    </p:spTree>
    <p:extLst>
      <p:ext uri="{BB962C8B-B14F-4D97-AF65-F5344CB8AC3E}">
        <p14:creationId xmlns:p14="http://schemas.microsoft.com/office/powerpoint/2010/main" val="1403080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7A8619-426D-42E8-B348-5897C198541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071485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8F35AE-E85D-4B77-B061-8E79AF875891}"/>
              </a:ext>
            </a:extLst>
          </p:cNvPr>
          <p:cNvPicPr>
            <a:picLocks noChangeAspect="1"/>
          </p:cNvPicPr>
          <p:nvPr userDrawn="1"/>
        </p:nvPicPr>
        <p:blipFill>
          <a:blip r:embed="rId2"/>
          <a:stretch>
            <a:fillRect/>
          </a:stretch>
        </p:blipFill>
        <p:spPr>
          <a:xfrm>
            <a:off x="365913" y="379657"/>
            <a:ext cx="5730087" cy="1929081"/>
          </a:xfrm>
          <a:prstGeom prst="rect">
            <a:avLst/>
          </a:prstGeom>
        </p:spPr>
      </p:pic>
      <p:pic>
        <p:nvPicPr>
          <p:cNvPr id="15" name="Picture 14">
            <a:extLst>
              <a:ext uri="{FF2B5EF4-FFF2-40B4-BE49-F238E27FC236}">
                <a16:creationId xmlns:a16="http://schemas.microsoft.com/office/drawing/2014/main" id="{3F0C5654-1DA2-4912-9353-041616A151F8}"/>
              </a:ext>
            </a:extLst>
          </p:cNvPr>
          <p:cNvPicPr>
            <a:picLocks noChangeAspect="1"/>
          </p:cNvPicPr>
          <p:nvPr userDrawn="1"/>
        </p:nvPicPr>
        <p:blipFill>
          <a:blip r:embed="rId3"/>
          <a:stretch>
            <a:fillRect/>
          </a:stretch>
        </p:blipFill>
        <p:spPr>
          <a:xfrm>
            <a:off x="365913" y="2705916"/>
            <a:ext cx="7473405" cy="3772427"/>
          </a:xfrm>
          <a:prstGeom prst="rect">
            <a:avLst/>
          </a:prstGeom>
        </p:spPr>
      </p:pic>
      <p:sp>
        <p:nvSpPr>
          <p:cNvPr id="18" name="Rectangle 17">
            <a:extLst>
              <a:ext uri="{FF2B5EF4-FFF2-40B4-BE49-F238E27FC236}">
                <a16:creationId xmlns:a16="http://schemas.microsoft.com/office/drawing/2014/main" id="{2B7A7CEF-B149-4548-AB9B-74F6DBCEA6FD}"/>
              </a:ext>
            </a:extLst>
          </p:cNvPr>
          <p:cNvSpPr/>
          <p:nvPr userDrawn="1"/>
        </p:nvSpPr>
        <p:spPr>
          <a:xfrm>
            <a:off x="10456378" y="1101296"/>
            <a:ext cx="640080" cy="64008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7A9A36-178E-4163-8F91-62D077A93EF8}"/>
              </a:ext>
            </a:extLst>
          </p:cNvPr>
          <p:cNvSpPr/>
          <p:nvPr userDrawn="1"/>
        </p:nvSpPr>
        <p:spPr>
          <a:xfrm>
            <a:off x="10456378" y="1822935"/>
            <a:ext cx="640080" cy="64008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D42427-8FD9-4F32-BC9F-B19CBA3EB547}"/>
              </a:ext>
            </a:extLst>
          </p:cNvPr>
          <p:cNvSpPr/>
          <p:nvPr userDrawn="1"/>
        </p:nvSpPr>
        <p:spPr>
          <a:xfrm>
            <a:off x="10456378" y="2544574"/>
            <a:ext cx="640080" cy="640080"/>
          </a:xfrm>
          <a:prstGeom prst="rect">
            <a:avLst/>
          </a:prstGeom>
          <a:solidFill>
            <a:srgbClr val="11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21B71F-407E-40AC-8912-94BFE26E6A9C}"/>
              </a:ext>
            </a:extLst>
          </p:cNvPr>
          <p:cNvSpPr/>
          <p:nvPr userDrawn="1"/>
        </p:nvSpPr>
        <p:spPr>
          <a:xfrm>
            <a:off x="10456378" y="3266213"/>
            <a:ext cx="640080" cy="640080"/>
          </a:xfrm>
          <a:prstGeom prst="rect">
            <a:avLst/>
          </a:prstGeom>
          <a:solidFill>
            <a:srgbClr val="57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CB3DBD5-4878-4169-AAB5-FBEB40A2086A}"/>
              </a:ext>
            </a:extLst>
          </p:cNvPr>
          <p:cNvSpPr/>
          <p:nvPr userDrawn="1"/>
        </p:nvSpPr>
        <p:spPr>
          <a:xfrm>
            <a:off x="10456378" y="379657"/>
            <a:ext cx="640080" cy="640080"/>
          </a:xfrm>
          <a:prstGeom prst="rect">
            <a:avLst/>
          </a:prstGeom>
          <a:solidFill>
            <a:srgbClr val="00D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A0DAE43-049E-4EE3-866E-191056B952C5}"/>
              </a:ext>
            </a:extLst>
          </p:cNvPr>
          <p:cNvSpPr/>
          <p:nvPr userDrawn="1"/>
        </p:nvSpPr>
        <p:spPr>
          <a:xfrm>
            <a:off x="11186007" y="1101296"/>
            <a:ext cx="640080" cy="640080"/>
          </a:xfrm>
          <a:prstGeom prst="rect">
            <a:avLst/>
          </a:prstGeom>
          <a:solidFill>
            <a:srgbClr val="19294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F08FA3E0-F929-409D-A026-8EB5BE6E9DD9}"/>
              </a:ext>
            </a:extLst>
          </p:cNvPr>
          <p:cNvSpPr/>
          <p:nvPr userDrawn="1"/>
        </p:nvSpPr>
        <p:spPr>
          <a:xfrm>
            <a:off x="9439675" y="379657"/>
            <a:ext cx="640080" cy="640080"/>
          </a:xfrm>
          <a:prstGeom prst="rect">
            <a:avLst/>
          </a:prstGeom>
          <a:solidFill>
            <a:srgbClr val="B48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7698D3-8FB6-4723-8F17-2DC74D78AE8F}"/>
              </a:ext>
            </a:extLst>
          </p:cNvPr>
          <p:cNvSpPr/>
          <p:nvPr userDrawn="1"/>
        </p:nvSpPr>
        <p:spPr>
          <a:xfrm>
            <a:off x="9439675" y="1101296"/>
            <a:ext cx="640080" cy="640080"/>
          </a:xfrm>
          <a:prstGeom prst="rect">
            <a:avLst/>
          </a:prstGeom>
          <a:solidFill>
            <a:srgbClr val="9F5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13235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67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093474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58169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6604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02491"/>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26"/>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965738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AC85-3175-4A5F-8D98-1B7C2F6D2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80A4C-18D0-4013-BE52-6D5E9D4FA6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7DEC5-0441-46BB-A7DD-ED2EF32A99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D262B9-C5C7-4947-8ADD-50D70D631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B5867-9A75-4E44-B8DA-BA20ADE2D7E3}"/>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1265506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ENTERED HEADLINE ANIMA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5432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4" presetClass="path" presetSubtype="0" decel="100000" fill="hold" grpId="1" nodeType="withEffect">
                                  <p:stCondLst>
                                    <p:cond delay="0"/>
                                  </p:stCondLst>
                                  <p:childTnLst>
                                    <p:animMotion origin="layout" path="M -2.08333E-7 0.08658 L -2.08333E-7 -4.44444E-6 " pathEditMode="relative" rAng="0" ptsTypes="AA">
                                      <p:cBhvr>
                                        <p:cTn id="9" dur="750" fill="hold"/>
                                        <p:tgtEl>
                                          <p:spTgt spid="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1481" y="547856"/>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t>
            </a:r>
            <a:br>
              <a:rPr lang="en-US" sz="686">
                <a:solidFill>
                  <a:schemeClr val="accent6">
                    <a:lumMod val="75000"/>
                  </a:schemeClr>
                </a:solidFill>
                <a:cs typeface="Segoe UI" pitchFamily="34" charset="0"/>
              </a:rPr>
            </a:br>
            <a:r>
              <a:rPr lang="en-US" sz="686">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0671303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Iso 3">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3" name="Picture 2" descr="A picture containing computer&#10;&#10;Description automatically generated">
            <a:extLst>
              <a:ext uri="{FF2B5EF4-FFF2-40B4-BE49-F238E27FC236}">
                <a16:creationId xmlns:a16="http://schemas.microsoft.com/office/drawing/2014/main" id="{7225AA42-C218-4A0F-8E4A-50C331B954D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7432417" y="2148283"/>
            <a:ext cx="4873883" cy="3013950"/>
          </a:xfrm>
          <a:prstGeom prst="rect">
            <a:avLst/>
          </a:prstGeom>
        </p:spPr>
      </p:pic>
    </p:spTree>
    <p:extLst>
      <p:ext uri="{BB962C8B-B14F-4D97-AF65-F5344CB8AC3E}">
        <p14:creationId xmlns:p14="http://schemas.microsoft.com/office/powerpoint/2010/main" val="746120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userDrawn="1">
          <p15:clr>
            <a:srgbClr val="5ACBF0"/>
          </p15:clr>
        </p15:guide>
        <p15:guide id="4" orient="horz" pos="2136"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0039" y="550321"/>
            <a:ext cx="11306469" cy="618621"/>
          </a:xfrm>
          <a:prstGeom prst="rect">
            <a:avLst/>
          </a:prstGeom>
        </p:spPr>
        <p:txBody>
          <a:bodyPr vert="horz" wrap="square" lIns="0" tIns="91440" rIns="146304" bIns="91440" rtlCol="0" anchor="t">
            <a:noAutofit/>
          </a:bodyPr>
          <a:lstStyle>
            <a:lvl1pPr>
              <a:defRPr lang="en-US" dirty="0"/>
            </a:lvl1pPr>
          </a:lstStyle>
          <a:p>
            <a:pPr lvl="0"/>
            <a:r>
              <a:rPr lang="en-US"/>
              <a:t>Text option 1: three column bulleted list</a:t>
            </a:r>
          </a:p>
        </p:txBody>
      </p:sp>
      <p:sp>
        <p:nvSpPr>
          <p:cNvPr id="4" name="Text Placeholder 3"/>
          <p:cNvSpPr>
            <a:spLocks noGrp="1"/>
          </p:cNvSpPr>
          <p:nvPr>
            <p:ph type="body" sz="quarter" idx="10" hasCustomPrompt="1"/>
          </p:nvPr>
        </p:nvSpPr>
        <p:spPr>
          <a:xfrm>
            <a:off x="420039" y="1922587"/>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20038" y="3151388"/>
            <a:ext cx="364355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592190"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56185"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0038" y="3378439"/>
            <a:ext cx="3643551"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568"/>
              </a:lnSpc>
              <a:spcBef>
                <a:spcPts val="0"/>
              </a:spcBef>
              <a:spcAft>
                <a:spcPts val="1176"/>
              </a:spcAft>
              <a:buFont typeface="Arial" panose="020B0604020202020204" pitchFamily="34" charset="0"/>
              <a:buChar char="•"/>
              <a:defRPr sz="1200">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1"/>
            <a:r>
              <a:rPr lang="en-US"/>
              <a:t>Body copy 12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0" name="Text Placeholder 4">
            <a:extLst>
              <a:ext uri="{FF2B5EF4-FFF2-40B4-BE49-F238E27FC236}">
                <a16:creationId xmlns:a16="http://schemas.microsoft.com/office/drawing/2014/main" id="{F01F7918-7811-4D2A-835E-239C900922B4}"/>
              </a:ext>
            </a:extLst>
          </p:cNvPr>
          <p:cNvSpPr>
            <a:spLocks noGrp="1"/>
          </p:cNvSpPr>
          <p:nvPr>
            <p:ph type="body" sz="quarter" idx="20" hasCustomPrompt="1"/>
          </p:nvPr>
        </p:nvSpPr>
        <p:spPr>
          <a:xfrm>
            <a:off x="4318449" y="3378439"/>
            <a:ext cx="3592190"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8D02EDC1-912E-451D-B545-D9B533B4C9E3}"/>
              </a:ext>
            </a:extLst>
          </p:cNvPr>
          <p:cNvSpPr>
            <a:spLocks noGrp="1"/>
          </p:cNvSpPr>
          <p:nvPr>
            <p:ph type="body" sz="quarter" idx="21" hasCustomPrompt="1"/>
          </p:nvPr>
        </p:nvSpPr>
        <p:spPr>
          <a:xfrm>
            <a:off x="8156185" y="3381927"/>
            <a:ext cx="3617173"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95158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90644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240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964867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Iso 4">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417068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56F7933D-936A-4BF6-9C73-83FAED13BCD2}"/>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4" name="Picture 3" descr="A picture containing computer&#10;&#10;Description automatically generated">
            <a:extLst>
              <a:ext uri="{FF2B5EF4-FFF2-40B4-BE49-F238E27FC236}">
                <a16:creationId xmlns:a16="http://schemas.microsoft.com/office/drawing/2014/main" id="{459D8BC3-191B-4407-B43A-F0865A2D010E}"/>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597910" y="3617278"/>
            <a:ext cx="4300403" cy="2651760"/>
          </a:xfrm>
          <a:prstGeom prst="rect">
            <a:avLst/>
          </a:prstGeom>
        </p:spPr>
      </p:pic>
      <p:sp>
        <p:nvSpPr>
          <p:cNvPr id="17" name="Text Placeholder 4">
            <a:extLst>
              <a:ext uri="{FF2B5EF4-FFF2-40B4-BE49-F238E27FC236}">
                <a16:creationId xmlns:a16="http://schemas.microsoft.com/office/drawing/2014/main" id="{B88F56D8-B1AD-4EBA-AC48-E9DF34C90624}"/>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873446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userDrawn="1">
          <p15:clr>
            <a:srgbClr val="5ACBF0"/>
          </p15:clr>
        </p15:guide>
        <p15:guide id="4" orient="horz" pos="21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AF6A3198-A2C2-4810-9AE7-E73514CCBD53}"/>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sp>
        <p:nvSpPr>
          <p:cNvPr id="12" name="Title 1">
            <a:extLst>
              <a:ext uri="{FF2B5EF4-FFF2-40B4-BE49-F238E27FC236}">
                <a16:creationId xmlns:a16="http://schemas.microsoft.com/office/drawing/2014/main" id="{4D7C9D47-2821-4E7F-B250-DAE9BAEF1A82}"/>
              </a:ext>
            </a:extLst>
          </p:cNvPr>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28E7CFEC-559B-40EB-A331-DAB80CDAAC97}"/>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6" name="Text Placeholder 4">
            <a:extLst>
              <a:ext uri="{FF2B5EF4-FFF2-40B4-BE49-F238E27FC236}">
                <a16:creationId xmlns:a16="http://schemas.microsoft.com/office/drawing/2014/main" id="{87153ABA-1ED3-450E-B3DC-2E352C6B79DC}"/>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434008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5010753"/>
      </p:ext>
    </p:extLst>
  </p:cSld>
  <p:clrMap bg1="lt1" tx1="dk1" bg2="lt2" tx2="dk2" accent1="accent1" accent2="accent2" accent3="accent3" accent4="accent4" accent5="accent5" accent6="accent6" hlink="hlink" folHlink="folHlink"/>
  <p:sldLayoutIdLst>
    <p:sldLayoutId id="2147484163" r:id="rId1"/>
    <p:sldLayoutId id="2147484190" r:id="rId2"/>
    <p:sldLayoutId id="2147484191" r:id="rId3"/>
    <p:sldLayoutId id="2147484192" r:id="rId4"/>
    <p:sldLayoutId id="2147484162" r:id="rId5"/>
    <p:sldLayoutId id="2147484158" r:id="rId6"/>
    <p:sldLayoutId id="2147484155" r:id="rId7"/>
    <p:sldLayoutId id="2147484188" r:id="rId8"/>
    <p:sldLayoutId id="2147484193" r:id="rId9"/>
    <p:sldLayoutId id="2147484245" r:id="rId10"/>
    <p:sldLayoutId id="2147484189" r:id="rId11"/>
    <p:sldLayoutId id="2147484246" r:id="rId12"/>
    <p:sldLayoutId id="2147484247" r:id="rId13"/>
    <p:sldLayoutId id="2147484248" r:id="rId14"/>
    <p:sldLayoutId id="2147484888" r:id="rId15"/>
    <p:sldLayoutId id="2147484186" r:id="rId16"/>
    <p:sldLayoutId id="2147484187" r:id="rId17"/>
    <p:sldLayoutId id="2147484150" r:id="rId18"/>
    <p:sldLayoutId id="2147484166" r:id="rId19"/>
    <p:sldLayoutId id="2147484168" r:id="rId20"/>
    <p:sldLayoutId id="2147484169" r:id="rId21"/>
    <p:sldLayoutId id="2147484173" r:id="rId22"/>
    <p:sldLayoutId id="2147484177" r:id="rId23"/>
    <p:sldLayoutId id="2147484251" r:id="rId24"/>
    <p:sldLayoutId id="2147484252" r:id="rId25"/>
    <p:sldLayoutId id="2147484167" r:id="rId26"/>
    <p:sldLayoutId id="2147484172" r:id="rId27"/>
    <p:sldLayoutId id="2147484170" r:id="rId28"/>
    <p:sldLayoutId id="2147494293" r:id="rId29"/>
    <p:sldLayoutId id="2147494294" r:id="rId30"/>
    <p:sldLayoutId id="2147484171" r:id="rId31"/>
    <p:sldLayoutId id="2147484253" r:id="rId32"/>
    <p:sldLayoutId id="2147484210" r:id="rId33"/>
    <p:sldLayoutId id="2147484211" r:id="rId34"/>
    <p:sldLayoutId id="2147484179" r:id="rId35"/>
    <p:sldLayoutId id="2147484212" r:id="rId36"/>
    <p:sldLayoutId id="2147484214" r:id="rId37"/>
    <p:sldLayoutId id="2147484226" r:id="rId38"/>
    <p:sldLayoutId id="2147484184" r:id="rId39"/>
    <p:sldLayoutId id="2147484185" r:id="rId40"/>
    <p:sldLayoutId id="2147484181" r:id="rId41"/>
    <p:sldLayoutId id="2147484213" r:id="rId42"/>
    <p:sldLayoutId id="2147484174" r:id="rId43"/>
    <p:sldLayoutId id="2147484175" r:id="rId44"/>
    <p:sldLayoutId id="2147484176" r:id="rId45"/>
    <p:sldLayoutId id="2147483745" r:id="rId46"/>
    <p:sldLayoutId id="2147484157" r:id="rId47"/>
    <p:sldLayoutId id="2147483747" r:id="rId48"/>
    <p:sldLayoutId id="2147484102" r:id="rId49"/>
    <p:sldLayoutId id="2147484182" r:id="rId50"/>
    <p:sldLayoutId id="2147484183" r:id="rId51"/>
    <p:sldLayoutId id="2147483751" r:id="rId52"/>
    <p:sldLayoutId id="2147483749" r:id="rId53"/>
    <p:sldLayoutId id="2147484165" r:id="rId54"/>
    <p:sldLayoutId id="2147484148" r:id="rId55"/>
    <p:sldLayoutId id="2147483753" r:id="rId56"/>
    <p:sldLayoutId id="2147484234" r:id="rId57"/>
    <p:sldLayoutId id="2147484235" r:id="rId58"/>
    <p:sldLayoutId id="2147484231" r:id="rId59"/>
    <p:sldLayoutId id="2147484232" r:id="rId60"/>
    <p:sldLayoutId id="2147484236" r:id="rId61"/>
    <p:sldLayoutId id="2147484239" r:id="rId62"/>
    <p:sldLayoutId id="2147494354" r:id="rId63"/>
    <p:sldLayoutId id="2147483744" r:id="rId64"/>
    <p:sldLayoutId id="2147494292" r:id="rId65"/>
    <p:sldLayoutId id="2147494353" r:id="rId66"/>
    <p:sldLayoutId id="2147484338" r:id="rId67"/>
    <p:sldLayoutId id="2147484339" r:id="rId68"/>
    <p:sldLayoutId id="2147484340" r:id="rId69"/>
    <p:sldLayoutId id="2147484930" r:id="rId70"/>
    <p:sldLayoutId id="2147494391" r:id="rId71"/>
    <p:sldLayoutId id="2147484935" r:id="rId72"/>
    <p:sldLayoutId id="2147494404"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www.crn.com/techinnovators" TargetMode="External"/><Relationship Id="rId2" Type="http://schemas.openxmlformats.org/officeDocument/2006/relationships/notesSlide" Target="../notesSlides/notesSlide11.xml"/><Relationship Id="rId1" Type="http://schemas.openxmlformats.org/officeDocument/2006/relationships/slideLayout" Target="../slideLayouts/slideLayout71.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aka.ms/azurestackhci-utilityapplications" TargetMode="External"/><Relationship Id="rId7"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71.xml"/><Relationship Id="rId6" Type="http://schemas.openxmlformats.org/officeDocument/2006/relationships/image" Target="../media/image72.jpeg"/><Relationship Id="rId5" Type="http://schemas.openxmlformats.org/officeDocument/2006/relationships/image" Target="../media/image71.jpe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products/azure-stack/hci/catalog/?page=1" TargetMode="External"/><Relationship Id="rId2" Type="http://schemas.openxmlformats.org/officeDocument/2006/relationships/notesSlide" Target="../notesSlides/notesSlide18.xml"/><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svg"/><Relationship Id="rId9" Type="http://schemas.openxmlformats.org/officeDocument/2006/relationships/image" Target="../media/image8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png"/><Relationship Id="rId9"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99.png"/><Relationship Id="rId7"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44.xml"/><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png"/><Relationship Id="rId9" Type="http://schemas.openxmlformats.org/officeDocument/2006/relationships/image" Target="../media/image9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sv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103.png"/><Relationship Id="rId5" Type="http://schemas.openxmlformats.org/officeDocument/2006/relationships/image" Target="../media/image102.sv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7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71.xml"/><Relationship Id="rId4" Type="http://schemas.openxmlformats.org/officeDocument/2006/relationships/image" Target="../media/image113.png"/></Relationships>
</file>

<file path=ppt/slides/_rels/slide29.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sv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117.sv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microsoft.com/office/2007/relationships/hdphoto" Target="../media/hdphoto1.wdp"/><Relationship Id="rId5" Type="http://schemas.openxmlformats.org/officeDocument/2006/relationships/image" Target="../media/image40.png"/><Relationship Id="rId4" Type="http://schemas.openxmlformats.org/officeDocument/2006/relationships/image" Target="../media/image3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126.png"/><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129.svg"/><Relationship Id="rId4" Type="http://schemas.openxmlformats.org/officeDocument/2006/relationships/image" Target="../media/image1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126.png"/><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5.png"/><Relationship Id="rId18" Type="http://schemas.openxmlformats.org/officeDocument/2006/relationships/image" Target="../media/image139.png"/><Relationship Id="rId26" Type="http://schemas.openxmlformats.org/officeDocument/2006/relationships/image" Target="../media/image147.png"/><Relationship Id="rId3" Type="http://schemas.openxmlformats.org/officeDocument/2006/relationships/image" Target="../media/image106.png"/><Relationship Id="rId21" Type="http://schemas.openxmlformats.org/officeDocument/2006/relationships/image" Target="../media/image142.png"/><Relationship Id="rId7" Type="http://schemas.openxmlformats.org/officeDocument/2006/relationships/image" Target="../media/image110.png"/><Relationship Id="rId12" Type="http://schemas.openxmlformats.org/officeDocument/2006/relationships/image" Target="../media/image134.png"/><Relationship Id="rId17" Type="http://schemas.openxmlformats.org/officeDocument/2006/relationships/image" Target="../media/image126.png"/><Relationship Id="rId25" Type="http://schemas.openxmlformats.org/officeDocument/2006/relationships/image" Target="../media/image146.png"/><Relationship Id="rId2" Type="http://schemas.openxmlformats.org/officeDocument/2006/relationships/notesSlide" Target="../notesSlides/notesSlide36.xml"/><Relationship Id="rId16" Type="http://schemas.openxmlformats.org/officeDocument/2006/relationships/image" Target="../media/image138.png"/><Relationship Id="rId20" Type="http://schemas.openxmlformats.org/officeDocument/2006/relationships/image" Target="../media/image141.png"/><Relationship Id="rId1" Type="http://schemas.openxmlformats.org/officeDocument/2006/relationships/slideLayout" Target="../slideLayouts/slideLayout71.xml"/><Relationship Id="rId6" Type="http://schemas.openxmlformats.org/officeDocument/2006/relationships/image" Target="../media/image108.png"/><Relationship Id="rId11" Type="http://schemas.openxmlformats.org/officeDocument/2006/relationships/image" Target="../media/image133.png"/><Relationship Id="rId24" Type="http://schemas.openxmlformats.org/officeDocument/2006/relationships/image" Target="../media/image145.png"/><Relationship Id="rId5" Type="http://schemas.openxmlformats.org/officeDocument/2006/relationships/image" Target="../media/image109.png"/><Relationship Id="rId15" Type="http://schemas.openxmlformats.org/officeDocument/2006/relationships/image" Target="../media/image137.jpe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2.png"/><Relationship Id="rId19" Type="http://schemas.openxmlformats.org/officeDocument/2006/relationships/image" Target="../media/image140.png"/><Relationship Id="rId4" Type="http://schemas.openxmlformats.org/officeDocument/2006/relationships/image" Target="../media/image107.png"/><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3.png"/><Relationship Id="rId27" Type="http://schemas.openxmlformats.org/officeDocument/2006/relationships/image" Target="../media/image1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svg"/><Relationship Id="rId12" Type="http://schemas.openxmlformats.org/officeDocument/2006/relationships/image" Target="../media/image159.svg"/><Relationship Id="rId2" Type="http://schemas.openxmlformats.org/officeDocument/2006/relationships/notesSlide" Target="../notesSlides/notesSlide38.xml"/><Relationship Id="rId1" Type="http://schemas.openxmlformats.org/officeDocument/2006/relationships/slideLayout" Target="../slideLayouts/slideLayout60.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sv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svg"/></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71.xml"/><Relationship Id="rId6" Type="http://schemas.openxmlformats.org/officeDocument/2006/relationships/hyperlink" Target="https://youtu.be/wdvtZt3-UQ0" TargetMode="External"/><Relationship Id="rId5" Type="http://schemas.openxmlformats.org/officeDocument/2006/relationships/image" Target="../media/image161.png"/><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1.xml"/><Relationship Id="rId5" Type="http://schemas.openxmlformats.org/officeDocument/2006/relationships/image" Target="../media/image44.png"/><Relationship Id="rId4" Type="http://schemas.openxmlformats.org/officeDocument/2006/relationships/image" Target="../media/image4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71.xml"/><Relationship Id="rId5" Type="http://schemas.openxmlformats.org/officeDocument/2006/relationships/image" Target="../media/image163.png"/><Relationship Id="rId4" Type="http://schemas.openxmlformats.org/officeDocument/2006/relationships/image" Target="../media/image162.png"/></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hyperlink" Target="https://www.youtube.com/watch?v=mcgmAsNricw" TargetMode="External"/><Relationship Id="rId2" Type="http://schemas.openxmlformats.org/officeDocument/2006/relationships/notesSlide" Target="../notesSlides/notesSlide43.xml"/><Relationship Id="rId1" Type="http://schemas.openxmlformats.org/officeDocument/2006/relationships/slideLayout" Target="../slideLayouts/slideLayout71.xml"/><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slides/_rels/slide44.xml.rels><?xml version="1.0" encoding="UTF-8" standalone="yes"?>
<Relationships xmlns="http://schemas.openxmlformats.org/package/2006/relationships"><Relationship Id="rId3" Type="http://schemas.openxmlformats.org/officeDocument/2006/relationships/hyperlink" Target="https://azure.microsoft.com/global-infrastructure/regions" TargetMode="External"/><Relationship Id="rId2" Type="http://schemas.openxmlformats.org/officeDocument/2006/relationships/notesSlide" Target="../notesSlides/notesSlide44.xml"/><Relationship Id="rId1" Type="http://schemas.openxmlformats.org/officeDocument/2006/relationships/slideLayout" Target="../slideLayouts/slideLayout71.xml"/><Relationship Id="rId4" Type="http://schemas.openxmlformats.org/officeDocument/2006/relationships/image" Target="../media/image169.png"/></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71.xml"/><Relationship Id="rId4" Type="http://schemas.openxmlformats.org/officeDocument/2006/relationships/hyperlink" Target="https://docs.microsoft.com/azure-stack/hci/manage/preview-channe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48.xml"/><Relationship Id="rId1" Type="http://schemas.openxmlformats.org/officeDocument/2006/relationships/slideLayout" Target="../slideLayouts/slideLayout71.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4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9.xml"/><Relationship Id="rId1" Type="http://schemas.openxmlformats.org/officeDocument/2006/relationships/slideLayout" Target="../slideLayouts/slideLayout70.xml"/><Relationship Id="rId5" Type="http://schemas.openxmlformats.org/officeDocument/2006/relationships/image" Target="../media/image179.png"/><Relationship Id="rId4" Type="http://schemas.openxmlformats.org/officeDocument/2006/relationships/image" Target="../media/image178.jpe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50.xml"/><Relationship Id="rId1" Type="http://schemas.openxmlformats.org/officeDocument/2006/relationships/slideLayout" Target="../slideLayouts/slideLayout70.xml"/><Relationship Id="rId5" Type="http://schemas.openxmlformats.org/officeDocument/2006/relationships/image" Target="../media/image182.jpeg"/><Relationship Id="rId4" Type="http://schemas.openxmlformats.org/officeDocument/2006/relationships/image" Target="../media/image181.jpeg"/></Relationships>
</file>

<file path=ppt/slides/_rels/slide51.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52.xml"/><Relationship Id="rId1" Type="http://schemas.openxmlformats.org/officeDocument/2006/relationships/slideLayout" Target="../slideLayouts/slideLayout54.xml"/><Relationship Id="rId6" Type="http://schemas.openxmlformats.org/officeDocument/2006/relationships/image" Target="../media/image187.png"/><Relationship Id="rId5" Type="http://schemas.openxmlformats.org/officeDocument/2006/relationships/image" Target="../media/image186.svg"/><Relationship Id="rId4" Type="http://schemas.openxmlformats.org/officeDocument/2006/relationships/image" Target="../media/image185.png"/></Relationships>
</file>

<file path=ppt/slides/_rels/slide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3.xml"/><Relationship Id="rId1" Type="http://schemas.openxmlformats.org/officeDocument/2006/relationships/slideLayout" Target="../slideLayouts/slideLayout71.xml"/></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4.xml"/><Relationship Id="rId1" Type="http://schemas.openxmlformats.org/officeDocument/2006/relationships/slideLayout" Target="../slideLayouts/slideLayout71.xml"/></Relationships>
</file>

<file path=ppt/slides/_rels/slide55.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1.png"/><Relationship Id="rId7" Type="http://schemas.openxmlformats.org/officeDocument/2006/relationships/image" Target="../media/image194.png"/><Relationship Id="rId2" Type="http://schemas.openxmlformats.org/officeDocument/2006/relationships/notesSlide" Target="../notesSlides/notesSlide55.xml"/><Relationship Id="rId1" Type="http://schemas.openxmlformats.org/officeDocument/2006/relationships/slideLayout" Target="../slideLayouts/slideLayout73.xml"/><Relationship Id="rId6" Type="http://schemas.openxmlformats.org/officeDocument/2006/relationships/image" Target="../media/image193.png"/><Relationship Id="rId5" Type="http://schemas.openxmlformats.org/officeDocument/2006/relationships/image" Target="../media/image192.emf"/><Relationship Id="rId4" Type="http://schemas.microsoft.com/office/2007/relationships/hdphoto" Target="../media/hdphoto3.wdp"/></Relationships>
</file>

<file path=ppt/slides/_rels/slide56.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56.xml"/><Relationship Id="rId1" Type="http://schemas.openxmlformats.org/officeDocument/2006/relationships/slideLayout" Target="../slideLayouts/slideLayout54.xml"/><Relationship Id="rId5" Type="http://schemas.openxmlformats.org/officeDocument/2006/relationships/hyperlink" Target="https://customers.microsoft.com/en-us/story/723766-canadian-museum-for-human-rights-nonprofit-azure" TargetMode="External"/><Relationship Id="rId4" Type="http://schemas.openxmlformats.org/officeDocument/2006/relationships/image" Target="../media/image197.png"/></Relationships>
</file>

<file path=ppt/slides/_rels/slide57.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57.xml"/><Relationship Id="rId1" Type="http://schemas.openxmlformats.org/officeDocument/2006/relationships/slideLayout" Target="../slideLayouts/slideLayout71.xml"/><Relationship Id="rId6" Type="http://schemas.openxmlformats.org/officeDocument/2006/relationships/image" Target="../media/image201.png"/><Relationship Id="rId5" Type="http://schemas.openxmlformats.org/officeDocument/2006/relationships/image" Target="../media/image200.png"/><Relationship Id="rId10" Type="http://schemas.openxmlformats.org/officeDocument/2006/relationships/hyperlink" Target="https://www.youtube.com/watch?v=DS6MWS5BIxs" TargetMode="External"/><Relationship Id="rId4" Type="http://schemas.openxmlformats.org/officeDocument/2006/relationships/image" Target="../media/image199.png"/><Relationship Id="rId9" Type="http://schemas.openxmlformats.org/officeDocument/2006/relationships/image" Target="../media/image204.png"/></Relationships>
</file>

<file path=ppt/slides/_rels/slide5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58.xml"/><Relationship Id="rId1" Type="http://schemas.openxmlformats.org/officeDocument/2006/relationships/slideLayout" Target="../slideLayouts/slideLayout71.xml"/><Relationship Id="rId6" Type="http://schemas.openxmlformats.org/officeDocument/2006/relationships/hyperlink" Target="https://customers.microsoft.com/en-us/story/1381686782475409213-benenden-school-education-azure-stack-hci" TargetMode="External"/><Relationship Id="rId5" Type="http://schemas.openxmlformats.org/officeDocument/2006/relationships/image" Target="../media/image207.png"/><Relationship Id="rId4" Type="http://schemas.openxmlformats.org/officeDocument/2006/relationships/image" Target="../media/image206.jpeg"/></Relationships>
</file>

<file path=ppt/slides/_rels/slide59.xml.rels><?xml version="1.0" encoding="UTF-8" standalone="yes"?>
<Relationships xmlns="http://schemas.openxmlformats.org/package/2006/relationships"><Relationship Id="rId13" Type="http://schemas.openxmlformats.org/officeDocument/2006/relationships/image" Target="../media/image217.png"/><Relationship Id="rId18" Type="http://schemas.openxmlformats.org/officeDocument/2006/relationships/image" Target="../media/image222.png"/><Relationship Id="rId26" Type="http://schemas.openxmlformats.org/officeDocument/2006/relationships/image" Target="../media/image230.png"/><Relationship Id="rId39" Type="http://schemas.openxmlformats.org/officeDocument/2006/relationships/image" Target="../media/image243.svg"/><Relationship Id="rId21" Type="http://schemas.openxmlformats.org/officeDocument/2006/relationships/image" Target="../media/image225.svg"/><Relationship Id="rId34" Type="http://schemas.openxmlformats.org/officeDocument/2006/relationships/image" Target="../media/image238.png"/><Relationship Id="rId42" Type="http://schemas.openxmlformats.org/officeDocument/2006/relationships/image" Target="../media/image246.png"/><Relationship Id="rId47" Type="http://schemas.openxmlformats.org/officeDocument/2006/relationships/image" Target="../media/image251.svg"/><Relationship Id="rId50" Type="http://schemas.openxmlformats.org/officeDocument/2006/relationships/image" Target="../media/image254.emf"/><Relationship Id="rId7" Type="http://schemas.openxmlformats.org/officeDocument/2006/relationships/image" Target="../media/image211.png"/><Relationship Id="rId2" Type="http://schemas.openxmlformats.org/officeDocument/2006/relationships/notesSlide" Target="../notesSlides/notesSlide59.xml"/><Relationship Id="rId16" Type="http://schemas.openxmlformats.org/officeDocument/2006/relationships/image" Target="../media/image220.png"/><Relationship Id="rId29" Type="http://schemas.openxmlformats.org/officeDocument/2006/relationships/image" Target="../media/image233.svg"/><Relationship Id="rId11" Type="http://schemas.openxmlformats.org/officeDocument/2006/relationships/image" Target="../media/image215.png"/><Relationship Id="rId24" Type="http://schemas.openxmlformats.org/officeDocument/2006/relationships/image" Target="../media/image228.png"/><Relationship Id="rId32" Type="http://schemas.openxmlformats.org/officeDocument/2006/relationships/image" Target="../media/image236.png"/><Relationship Id="rId37" Type="http://schemas.openxmlformats.org/officeDocument/2006/relationships/image" Target="../media/image241.svg"/><Relationship Id="rId40" Type="http://schemas.openxmlformats.org/officeDocument/2006/relationships/image" Target="../media/image244.png"/><Relationship Id="rId45" Type="http://schemas.openxmlformats.org/officeDocument/2006/relationships/image" Target="../media/image249.svg"/><Relationship Id="rId5" Type="http://schemas.openxmlformats.org/officeDocument/2006/relationships/image" Target="../media/image209.jpeg"/><Relationship Id="rId15" Type="http://schemas.openxmlformats.org/officeDocument/2006/relationships/image" Target="../media/image219.svg"/><Relationship Id="rId23" Type="http://schemas.openxmlformats.org/officeDocument/2006/relationships/image" Target="../media/image227.svg"/><Relationship Id="rId28" Type="http://schemas.openxmlformats.org/officeDocument/2006/relationships/image" Target="../media/image232.png"/><Relationship Id="rId36" Type="http://schemas.openxmlformats.org/officeDocument/2006/relationships/image" Target="../media/image240.png"/><Relationship Id="rId49" Type="http://schemas.openxmlformats.org/officeDocument/2006/relationships/image" Target="../media/image253.svg"/><Relationship Id="rId10" Type="http://schemas.openxmlformats.org/officeDocument/2006/relationships/image" Target="../media/image214.svg"/><Relationship Id="rId19" Type="http://schemas.openxmlformats.org/officeDocument/2006/relationships/image" Target="../media/image223.svg"/><Relationship Id="rId31" Type="http://schemas.openxmlformats.org/officeDocument/2006/relationships/image" Target="../media/image235.svg"/><Relationship Id="rId44" Type="http://schemas.openxmlformats.org/officeDocument/2006/relationships/image" Target="../media/image248.png"/><Relationship Id="rId4" Type="http://schemas.openxmlformats.org/officeDocument/2006/relationships/image" Target="../media/image84.png"/><Relationship Id="rId9" Type="http://schemas.openxmlformats.org/officeDocument/2006/relationships/image" Target="../media/image213.png"/><Relationship Id="rId14" Type="http://schemas.openxmlformats.org/officeDocument/2006/relationships/image" Target="../media/image218.png"/><Relationship Id="rId22" Type="http://schemas.openxmlformats.org/officeDocument/2006/relationships/image" Target="../media/image226.png"/><Relationship Id="rId27" Type="http://schemas.openxmlformats.org/officeDocument/2006/relationships/image" Target="../media/image231.svg"/><Relationship Id="rId30" Type="http://schemas.openxmlformats.org/officeDocument/2006/relationships/image" Target="../media/image234.png"/><Relationship Id="rId35" Type="http://schemas.openxmlformats.org/officeDocument/2006/relationships/image" Target="../media/image239.svg"/><Relationship Id="rId43" Type="http://schemas.openxmlformats.org/officeDocument/2006/relationships/image" Target="../media/image247.svg"/><Relationship Id="rId48" Type="http://schemas.openxmlformats.org/officeDocument/2006/relationships/image" Target="../media/image252.png"/><Relationship Id="rId8" Type="http://schemas.openxmlformats.org/officeDocument/2006/relationships/image" Target="../media/image212.svg"/><Relationship Id="rId51" Type="http://schemas.openxmlformats.org/officeDocument/2006/relationships/image" Target="../media/image174.png"/><Relationship Id="rId3" Type="http://schemas.openxmlformats.org/officeDocument/2006/relationships/image" Target="../media/image208.png"/><Relationship Id="rId12" Type="http://schemas.openxmlformats.org/officeDocument/2006/relationships/image" Target="../media/image216.svg"/><Relationship Id="rId17" Type="http://schemas.openxmlformats.org/officeDocument/2006/relationships/image" Target="../media/image221.svg"/><Relationship Id="rId25" Type="http://schemas.openxmlformats.org/officeDocument/2006/relationships/image" Target="../media/image229.svg"/><Relationship Id="rId33" Type="http://schemas.openxmlformats.org/officeDocument/2006/relationships/image" Target="../media/image237.svg"/><Relationship Id="rId38" Type="http://schemas.openxmlformats.org/officeDocument/2006/relationships/image" Target="../media/image242.png"/><Relationship Id="rId46" Type="http://schemas.openxmlformats.org/officeDocument/2006/relationships/image" Target="../media/image250.png"/><Relationship Id="rId20" Type="http://schemas.openxmlformats.org/officeDocument/2006/relationships/image" Target="../media/image224.png"/><Relationship Id="rId41" Type="http://schemas.openxmlformats.org/officeDocument/2006/relationships/image" Target="../media/image245.svg"/><Relationship Id="rId1" Type="http://schemas.openxmlformats.org/officeDocument/2006/relationships/slideLayout" Target="../slideLayouts/slideLayout71.xml"/><Relationship Id="rId6" Type="http://schemas.openxmlformats.org/officeDocument/2006/relationships/image" Target="../media/image2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8.wdp"/><Relationship Id="rId3" Type="http://schemas.openxmlformats.org/officeDocument/2006/relationships/image" Target="../media/image255.png"/><Relationship Id="rId7" Type="http://schemas.openxmlformats.org/officeDocument/2006/relationships/image" Target="../media/image257.png"/><Relationship Id="rId12" Type="http://schemas.openxmlformats.org/officeDocument/2006/relationships/image" Target="../media/image260.png"/><Relationship Id="rId2" Type="http://schemas.openxmlformats.org/officeDocument/2006/relationships/notesSlide" Target="../notesSlides/notesSlide61.xml"/><Relationship Id="rId1" Type="http://schemas.openxmlformats.org/officeDocument/2006/relationships/slideLayout" Target="../slideLayouts/slideLayout71.xml"/><Relationship Id="rId6" Type="http://schemas.microsoft.com/office/2007/relationships/hdphoto" Target="../media/hdphoto5.wdp"/><Relationship Id="rId11" Type="http://schemas.openxmlformats.org/officeDocument/2006/relationships/image" Target="../media/image259.jpeg"/><Relationship Id="rId5" Type="http://schemas.openxmlformats.org/officeDocument/2006/relationships/image" Target="../media/image256.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258.png"/><Relationship Id="rId14" Type="http://schemas.openxmlformats.org/officeDocument/2006/relationships/image" Target="../media/image261.jpeg"/></Relationships>
</file>

<file path=ppt/slides/_rels/slide62.xml.rels><?xml version="1.0" encoding="UTF-8" standalone="yes"?>
<Relationships xmlns="http://schemas.openxmlformats.org/package/2006/relationships"><Relationship Id="rId13" Type="http://schemas.openxmlformats.org/officeDocument/2006/relationships/image" Target="../media/image272.png"/><Relationship Id="rId18" Type="http://schemas.openxmlformats.org/officeDocument/2006/relationships/image" Target="../media/image277.jpeg"/><Relationship Id="rId26" Type="http://schemas.openxmlformats.org/officeDocument/2006/relationships/image" Target="../media/image285.png"/><Relationship Id="rId3" Type="http://schemas.openxmlformats.org/officeDocument/2006/relationships/image" Target="../media/image262.png"/><Relationship Id="rId21" Type="http://schemas.openxmlformats.org/officeDocument/2006/relationships/image" Target="../media/image280.png"/><Relationship Id="rId34" Type="http://schemas.openxmlformats.org/officeDocument/2006/relationships/hyperlink" Target="https://azure.microsoft.com/en-us/products/azure-stack/hci/catalog/?page=1" TargetMode="External"/><Relationship Id="rId7" Type="http://schemas.openxmlformats.org/officeDocument/2006/relationships/image" Target="../media/image266.png"/><Relationship Id="rId12" Type="http://schemas.openxmlformats.org/officeDocument/2006/relationships/image" Target="../media/image271.png"/><Relationship Id="rId17" Type="http://schemas.openxmlformats.org/officeDocument/2006/relationships/image" Target="../media/image276.jpeg"/><Relationship Id="rId25" Type="http://schemas.openxmlformats.org/officeDocument/2006/relationships/image" Target="../media/image284.png"/><Relationship Id="rId33" Type="http://schemas.openxmlformats.org/officeDocument/2006/relationships/image" Target="../media/image291.png"/><Relationship Id="rId2" Type="http://schemas.openxmlformats.org/officeDocument/2006/relationships/notesSlide" Target="../notesSlides/notesSlide62.xml"/><Relationship Id="rId16" Type="http://schemas.openxmlformats.org/officeDocument/2006/relationships/image" Target="../media/image275.png"/><Relationship Id="rId20" Type="http://schemas.openxmlformats.org/officeDocument/2006/relationships/image" Target="../media/image279.jpeg"/><Relationship Id="rId29" Type="http://schemas.openxmlformats.org/officeDocument/2006/relationships/image" Target="../media/image288.jpeg"/><Relationship Id="rId1" Type="http://schemas.openxmlformats.org/officeDocument/2006/relationships/slideLayout" Target="../slideLayouts/slideLayout54.xml"/><Relationship Id="rId6" Type="http://schemas.openxmlformats.org/officeDocument/2006/relationships/image" Target="../media/image265.jpeg"/><Relationship Id="rId11" Type="http://schemas.openxmlformats.org/officeDocument/2006/relationships/image" Target="../media/image270.png"/><Relationship Id="rId24" Type="http://schemas.openxmlformats.org/officeDocument/2006/relationships/image" Target="../media/image283.png"/><Relationship Id="rId32" Type="http://schemas.openxmlformats.org/officeDocument/2006/relationships/image" Target="../media/image290.png"/><Relationship Id="rId5" Type="http://schemas.openxmlformats.org/officeDocument/2006/relationships/image" Target="../media/image264.png"/><Relationship Id="rId15" Type="http://schemas.openxmlformats.org/officeDocument/2006/relationships/image" Target="../media/image274.png"/><Relationship Id="rId23" Type="http://schemas.openxmlformats.org/officeDocument/2006/relationships/image" Target="../media/image282.png"/><Relationship Id="rId28" Type="http://schemas.openxmlformats.org/officeDocument/2006/relationships/image" Target="../media/image287.png"/><Relationship Id="rId10" Type="http://schemas.openxmlformats.org/officeDocument/2006/relationships/image" Target="../media/image269.jpeg"/><Relationship Id="rId19" Type="http://schemas.openxmlformats.org/officeDocument/2006/relationships/image" Target="../media/image278.jpeg"/><Relationship Id="rId31" Type="http://schemas.openxmlformats.org/officeDocument/2006/relationships/image" Target="../media/image289.png"/><Relationship Id="rId4" Type="http://schemas.openxmlformats.org/officeDocument/2006/relationships/image" Target="../media/image263.jpeg"/><Relationship Id="rId9" Type="http://schemas.openxmlformats.org/officeDocument/2006/relationships/image" Target="../media/image268.png"/><Relationship Id="rId14" Type="http://schemas.openxmlformats.org/officeDocument/2006/relationships/image" Target="../media/image273.png"/><Relationship Id="rId22" Type="http://schemas.openxmlformats.org/officeDocument/2006/relationships/image" Target="../media/image281.png"/><Relationship Id="rId27" Type="http://schemas.openxmlformats.org/officeDocument/2006/relationships/image" Target="../media/image286.png"/><Relationship Id="rId30" Type="http://schemas.openxmlformats.org/officeDocument/2006/relationships/image" Target="../media/image195.png"/><Relationship Id="rId8" Type="http://schemas.openxmlformats.org/officeDocument/2006/relationships/image" Target="../media/image26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8" Type="http://schemas.openxmlformats.org/officeDocument/2006/relationships/image" Target="../media/image2740.emf"/><Relationship Id="rId13" Type="http://schemas.openxmlformats.org/officeDocument/2006/relationships/image" Target="../media/image275.emf"/><Relationship Id="rId18" Type="http://schemas.openxmlformats.org/officeDocument/2006/relationships/customXml" Target="../ink/ink10.xml"/><Relationship Id="rId26" Type="http://schemas.openxmlformats.org/officeDocument/2006/relationships/customXml" Target="../ink/ink14.xml"/><Relationship Id="rId3" Type="http://schemas.openxmlformats.org/officeDocument/2006/relationships/customXml" Target="../ink/ink1.xml"/><Relationship Id="rId21" Type="http://schemas.openxmlformats.org/officeDocument/2006/relationships/image" Target="../media/image279.emf"/><Relationship Id="rId7" Type="http://schemas.openxmlformats.org/officeDocument/2006/relationships/customXml" Target="../ink/ink3.xml"/><Relationship Id="rId12" Type="http://schemas.openxmlformats.org/officeDocument/2006/relationships/customXml" Target="../ink/ink7.xml"/><Relationship Id="rId17" Type="http://schemas.openxmlformats.org/officeDocument/2006/relationships/image" Target="../media/image277.emf"/><Relationship Id="rId25" Type="http://schemas.openxmlformats.org/officeDocument/2006/relationships/image" Target="../media/image2810.emf"/><Relationship Id="rId2" Type="http://schemas.openxmlformats.org/officeDocument/2006/relationships/notesSlide" Target="../notesSlides/notesSlide65.xml"/><Relationship Id="rId16" Type="http://schemas.openxmlformats.org/officeDocument/2006/relationships/customXml" Target="../ink/ink9.xml"/><Relationship Id="rId20" Type="http://schemas.openxmlformats.org/officeDocument/2006/relationships/customXml" Target="../ink/ink11.xml"/><Relationship Id="rId29" Type="http://schemas.openxmlformats.org/officeDocument/2006/relationships/image" Target="../media/image283.emf"/><Relationship Id="rId1" Type="http://schemas.openxmlformats.org/officeDocument/2006/relationships/slideLayout" Target="../slideLayouts/slideLayout71.xml"/><Relationship Id="rId6" Type="http://schemas.openxmlformats.org/officeDocument/2006/relationships/image" Target="../media/image273.emf"/><Relationship Id="rId11" Type="http://schemas.openxmlformats.org/officeDocument/2006/relationships/customXml" Target="../ink/ink6.xml"/><Relationship Id="rId24" Type="http://schemas.openxmlformats.org/officeDocument/2006/relationships/customXml" Target="../ink/ink13.xml"/><Relationship Id="rId5" Type="http://schemas.openxmlformats.org/officeDocument/2006/relationships/customXml" Target="../ink/ink2.xml"/><Relationship Id="rId15" Type="http://schemas.openxmlformats.org/officeDocument/2006/relationships/image" Target="../media/image276.emf"/><Relationship Id="rId23" Type="http://schemas.openxmlformats.org/officeDocument/2006/relationships/image" Target="../media/image280.emf"/><Relationship Id="rId28" Type="http://schemas.openxmlformats.org/officeDocument/2006/relationships/customXml" Target="../ink/ink15.xml"/><Relationship Id="rId10" Type="http://schemas.openxmlformats.org/officeDocument/2006/relationships/customXml" Target="../ink/ink5.xml"/><Relationship Id="rId19" Type="http://schemas.openxmlformats.org/officeDocument/2006/relationships/image" Target="../media/image278.emf"/><Relationship Id="rId4" Type="http://schemas.openxmlformats.org/officeDocument/2006/relationships/image" Target="../media/image272.emf"/><Relationship Id="rId9" Type="http://schemas.openxmlformats.org/officeDocument/2006/relationships/customXml" Target="../ink/ink4.xml"/><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282.emf"/></Relationships>
</file>

<file path=ppt/slides/_rels/slide66.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288.emf"/><Relationship Id="rId3" Type="http://schemas.openxmlformats.org/officeDocument/2006/relationships/image" Target="../media/image292.png"/><Relationship Id="rId7" Type="http://schemas.openxmlformats.org/officeDocument/2006/relationships/image" Target="../media/image311.png"/><Relationship Id="rId12" Type="http://schemas.openxmlformats.org/officeDocument/2006/relationships/customXml" Target="../ink/ink19.xml"/><Relationship Id="rId2" Type="http://schemas.openxmlformats.org/officeDocument/2006/relationships/notesSlide" Target="../notesSlides/notesSlide66.xml"/><Relationship Id="rId1" Type="http://schemas.openxmlformats.org/officeDocument/2006/relationships/slideLayout" Target="../slideLayouts/slideLayout71.xml"/><Relationship Id="rId6" Type="http://schemas.openxmlformats.org/officeDocument/2006/relationships/customXml" Target="../ink/ink16.xml"/><Relationship Id="rId11" Type="http://schemas.openxmlformats.org/officeDocument/2006/relationships/image" Target="../media/image313.png"/><Relationship Id="rId5" Type="http://schemas.openxmlformats.org/officeDocument/2006/relationships/image" Target="../media/image294.png"/><Relationship Id="rId10" Type="http://schemas.openxmlformats.org/officeDocument/2006/relationships/customXml" Target="../ink/ink18.xml"/><Relationship Id="rId4" Type="http://schemas.openxmlformats.org/officeDocument/2006/relationships/image" Target="../media/image293.svg"/><Relationship Id="rId9" Type="http://schemas.openxmlformats.org/officeDocument/2006/relationships/image" Target="../media/image312.png"/></Relationships>
</file>

<file path=ppt/slides/_rels/slide6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95.png"/><Relationship Id="rId7" Type="http://schemas.openxmlformats.org/officeDocument/2006/relationships/image" Target="../media/image299.jpeg"/><Relationship Id="rId2" Type="http://schemas.openxmlformats.org/officeDocument/2006/relationships/notesSlide" Target="../notesSlides/notesSlide67.xml"/><Relationship Id="rId1" Type="http://schemas.openxmlformats.org/officeDocument/2006/relationships/slideLayout" Target="../slideLayouts/slideLayout54.xml"/><Relationship Id="rId6" Type="http://schemas.openxmlformats.org/officeDocument/2006/relationships/image" Target="../media/image298.png"/><Relationship Id="rId5" Type="http://schemas.openxmlformats.org/officeDocument/2006/relationships/image" Target="../media/image297.jpeg"/><Relationship Id="rId10" Type="http://schemas.openxmlformats.org/officeDocument/2006/relationships/image" Target="../media/image302.jpeg"/><Relationship Id="rId4" Type="http://schemas.openxmlformats.org/officeDocument/2006/relationships/image" Target="../media/image296.png"/><Relationship Id="rId9" Type="http://schemas.openxmlformats.org/officeDocument/2006/relationships/image" Target="../media/image301.jpeg"/></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8.xml"/><Relationship Id="rId1" Type="http://schemas.openxmlformats.org/officeDocument/2006/relationships/slideLayout" Target="../slideLayouts/slideLayout71.xml"/><Relationship Id="rId5" Type="http://schemas.openxmlformats.org/officeDocument/2006/relationships/image" Target="../media/image303.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69.xml"/><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71.xml"/><Relationship Id="rId4" Type="http://schemas.openxmlformats.org/officeDocument/2006/relationships/image" Target="../media/image51.png"/></Relationships>
</file>

<file path=ppt/slides/_rels/slide70.xml.rels><?xml version="1.0" encoding="UTF-8" standalone="yes"?>
<Relationships xmlns="http://schemas.openxmlformats.org/package/2006/relationships"><Relationship Id="rId3" Type="http://schemas.openxmlformats.org/officeDocument/2006/relationships/hyperlink" Target="https://aka.ms/azurestackhcicatalog" TargetMode="External"/><Relationship Id="rId2" Type="http://schemas.openxmlformats.org/officeDocument/2006/relationships/notesSlide" Target="../notesSlides/notesSlide70.xml"/><Relationship Id="rId1" Type="http://schemas.openxmlformats.org/officeDocument/2006/relationships/slideLayout" Target="../slideLayouts/slideLayout71.xml"/><Relationship Id="rId4" Type="http://schemas.openxmlformats.org/officeDocument/2006/relationships/hyperlink" Target="https://azure.microsoft.com/en-us/products/azure-stack/hci/hci-download"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docs.microsoft.com/en-us/learn/modules/azure-stack-hci-plan-deploy/" TargetMode="External"/><Relationship Id="rId13" Type="http://schemas.openxmlformats.org/officeDocument/2006/relationships/hyperlink" Target="https://docs.microsoft.com/en-us/learn/modules/manage-azure-stack-hci-virtual-machine-workloads/" TargetMode="External"/><Relationship Id="rId3" Type="http://schemas.openxmlformats.org/officeDocument/2006/relationships/hyperlink" Target="https://docs.microsoft.com/en-us/learn/paths/azure-stack-hci-foundations/" TargetMode="External"/><Relationship Id="rId7" Type="http://schemas.openxmlformats.org/officeDocument/2006/relationships/hyperlink" Target="https://docs.microsoft.com/en-us/learn/modules/azure-stack-hci-technologies/" TargetMode="External"/><Relationship Id="rId12" Type="http://schemas.openxmlformats.org/officeDocument/2006/relationships/hyperlink" Target="https://docs.microsoft.com/en-us/learn/modules/integrate-azure-services-with-azure-stack-hci/" TargetMode="External"/><Relationship Id="rId2" Type="http://schemas.openxmlformats.org/officeDocument/2006/relationships/notesSlide" Target="../notesSlides/notesSlide71.xml"/><Relationship Id="rId16" Type="http://schemas.openxmlformats.org/officeDocument/2006/relationships/image" Target="../media/image306.png"/><Relationship Id="rId1" Type="http://schemas.openxmlformats.org/officeDocument/2006/relationships/slideLayout" Target="../slideLayouts/slideLayout71.xml"/><Relationship Id="rId6" Type="http://schemas.openxmlformats.org/officeDocument/2006/relationships/hyperlink" Target="https://nam11.safelinks.protection.outlook.com/?url=https%3A%2F%2Fdocs.microsoft.com%2Fen-us%2Flearn%2Fmodules%2Fazure-stack-hci-technologies%2F&amp;data=04%7C01%7Clusitalo%40bridge.partners%7C4d79ff89bca7418826f608d8b8eb87d0%7C93872b6253c2442f81f442f369142f76%7C0%7C0%7C637462669063556881%7CUnknown%7CTWFpbGZsb3d8eyJWIjoiMC4wLjAwMDAiLCJQIjoiV2luMzIiLCJBTiI6Ik1haWwiLCJXVCI6Mn0%3D%7C1000&amp;sdata=b2JO8TiQqjXAUG27XLtz0Pa4mSMlfBZAgXct8rYIvYw%3D&amp;reserved=0" TargetMode="External"/><Relationship Id="rId11" Type="http://schemas.openxmlformats.org/officeDocument/2006/relationships/hyperlink" Target="https://docs.microsoft.com/en-us/learn/modules/manage-azure-stack-hci-clusters/" TargetMode="External"/><Relationship Id="rId5" Type="http://schemas.openxmlformats.org/officeDocument/2006/relationships/hyperlink" Target="https://nam11.safelinks.protection.outlook.com/?url=https%3A%2F%2Fdocs.microsoft.com%2Fen-us%2Flearn%2Fmodules%2Fintro-to-azure-stack%2F&amp;data=04%7C01%7Clusitalo%40bridge.partners%7C4d79ff89bca7418826f608d8b8eb87d0%7C93872b6253c2442f81f442f369142f76%7C0%7C0%7C637462669063556881%7CUnknown%7CTWFpbGZsb3d8eyJWIjoiMC4wLjAwMDAiLCJQIjoiV2luMzIiLCJBTiI6Ik1haWwiLCJXVCI6Mn0%3D%7C1000&amp;sdata=VLh3Xx8HjrlJf5yTMnBkXdYWIN%2BBVoQ2Vl9dQMIc3VE%3D&amp;reserved=0" TargetMode="External"/><Relationship Id="rId15" Type="http://schemas.openxmlformats.org/officeDocument/2006/relationships/image" Target="../media/image305.png"/><Relationship Id="rId10" Type="http://schemas.openxmlformats.org/officeDocument/2006/relationships/hyperlink" Target="https://docs.microsoft.com/en-us/learn/paths/operate-maintain-azure-stack-hci/" TargetMode="External"/><Relationship Id="rId4" Type="http://schemas.openxmlformats.org/officeDocument/2006/relationships/hyperlink" Target="https://docs.microsoft.com/en-us/learn/modules/intro-to-azure-stack/" TargetMode="External"/><Relationship Id="rId9" Type="http://schemas.openxmlformats.org/officeDocument/2006/relationships/hyperlink" Target="https://docs.microsoft.com/en-us/learn/modules/stack-hci-arc-integration/" TargetMode="External"/><Relationship Id="rId14" Type="http://schemas.openxmlformats.org/officeDocument/2006/relationships/hyperlink" Target="https://docs.microsoft.com/en-us/learn/modules/manage-azure-kubernetes-service-azure-stack-hci/"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customers.microsoft.com/en-us/story/1381686782475409213-benenden-school-education-azure-stack-hci" TargetMode="External"/><Relationship Id="rId13" Type="http://schemas.openxmlformats.org/officeDocument/2006/relationships/hyperlink" Target="https://youtu.be/tdfF2iBCIaE" TargetMode="External"/><Relationship Id="rId18" Type="http://schemas.openxmlformats.org/officeDocument/2006/relationships/hyperlink" Target="https://youtu.be/wdvtZt3-UQ0" TargetMode="External"/><Relationship Id="rId3" Type="http://schemas.openxmlformats.org/officeDocument/2006/relationships/hyperlink" Target="https://azure.com/hci" TargetMode="External"/><Relationship Id="rId21" Type="http://schemas.openxmlformats.org/officeDocument/2006/relationships/hyperlink" Target="https://aka.ms/azurestackhcicatalog" TargetMode="External"/><Relationship Id="rId7" Type="http://schemas.openxmlformats.org/officeDocument/2006/relationships/hyperlink" Target="https://aka.ms/esgtechnicalvalidation" TargetMode="External"/><Relationship Id="rId12" Type="http://schemas.openxmlformats.org/officeDocument/2006/relationships/hyperlink" Target="https://aka.ms/stretchclustervideo" TargetMode="External"/><Relationship Id="rId17" Type="http://schemas.openxmlformats.org/officeDocument/2006/relationships/hyperlink" Target="https://www.youtube.com/watch?v=mcgmAsNricw" TargetMode="External"/><Relationship Id="rId2" Type="http://schemas.openxmlformats.org/officeDocument/2006/relationships/notesSlide" Target="../notesSlides/notesSlide72.xml"/><Relationship Id="rId16" Type="http://schemas.openxmlformats.org/officeDocument/2006/relationships/hyperlink" Target="https://youtu.be/Y3eN2ke9gfw" TargetMode="External"/><Relationship Id="rId20" Type="http://schemas.openxmlformats.org/officeDocument/2006/relationships/hyperlink" Target="https://docs.microsoft.com/en-us/azure-stack/hci/overview" TargetMode="External"/><Relationship Id="rId1" Type="http://schemas.openxmlformats.org/officeDocument/2006/relationships/slideLayout" Target="../slideLayouts/slideLayout60.xml"/><Relationship Id="rId6" Type="http://schemas.openxmlformats.org/officeDocument/2006/relationships/hyperlink" Target="https://aka.ms/hybridcloudessentials" TargetMode="External"/><Relationship Id="rId11" Type="http://schemas.openxmlformats.org/officeDocument/2006/relationships/hyperlink" Target="https://aka.ms/deployHCIwithWAC" TargetMode="External"/><Relationship Id="rId5" Type="http://schemas.openxmlformats.org/officeDocument/2006/relationships/hyperlink" Target="https://aka.ms/technicalusecaseswp" TargetMode="External"/><Relationship Id="rId15" Type="http://schemas.openxmlformats.org/officeDocument/2006/relationships/hyperlink" Target="https://youtu.be/Z8UO6EGnh0k" TargetMode="External"/><Relationship Id="rId23" Type="http://schemas.openxmlformats.org/officeDocument/2006/relationships/hyperlink" Target="https://docs.microsoft.com/en-us/learn/paths/operate-maintain-azure-stack-hci/" TargetMode="External"/><Relationship Id="rId10" Type="http://schemas.openxmlformats.org/officeDocument/2006/relationships/hyperlink" Target="https://youtu.be/DPG7wGhh3sA" TargetMode="External"/><Relationship Id="rId19" Type="http://schemas.openxmlformats.org/officeDocument/2006/relationships/hyperlink" Target="https://aka.ms/evaluate-hci" TargetMode="External"/><Relationship Id="rId4" Type="http://schemas.openxmlformats.org/officeDocument/2006/relationships/hyperlink" Target="https://aka.ms/datacentermodernizationwp" TargetMode="External"/><Relationship Id="rId9" Type="http://schemas.openxmlformats.org/officeDocument/2006/relationships/hyperlink" Target="https://aka.ms/discoverazurestackhci" TargetMode="External"/><Relationship Id="rId14" Type="http://schemas.openxmlformats.org/officeDocument/2006/relationships/hyperlink" Target="https://youtu.be/NoyCtEQpCdk" TargetMode="External"/><Relationship Id="rId22" Type="http://schemas.openxmlformats.org/officeDocument/2006/relationships/hyperlink" Target="https://docs.microsoft.com/en-us/learn/paths/azure-stack-hci-foundation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77.xml"/><Relationship Id="rId1" Type="http://schemas.openxmlformats.org/officeDocument/2006/relationships/slideLayout" Target="../slideLayouts/slideLayout15.xml"/><Relationship Id="rId4" Type="http://schemas.openxmlformats.org/officeDocument/2006/relationships/image" Target="../media/image308.png"/></Relationships>
</file>

<file path=ppt/slides/_rels/slide79.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3020.png"/><Relationship Id="rId3" Type="http://schemas.openxmlformats.org/officeDocument/2006/relationships/image" Target="../media/image310.svg"/><Relationship Id="rId7" Type="http://schemas.openxmlformats.org/officeDocument/2006/relationships/image" Target="../media/image2990.png"/><Relationship Id="rId12" Type="http://schemas.openxmlformats.org/officeDocument/2006/relationships/customXml" Target="../ink/ink23.xml"/><Relationship Id="rId17" Type="http://schemas.openxmlformats.org/officeDocument/2006/relationships/image" Target="../media/image3040.png"/><Relationship Id="rId2" Type="http://schemas.openxmlformats.org/officeDocument/2006/relationships/image" Target="../media/image309.png"/><Relationship Id="rId16" Type="http://schemas.openxmlformats.org/officeDocument/2006/relationships/customXml" Target="../ink/ink25.xml"/><Relationship Id="rId1" Type="http://schemas.openxmlformats.org/officeDocument/2006/relationships/slideLayout" Target="../slideLayouts/slideLayout15.xml"/><Relationship Id="rId11" Type="http://schemas.openxmlformats.org/officeDocument/2006/relationships/image" Target="../media/image3010.png"/><Relationship Id="rId5" Type="http://schemas.openxmlformats.org/officeDocument/2006/relationships/customXml" Target="../ink/ink20.xml"/><Relationship Id="rId15" Type="http://schemas.openxmlformats.org/officeDocument/2006/relationships/image" Target="../media/image3030.png"/><Relationship Id="rId10" Type="http://schemas.openxmlformats.org/officeDocument/2006/relationships/customXml" Target="../ink/ink22.xml"/><Relationship Id="rId4" Type="http://schemas.openxmlformats.org/officeDocument/2006/relationships/hyperlink" Target="https://www.networkworld.com/article/3243579/review-vmware-s-vsan-6-6.html" TargetMode="External"/><Relationship Id="rId9" Type="http://schemas.openxmlformats.org/officeDocument/2006/relationships/image" Target="../media/image3000.png"/><Relationship Id="rId14" Type="http://schemas.openxmlformats.org/officeDocument/2006/relationships/customXml" Target="../ink/ink24.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71.xml"/><Relationship Id="rId4" Type="http://schemas.openxmlformats.org/officeDocument/2006/relationships/image" Target="../media/image53.png"/></Relationships>
</file>

<file path=ppt/slides/_rels/slide80.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notesSlide" Target="../notesSlides/notesSlide78.xml"/><Relationship Id="rId1" Type="http://schemas.openxmlformats.org/officeDocument/2006/relationships/slideLayout" Target="../slideLayouts/slideLayout15.xml"/><Relationship Id="rId4" Type="http://schemas.openxmlformats.org/officeDocument/2006/relationships/image" Target="../media/image30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923330AA-E801-4805-BEDD-55FADC25A2D1}"/>
              </a:ext>
            </a:extLst>
          </p:cNvPr>
          <p:cNvSpPr>
            <a:spLocks noGrp="1"/>
          </p:cNvSpPr>
          <p:nvPr>
            <p:ph type="title"/>
          </p:nvPr>
        </p:nvSpPr>
        <p:spPr>
          <a:xfrm>
            <a:off x="582043" y="2883160"/>
            <a:ext cx="4554402" cy="1169551"/>
          </a:xfrm>
        </p:spPr>
        <p:txBody>
          <a:bodyPr/>
          <a:lstStyle/>
          <a:p>
            <a:pPr algn="ctr">
              <a:spcBef>
                <a:spcPts val="600"/>
              </a:spcBef>
              <a:spcAft>
                <a:spcPts val="600"/>
              </a:spcAft>
            </a:pPr>
            <a:r>
              <a:rPr kumimoji="0" lang="en-US" b="0" i="0" u="none" strike="noStrike" kern="1200" cap="none" spc="-49" normalizeH="0" baseline="0" noProof="0" dirty="0">
                <a:ln w="3175">
                  <a:noFill/>
                </a:ln>
                <a:solidFill>
                  <a:srgbClr val="50E6FF"/>
                </a:solidFill>
                <a:effectLst/>
                <a:uLnTx/>
                <a:uFillTx/>
                <a:latin typeface="Segoe UI Semibold"/>
                <a:ea typeface="+mn-ea"/>
                <a:cs typeface="Segoe UI"/>
              </a:rPr>
              <a:t>Azure Stack HCI</a:t>
            </a:r>
            <a:br>
              <a:rPr lang="en-US" sz="3200" b="0" i="0" u="none" strike="noStrike" kern="1200" cap="none" spc="-49" normalizeH="0" baseline="0" noProof="0" dirty="0">
                <a:ln w="3175">
                  <a:noFill/>
                </a:ln>
                <a:effectLst/>
                <a:uLnTx/>
                <a:uFillTx/>
                <a:latin typeface="Segoe UI Semibold"/>
                <a:cs typeface="Segoe UI" pitchFamily="34" charset="0"/>
              </a:rPr>
            </a:br>
            <a:r>
              <a:rPr lang="en-US" sz="2000" dirty="0">
                <a:cs typeface="Segoe UI"/>
              </a:rPr>
              <a:t>The best infrastructure for hybrid and datacenter modernization</a:t>
            </a:r>
            <a:endParaRPr lang="en-US" dirty="0">
              <a:cs typeface="Segoe UI"/>
            </a:endParaRPr>
          </a:p>
        </p:txBody>
      </p:sp>
      <p:sp>
        <p:nvSpPr>
          <p:cNvPr id="4" name="Text Placeholder 3">
            <a:extLst>
              <a:ext uri="{FF2B5EF4-FFF2-40B4-BE49-F238E27FC236}">
                <a16:creationId xmlns:a16="http://schemas.microsoft.com/office/drawing/2014/main" id="{14CCCC6E-7D06-4229-A151-3DB7879F4B1A}"/>
              </a:ext>
            </a:extLst>
          </p:cNvPr>
          <p:cNvSpPr>
            <a:spLocks noGrp="1"/>
          </p:cNvSpPr>
          <p:nvPr>
            <p:ph type="body" sz="quarter" idx="12"/>
          </p:nvPr>
        </p:nvSpPr>
        <p:spPr>
          <a:xfrm>
            <a:off x="776952" y="4820356"/>
            <a:ext cx="4164583" cy="338554"/>
          </a:xfrm>
        </p:spPr>
        <p:txBody>
          <a:bodyPr/>
          <a:lstStyle/>
          <a:p>
            <a:pPr algn="ctr"/>
            <a:endParaRPr lang="en-US"/>
          </a:p>
        </p:txBody>
      </p:sp>
      <p:sp>
        <p:nvSpPr>
          <p:cNvPr id="12" name="Text Placeholder 6">
            <a:extLst>
              <a:ext uri="{FF2B5EF4-FFF2-40B4-BE49-F238E27FC236}">
                <a16:creationId xmlns:a16="http://schemas.microsoft.com/office/drawing/2014/main" id="{148207F7-61C1-407C-ACE9-315EF76DD95B}"/>
              </a:ext>
            </a:extLst>
          </p:cNvPr>
          <p:cNvSpPr>
            <a:spLocks noGrp="1"/>
          </p:cNvSpPr>
          <p:nvPr>
            <p:ph type="body" sz="quarter" idx="14"/>
          </p:nvPr>
        </p:nvSpPr>
        <p:spPr>
          <a:xfrm>
            <a:off x="776952" y="5472310"/>
            <a:ext cx="4164583" cy="215444"/>
          </a:xfrm>
        </p:spPr>
        <p:txBody>
          <a:bodyPr/>
          <a:lstStyle/>
          <a:p>
            <a:pPr algn="ctr"/>
            <a:r>
              <a:rPr lang="en-US"/>
              <a:t>Date</a:t>
            </a:r>
          </a:p>
        </p:txBody>
      </p:sp>
    </p:spTree>
    <p:extLst>
      <p:ext uri="{BB962C8B-B14F-4D97-AF65-F5344CB8AC3E}">
        <p14:creationId xmlns:p14="http://schemas.microsoft.com/office/powerpoint/2010/main" val="75174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E96ED-53C9-40C9-9EFA-43122DA738CC}"/>
              </a:ext>
              <a:ext uri="{C183D7F6-B498-43B3-948B-1728B52AA6E4}">
                <adec:decorative xmlns:adec="http://schemas.microsoft.com/office/drawing/2017/decorative" val="1"/>
              </a:ext>
            </a:extLst>
          </p:cNvPr>
          <p:cNvSpPr/>
          <p:nvPr/>
        </p:nvSpPr>
        <p:spPr>
          <a:xfrm>
            <a:off x="6641514" y="1640702"/>
            <a:ext cx="4937060" cy="1142838"/>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8" name="Rectangle 17">
            <a:extLst>
              <a:ext uri="{FF2B5EF4-FFF2-40B4-BE49-F238E27FC236}">
                <a16:creationId xmlns:a16="http://schemas.microsoft.com/office/drawing/2014/main" id="{03ABC633-4DB0-46A5-BE11-8F317F01D848}"/>
              </a:ext>
              <a:ext uri="{C183D7F6-B498-43B3-948B-1728B52AA6E4}">
                <adec:decorative xmlns:adec="http://schemas.microsoft.com/office/drawing/2017/decorative" val="1"/>
              </a:ext>
            </a:extLst>
          </p:cNvPr>
          <p:cNvSpPr/>
          <p:nvPr/>
        </p:nvSpPr>
        <p:spPr>
          <a:xfrm>
            <a:off x="609285" y="1640702"/>
            <a:ext cx="4937060" cy="1142838"/>
          </a:xfrm>
          <a:prstGeom prst="rect">
            <a:avLst/>
          </a:prstGeom>
          <a:solidFill>
            <a:schemeClr val="bg1"/>
          </a:solidFill>
          <a:ln w="3175">
            <a:solidFill>
              <a:srgbClr val="0078D4"/>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grpSp>
        <p:nvGrpSpPr>
          <p:cNvPr id="82" name="Group 81">
            <a:extLst>
              <a:ext uri="{FF2B5EF4-FFF2-40B4-BE49-F238E27FC236}">
                <a16:creationId xmlns:a16="http://schemas.microsoft.com/office/drawing/2014/main" id="{DD056319-04F0-478F-B3BE-7124635A7340}"/>
              </a:ext>
              <a:ext uri="{C183D7F6-B498-43B3-948B-1728B52AA6E4}">
                <adec:decorative xmlns:adec="http://schemas.microsoft.com/office/drawing/2017/decorative" val="1"/>
              </a:ext>
            </a:extLst>
          </p:cNvPr>
          <p:cNvGrpSpPr/>
          <p:nvPr/>
        </p:nvGrpSpPr>
        <p:grpSpPr>
          <a:xfrm>
            <a:off x="7455145" y="1981322"/>
            <a:ext cx="3040036" cy="468972"/>
            <a:chOff x="6813492" y="3205173"/>
            <a:chExt cx="3040467" cy="469039"/>
          </a:xfrm>
        </p:grpSpPr>
        <p:pic>
          <p:nvPicPr>
            <p:cNvPr id="6" name="Picture 5">
              <a:extLst>
                <a:ext uri="{FF2B5EF4-FFF2-40B4-BE49-F238E27FC236}">
                  <a16:creationId xmlns:a16="http://schemas.microsoft.com/office/drawing/2014/main" id="{ABA5E20C-2EC9-4D3E-8F93-192F5EF96A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3492" y="3207405"/>
              <a:ext cx="457200" cy="457200"/>
            </a:xfrm>
            <a:prstGeom prst="rect">
              <a:avLst/>
            </a:prstGeom>
          </p:spPr>
        </p:pic>
        <p:sp>
          <p:nvSpPr>
            <p:cNvPr id="8" name="TextBox 7">
              <a:extLst>
                <a:ext uri="{FF2B5EF4-FFF2-40B4-BE49-F238E27FC236}">
                  <a16:creationId xmlns:a16="http://schemas.microsoft.com/office/drawing/2014/main" id="{ECF085AB-7F70-4DCC-B91B-BE77AB13928B}"/>
                </a:ext>
              </a:extLst>
            </p:cNvPr>
            <p:cNvSpPr txBox="1"/>
            <p:nvPr/>
          </p:nvSpPr>
          <p:spPr>
            <a:xfrm>
              <a:off x="7362058" y="3205173"/>
              <a:ext cx="2491901" cy="469039"/>
            </a:xfrm>
            <a:prstGeom prst="rect">
              <a:avLst/>
            </a:prstGeom>
            <a:noFill/>
          </p:spPr>
          <p:txBody>
            <a:bodyPr wrap="none" lIns="91440" tIns="45720" rIns="91440" bIns="45720" rtlCol="0" anchor="t">
              <a:spAutoFit/>
            </a:bodyPr>
            <a:lstStyle/>
            <a:p>
              <a:pPr defTabSz="914367"/>
              <a:r>
                <a:rPr lang="en-US" sz="2400" dirty="0">
                  <a:solidFill>
                    <a:srgbClr val="0078D4"/>
                  </a:solidFill>
                  <a:latin typeface="Segoe UI Semibold"/>
                  <a:cs typeface="Segoe UI Semibold"/>
                </a:rPr>
                <a:t>Windows Server</a:t>
              </a:r>
              <a:endParaRPr lang="en-US" sz="2400" i="1">
                <a:solidFill>
                  <a:srgbClr val="0078D4"/>
                </a:solidFill>
                <a:latin typeface="Segoe UI Semibold"/>
                <a:cs typeface="Segoe UI Semibold"/>
              </a:endParaRPr>
            </a:p>
          </p:txBody>
        </p:sp>
      </p:grpSp>
      <p:grpSp>
        <p:nvGrpSpPr>
          <p:cNvPr id="83" name="Group 82">
            <a:extLst>
              <a:ext uri="{FF2B5EF4-FFF2-40B4-BE49-F238E27FC236}">
                <a16:creationId xmlns:a16="http://schemas.microsoft.com/office/drawing/2014/main" id="{3801F38F-10C5-4F1F-BBEB-7927ABC6E522}"/>
              </a:ext>
              <a:ext uri="{C183D7F6-B498-43B3-948B-1728B52AA6E4}">
                <adec:decorative xmlns:adec="http://schemas.microsoft.com/office/drawing/2017/decorative" val="1"/>
              </a:ext>
            </a:extLst>
          </p:cNvPr>
          <p:cNvGrpSpPr/>
          <p:nvPr/>
        </p:nvGrpSpPr>
        <p:grpSpPr>
          <a:xfrm>
            <a:off x="1385709" y="1981322"/>
            <a:ext cx="3141155" cy="468972"/>
            <a:chOff x="1902949" y="3205173"/>
            <a:chExt cx="3141600" cy="469039"/>
          </a:xfrm>
        </p:grpSpPr>
        <p:pic>
          <p:nvPicPr>
            <p:cNvPr id="3" name="Picture 2">
              <a:extLst>
                <a:ext uri="{FF2B5EF4-FFF2-40B4-BE49-F238E27FC236}">
                  <a16:creationId xmlns:a16="http://schemas.microsoft.com/office/drawing/2014/main" id="{9C465E34-ABAC-47EF-94C8-B29AFA9BDB9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949" y="3207405"/>
              <a:ext cx="581892" cy="457200"/>
            </a:xfrm>
            <a:prstGeom prst="rect">
              <a:avLst/>
            </a:prstGeom>
          </p:spPr>
        </p:pic>
        <p:sp>
          <p:nvSpPr>
            <p:cNvPr id="12" name="TextBox 11">
              <a:extLst>
                <a:ext uri="{FF2B5EF4-FFF2-40B4-BE49-F238E27FC236}">
                  <a16:creationId xmlns:a16="http://schemas.microsoft.com/office/drawing/2014/main" id="{424E03AB-1708-4457-8CA0-6307F7FFA7B1}"/>
                </a:ext>
              </a:extLst>
            </p:cNvPr>
            <p:cNvSpPr txBox="1"/>
            <p:nvPr/>
          </p:nvSpPr>
          <p:spPr>
            <a:xfrm>
              <a:off x="2598623" y="3205173"/>
              <a:ext cx="2445926" cy="469039"/>
            </a:xfrm>
            <a:prstGeom prst="rect">
              <a:avLst/>
            </a:prstGeom>
            <a:noFill/>
          </p:spPr>
          <p:txBody>
            <a:bodyPr wrap="none" lIns="91440" tIns="45720" rIns="91440" bIns="45720" rtlCol="0" anchor="t">
              <a:spAutoFit/>
            </a:bodyPr>
            <a:lstStyle/>
            <a:p>
              <a:pPr defTabSz="914367"/>
              <a:r>
                <a:rPr lang="en-US" sz="2400" dirty="0">
                  <a:solidFill>
                    <a:srgbClr val="0078D4"/>
                  </a:solidFill>
                  <a:latin typeface="Segoe UI Semibold"/>
                  <a:cs typeface="Segoe UI Semibold"/>
                </a:rPr>
                <a:t>Azure Stack HCI</a:t>
              </a:r>
              <a:endParaRPr lang="en-US" sz="2400" i="1" dirty="0">
                <a:solidFill>
                  <a:srgbClr val="0078D4"/>
                </a:solidFill>
                <a:latin typeface="Segoe UI Semibold"/>
                <a:cs typeface="Segoe UI Semibold"/>
              </a:endParaRPr>
            </a:p>
          </p:txBody>
        </p:sp>
      </p:grpSp>
      <p:grpSp>
        <p:nvGrpSpPr>
          <p:cNvPr id="9" name="Group 8">
            <a:extLst>
              <a:ext uri="{FF2B5EF4-FFF2-40B4-BE49-F238E27FC236}">
                <a16:creationId xmlns:a16="http://schemas.microsoft.com/office/drawing/2014/main" id="{35398A4D-7EC9-40AA-A61F-B0855E8462A0}"/>
              </a:ext>
              <a:ext uri="{C183D7F6-B498-43B3-948B-1728B52AA6E4}">
                <adec:decorative xmlns:adec="http://schemas.microsoft.com/office/drawing/2017/decorative" val="1"/>
              </a:ext>
            </a:extLst>
          </p:cNvPr>
          <p:cNvGrpSpPr/>
          <p:nvPr/>
        </p:nvGrpSpPr>
        <p:grpSpPr>
          <a:xfrm>
            <a:off x="1581509" y="4575968"/>
            <a:ext cx="9357077" cy="469037"/>
            <a:chOff x="1580868" y="4576130"/>
            <a:chExt cx="9358404" cy="469103"/>
          </a:xfrm>
        </p:grpSpPr>
        <p:cxnSp>
          <p:nvCxnSpPr>
            <p:cNvPr id="24" name="Straight Connector 23">
              <a:extLst>
                <a:ext uri="{FF2B5EF4-FFF2-40B4-BE49-F238E27FC236}">
                  <a16:creationId xmlns:a16="http://schemas.microsoft.com/office/drawing/2014/main" id="{56244FEF-4062-45CF-AEE4-6852700C1DF6}"/>
                </a:ext>
              </a:extLst>
            </p:cNvPr>
            <p:cNvCxnSpPr>
              <a:cxnSpLocks/>
            </p:cNvCxnSpPr>
            <p:nvPr/>
          </p:nvCxnSpPr>
          <p:spPr>
            <a:xfrm>
              <a:off x="4815840" y="4797575"/>
              <a:ext cx="256032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B3A47AB-E433-4C46-B600-2967F92399F4}"/>
                </a:ext>
              </a:extLst>
            </p:cNvPr>
            <p:cNvSpPr txBox="1"/>
            <p:nvPr/>
          </p:nvSpPr>
          <p:spPr>
            <a:xfrm>
              <a:off x="7281672" y="4576130"/>
              <a:ext cx="3657600" cy="469103"/>
            </a:xfrm>
            <a:prstGeom prst="rect">
              <a:avLst/>
            </a:prstGeom>
            <a:noFill/>
          </p:spPr>
          <p:txBody>
            <a:bodyPr wrap="square" rtlCol="0">
              <a:spAutoFit/>
            </a:bodyPr>
            <a:lstStyle/>
            <a:p>
              <a:pPr algn="ctr" defTabSz="914367"/>
              <a:r>
                <a:rPr lang="en-US" sz="1200" b="1" dirty="0">
                  <a:solidFill>
                    <a:srgbClr val="0386E0"/>
                  </a:solidFill>
                  <a:latin typeface="Segoe UI" panose="020B0502040204020203" pitchFamily="34" charset="0"/>
                  <a:cs typeface="Segoe UI" panose="020B0502040204020203" pitchFamily="34" charset="0"/>
                </a:rPr>
                <a:t>All other Windows Server roles</a:t>
              </a:r>
              <a:r>
                <a:rPr lang="en-US" sz="1200" dirty="0">
                  <a:solidFill>
                    <a:srgbClr val="0386E0"/>
                  </a:solidFill>
                  <a:latin typeface="Segoe UI" panose="020B0502040204020203" pitchFamily="34" charset="0"/>
                  <a:cs typeface="Segoe UI" panose="020B0502040204020203" pitchFamily="34" charset="0"/>
                </a:rPr>
                <a:t>,</a:t>
              </a:r>
              <a:endParaRPr lang="en-US" sz="1200" b="1" dirty="0">
                <a:latin typeface="Segoe UI" panose="020B0502040204020203" pitchFamily="34" charset="0"/>
                <a:cs typeface="Segoe UI" panose="020B0502040204020203" pitchFamily="34" charset="0"/>
              </a:endParaRPr>
            </a:p>
            <a:p>
              <a:pPr algn="ctr" defTabSz="914367"/>
              <a:r>
                <a:rPr lang="en-US" sz="1200" dirty="0">
                  <a:solidFill>
                    <a:schemeClr val="bg1"/>
                  </a:solidFill>
                  <a:latin typeface="Segoe UI" panose="020B0502040204020203" pitchFamily="34" charset="0"/>
                  <a:cs typeface="Segoe UI" panose="020B0502040204020203" pitchFamily="34" charset="0"/>
                </a:rPr>
                <a:t>like IIS, File Services, DNS, DHCP, AD/DS </a:t>
              </a:r>
              <a:endParaRPr lang="en-US" sz="1200" baseline="30000" dirty="0">
                <a:solidFill>
                  <a:schemeClr val="bg1"/>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9445A3D5-89A3-4AD1-9F96-288498B36EBC}"/>
                </a:ext>
              </a:extLst>
            </p:cNvPr>
            <p:cNvSpPr txBox="1"/>
            <p:nvPr/>
          </p:nvSpPr>
          <p:spPr>
            <a:xfrm>
              <a:off x="1580868" y="4576130"/>
              <a:ext cx="2993038" cy="461730"/>
            </a:xfrm>
            <a:prstGeom prst="rect">
              <a:avLst/>
            </a:prstGeom>
            <a:noFill/>
          </p:spPr>
          <p:txBody>
            <a:bodyPr wrap="none" rtlCol="0">
              <a:spAutoFit/>
            </a:bodyPr>
            <a:lstStyle/>
            <a:p>
              <a:pPr algn="ctr" defTabSz="914367"/>
              <a:r>
                <a:rPr lang="en-US" sz="1200" b="1" dirty="0">
                  <a:solidFill>
                    <a:srgbClr val="50E6FF"/>
                  </a:solidFill>
                  <a:latin typeface="Segoe UI" panose="020B0502040204020203" pitchFamily="34" charset="0"/>
                  <a:cs typeface="Segoe UI" panose="020B0502040204020203" pitchFamily="34" charset="0"/>
                </a:rPr>
                <a:t>Future of Hyper-V virtualization</a:t>
              </a:r>
              <a:r>
                <a:rPr lang="en-US" sz="1200" dirty="0">
                  <a:solidFill>
                    <a:srgbClr val="0386E0"/>
                  </a:solidFill>
                  <a:latin typeface="Segoe UI" panose="020B0502040204020203" pitchFamily="34" charset="0"/>
                  <a:cs typeface="Segoe UI" panose="020B0502040204020203" pitchFamily="34" charset="0"/>
                </a:rPr>
                <a:t>,</a:t>
              </a:r>
              <a:endParaRPr lang="en-US" sz="1200" dirty="0">
                <a:latin typeface="Segoe UI" panose="020B0502040204020203" pitchFamily="34" charset="0"/>
                <a:cs typeface="Segoe UI" panose="020B0502040204020203" pitchFamily="34" charset="0"/>
              </a:endParaRPr>
            </a:p>
            <a:p>
              <a:pPr algn="ctr" defTabSz="914367"/>
              <a:r>
                <a:rPr lang="en-US" sz="1200" dirty="0">
                  <a:solidFill>
                    <a:schemeClr val="bg1"/>
                  </a:solidFill>
                  <a:latin typeface="Segoe UI" panose="020B0502040204020203" pitchFamily="34" charset="0"/>
                  <a:cs typeface="Segoe UI" panose="020B0502040204020203" pitchFamily="34" charset="0"/>
                </a:rPr>
                <a:t>software-defined storage and networking</a:t>
              </a:r>
            </a:p>
          </p:txBody>
        </p:sp>
      </p:grpSp>
      <p:grpSp>
        <p:nvGrpSpPr>
          <p:cNvPr id="11" name="Group 10">
            <a:extLst>
              <a:ext uri="{FF2B5EF4-FFF2-40B4-BE49-F238E27FC236}">
                <a16:creationId xmlns:a16="http://schemas.microsoft.com/office/drawing/2014/main" id="{F48052D3-4F0B-4D58-A100-ADCAFEC66F84}"/>
              </a:ext>
              <a:ext uri="{C183D7F6-B498-43B3-948B-1728B52AA6E4}">
                <adec:decorative xmlns:adec="http://schemas.microsoft.com/office/drawing/2017/decorative" val="1"/>
              </a:ext>
            </a:extLst>
          </p:cNvPr>
          <p:cNvGrpSpPr/>
          <p:nvPr/>
        </p:nvGrpSpPr>
        <p:grpSpPr>
          <a:xfrm>
            <a:off x="1256035" y="5322982"/>
            <a:ext cx="9682550" cy="280678"/>
            <a:chOff x="1255349" y="5323250"/>
            <a:chExt cx="9683923" cy="280718"/>
          </a:xfrm>
        </p:grpSpPr>
        <p:cxnSp>
          <p:nvCxnSpPr>
            <p:cNvPr id="26" name="Straight Connector 25">
              <a:extLst>
                <a:ext uri="{FF2B5EF4-FFF2-40B4-BE49-F238E27FC236}">
                  <a16:creationId xmlns:a16="http://schemas.microsoft.com/office/drawing/2014/main" id="{C8591C1C-5E5D-4D93-BC59-3234B1B18C12}"/>
                </a:ext>
              </a:extLst>
            </p:cNvPr>
            <p:cNvCxnSpPr>
              <a:cxnSpLocks/>
            </p:cNvCxnSpPr>
            <p:nvPr/>
          </p:nvCxnSpPr>
          <p:spPr>
            <a:xfrm>
              <a:off x="5090160" y="5460120"/>
              <a:ext cx="201168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EC2641E-3634-4586-9CAB-5BF3F8935605}"/>
                </a:ext>
              </a:extLst>
            </p:cNvPr>
            <p:cNvSpPr txBox="1"/>
            <p:nvPr/>
          </p:nvSpPr>
          <p:spPr>
            <a:xfrm>
              <a:off x="7281672" y="5323250"/>
              <a:ext cx="3657600"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Runtime for Windows apps like SQL Server</a:t>
              </a:r>
            </a:p>
          </p:txBody>
        </p:sp>
        <p:sp>
          <p:nvSpPr>
            <p:cNvPr id="31" name="TextBox 30">
              <a:extLst>
                <a:ext uri="{FF2B5EF4-FFF2-40B4-BE49-F238E27FC236}">
                  <a16:creationId xmlns:a16="http://schemas.microsoft.com/office/drawing/2014/main" id="{846D110F-A1A9-49B6-AECF-6B22EAFC8638}"/>
                </a:ext>
              </a:extLst>
            </p:cNvPr>
            <p:cNvSpPr txBox="1"/>
            <p:nvPr/>
          </p:nvSpPr>
          <p:spPr>
            <a:xfrm>
              <a:off x="1255349" y="5323250"/>
              <a:ext cx="3644080" cy="277038"/>
            </a:xfrm>
            <a:prstGeom prst="rect">
              <a:avLst/>
            </a:prstGeom>
            <a:noFill/>
          </p:spPr>
          <p:txBody>
            <a:bodyPr wrap="non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 apps inside Windows or Linux virtual machines</a:t>
              </a:r>
            </a:p>
          </p:txBody>
        </p:sp>
      </p:grpSp>
      <p:grpSp>
        <p:nvGrpSpPr>
          <p:cNvPr id="7" name="Group 6">
            <a:extLst>
              <a:ext uri="{FF2B5EF4-FFF2-40B4-BE49-F238E27FC236}">
                <a16:creationId xmlns:a16="http://schemas.microsoft.com/office/drawing/2014/main" id="{CE588F64-592E-4D8E-9956-D0FC37567D61}"/>
              </a:ext>
              <a:ext uri="{C183D7F6-B498-43B3-948B-1728B52AA6E4}">
                <adec:decorative xmlns:adec="http://schemas.microsoft.com/office/drawing/2017/decorative" val="1"/>
              </a:ext>
            </a:extLst>
          </p:cNvPr>
          <p:cNvGrpSpPr/>
          <p:nvPr/>
        </p:nvGrpSpPr>
        <p:grpSpPr>
          <a:xfrm>
            <a:off x="1862563" y="3828953"/>
            <a:ext cx="9076024" cy="469037"/>
            <a:chOff x="1861961" y="3829010"/>
            <a:chExt cx="9077311" cy="469103"/>
          </a:xfrm>
        </p:grpSpPr>
        <p:cxnSp>
          <p:nvCxnSpPr>
            <p:cNvPr id="32" name="Straight Connector 31">
              <a:extLst>
                <a:ext uri="{FF2B5EF4-FFF2-40B4-BE49-F238E27FC236}">
                  <a16:creationId xmlns:a16="http://schemas.microsoft.com/office/drawing/2014/main" id="{672160F9-6C66-4134-B98B-2E8D4E658780}"/>
                </a:ext>
              </a:extLst>
            </p:cNvPr>
            <p:cNvCxnSpPr>
              <a:cxnSpLocks/>
            </p:cNvCxnSpPr>
            <p:nvPr/>
          </p:nvCxnSpPr>
          <p:spPr>
            <a:xfrm>
              <a:off x="4953000" y="4069825"/>
              <a:ext cx="228600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144E3C-3210-43D3-B769-5A120925DA1E}"/>
                </a:ext>
              </a:extLst>
            </p:cNvPr>
            <p:cNvSpPr txBox="1"/>
            <p:nvPr/>
          </p:nvSpPr>
          <p:spPr>
            <a:xfrm>
              <a:off x="1861961" y="3829010"/>
              <a:ext cx="2430858" cy="469103"/>
            </a:xfrm>
            <a:prstGeom prst="rect">
              <a:avLst/>
            </a:prstGeom>
            <a:noFill/>
          </p:spPr>
          <p:txBody>
            <a:bodyPr wrap="non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Innovation focused on being the</a:t>
              </a:r>
            </a:p>
            <a:p>
              <a:pPr algn="ctr" defTabSz="914367"/>
              <a:r>
                <a:rPr lang="en-US" sz="1200" b="1" dirty="0">
                  <a:solidFill>
                    <a:srgbClr val="50E6FF"/>
                  </a:solidFill>
                  <a:latin typeface="Segoe UI" panose="020B0502040204020203" pitchFamily="34" charset="0"/>
                  <a:cs typeface="Segoe UI" panose="020B0502040204020203" pitchFamily="34" charset="0"/>
                </a:rPr>
                <a:t>best virtualization</a:t>
              </a:r>
              <a:r>
                <a:rPr lang="en-US" sz="1200" dirty="0">
                  <a:solidFill>
                    <a:srgbClr val="50E6FF"/>
                  </a:solidFill>
                  <a:latin typeface="Segoe UI" panose="020B0502040204020203" pitchFamily="34" charset="0"/>
                  <a:cs typeface="Segoe UI" panose="020B0502040204020203" pitchFamily="34" charset="0"/>
                </a:rPr>
                <a:t> </a:t>
              </a:r>
              <a:r>
                <a:rPr lang="en-US" sz="1200" b="1" dirty="0">
                  <a:solidFill>
                    <a:srgbClr val="50E6FF"/>
                  </a:solidFill>
                  <a:latin typeface="Segoe UI" panose="020B0502040204020203" pitchFamily="34" charset="0"/>
                  <a:cs typeface="Segoe UI" panose="020B0502040204020203" pitchFamily="34" charset="0"/>
                </a:rPr>
                <a:t>host</a:t>
              </a:r>
            </a:p>
          </p:txBody>
        </p:sp>
        <p:sp>
          <p:nvSpPr>
            <p:cNvPr id="33" name="TextBox 32">
              <a:extLst>
                <a:ext uri="{FF2B5EF4-FFF2-40B4-BE49-F238E27FC236}">
                  <a16:creationId xmlns:a16="http://schemas.microsoft.com/office/drawing/2014/main" id="{822A1AF9-04B0-4817-A072-E2F0C5C1C97C}"/>
                </a:ext>
              </a:extLst>
            </p:cNvPr>
            <p:cNvSpPr txBox="1"/>
            <p:nvPr/>
          </p:nvSpPr>
          <p:spPr>
            <a:xfrm>
              <a:off x="7281672" y="3829010"/>
              <a:ext cx="3657600" cy="469103"/>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Innovation focused on being the</a:t>
              </a:r>
            </a:p>
            <a:p>
              <a:pPr algn="ctr" defTabSz="914367"/>
              <a:r>
                <a:rPr lang="en-US" sz="1200" b="1" dirty="0">
                  <a:solidFill>
                    <a:srgbClr val="0386E0"/>
                  </a:solidFill>
                  <a:latin typeface="Segoe UI" panose="020B0502040204020203" pitchFamily="34" charset="0"/>
                  <a:cs typeface="Segoe UI" panose="020B0502040204020203" pitchFamily="34" charset="0"/>
                </a:rPr>
                <a:t>best</a:t>
              </a:r>
              <a:r>
                <a:rPr lang="en-US" sz="1200" dirty="0">
                  <a:solidFill>
                    <a:srgbClr val="0386E0"/>
                  </a:solidFill>
                  <a:latin typeface="Segoe UI" panose="020B0502040204020203" pitchFamily="34" charset="0"/>
                  <a:cs typeface="Segoe UI" panose="020B0502040204020203" pitchFamily="34" charset="0"/>
                </a:rPr>
                <a:t> </a:t>
              </a:r>
              <a:r>
                <a:rPr lang="en-US" sz="1200" b="1" dirty="0">
                  <a:solidFill>
                    <a:srgbClr val="0386E0"/>
                  </a:solidFill>
                  <a:latin typeface="Segoe UI" panose="020B0502040204020203" pitchFamily="34" charset="0"/>
                  <a:cs typeface="Segoe UI" panose="020B0502040204020203" pitchFamily="34" charset="0"/>
                </a:rPr>
                <a:t>guest</a:t>
              </a:r>
              <a:r>
                <a:rPr lang="en-US" sz="1200" dirty="0">
                  <a:solidFill>
                    <a:srgbClr val="000000"/>
                  </a:solidFill>
                  <a:latin typeface="Segoe UI" panose="020B0502040204020203" pitchFamily="34" charset="0"/>
                  <a:cs typeface="Segoe UI" panose="020B0502040204020203" pitchFamily="34" charset="0"/>
                </a:rPr>
                <a:t> </a:t>
              </a:r>
              <a:r>
                <a:rPr lang="en-US" sz="1200" dirty="0">
                  <a:solidFill>
                    <a:schemeClr val="bg1"/>
                  </a:solidFill>
                  <a:latin typeface="Segoe UI" panose="020B0502040204020203" pitchFamily="34" charset="0"/>
                  <a:cs typeface="Segoe UI" panose="020B0502040204020203" pitchFamily="34" charset="0"/>
                </a:rPr>
                <a:t>and </a:t>
              </a:r>
              <a:r>
                <a:rPr lang="en-US" sz="1200" b="1" dirty="0">
                  <a:solidFill>
                    <a:srgbClr val="0386E0"/>
                  </a:solidFill>
                  <a:latin typeface="Segoe UI" panose="020B0502040204020203" pitchFamily="34" charset="0"/>
                  <a:cs typeface="Segoe UI" panose="020B0502040204020203" pitchFamily="34" charset="0"/>
                </a:rPr>
                <a:t>traditional server</a:t>
              </a:r>
            </a:p>
          </p:txBody>
        </p:sp>
      </p:grpSp>
      <p:grpSp>
        <p:nvGrpSpPr>
          <p:cNvPr id="13" name="Group 12">
            <a:extLst>
              <a:ext uri="{FF2B5EF4-FFF2-40B4-BE49-F238E27FC236}">
                <a16:creationId xmlns:a16="http://schemas.microsoft.com/office/drawing/2014/main" id="{2C7FF302-79EA-4C88-8CE2-7A6421FDCF38}"/>
              </a:ext>
              <a:ext uri="{C183D7F6-B498-43B3-948B-1728B52AA6E4}">
                <adec:decorative xmlns:adec="http://schemas.microsoft.com/office/drawing/2017/decorative" val="1"/>
              </a:ext>
            </a:extLst>
          </p:cNvPr>
          <p:cNvGrpSpPr/>
          <p:nvPr/>
        </p:nvGrpSpPr>
        <p:grpSpPr>
          <a:xfrm>
            <a:off x="1249275" y="5885355"/>
            <a:ext cx="9689310" cy="280678"/>
            <a:chOff x="1248587" y="5885703"/>
            <a:chExt cx="9690685" cy="280718"/>
          </a:xfrm>
        </p:grpSpPr>
        <p:cxnSp>
          <p:nvCxnSpPr>
            <p:cNvPr id="28" name="Straight Connector 27">
              <a:extLst>
                <a:ext uri="{FF2B5EF4-FFF2-40B4-BE49-F238E27FC236}">
                  <a16:creationId xmlns:a16="http://schemas.microsoft.com/office/drawing/2014/main" id="{31E6DEAA-F954-4197-803F-757FAD375C0A}"/>
                </a:ext>
              </a:extLst>
            </p:cNvPr>
            <p:cNvCxnSpPr>
              <a:cxnSpLocks/>
            </p:cNvCxnSpPr>
            <p:nvPr/>
          </p:nvCxnSpPr>
          <p:spPr>
            <a:xfrm>
              <a:off x="4267200" y="6025269"/>
              <a:ext cx="365760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DB9375-374C-4877-8C05-991B5E285065}"/>
                </a:ext>
              </a:extLst>
            </p:cNvPr>
            <p:cNvSpPr txBox="1"/>
            <p:nvPr/>
          </p:nvSpPr>
          <p:spPr>
            <a:xfrm>
              <a:off x="7281672" y="5885703"/>
              <a:ext cx="3657600"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Runs </a:t>
              </a:r>
              <a:r>
                <a:rPr lang="en-US" sz="1200" b="1" dirty="0">
                  <a:solidFill>
                    <a:srgbClr val="0386E0"/>
                  </a:solidFill>
                  <a:latin typeface="Segoe UI" panose="020B0502040204020203" pitchFamily="34" charset="0"/>
                  <a:cs typeface="Segoe UI" panose="020B0502040204020203" pitchFamily="34" charset="0"/>
                </a:rPr>
                <a:t>anywhere</a:t>
              </a:r>
            </a:p>
          </p:txBody>
        </p:sp>
        <p:sp>
          <p:nvSpPr>
            <p:cNvPr id="35" name="TextBox 34">
              <a:extLst>
                <a:ext uri="{FF2B5EF4-FFF2-40B4-BE49-F238E27FC236}">
                  <a16:creationId xmlns:a16="http://schemas.microsoft.com/office/drawing/2014/main" id="{DE5B36F0-9220-4A48-A18F-382DD68F5E10}"/>
                </a:ext>
              </a:extLst>
            </p:cNvPr>
            <p:cNvSpPr txBox="1"/>
            <p:nvPr/>
          </p:nvSpPr>
          <p:spPr>
            <a:xfrm>
              <a:off x="1248587" y="5885703"/>
              <a:ext cx="3657600"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Runs on </a:t>
              </a:r>
              <a:r>
                <a:rPr lang="en-US" sz="1200" b="1" dirty="0">
                  <a:solidFill>
                    <a:srgbClr val="50E6FF"/>
                  </a:solidFill>
                  <a:latin typeface="Segoe UI" panose="020B0502040204020203" pitchFamily="34" charset="0"/>
                  <a:cs typeface="Segoe UI" panose="020B0502040204020203" pitchFamily="34" charset="0"/>
                </a:rPr>
                <a:t>your hardware</a:t>
              </a:r>
            </a:p>
          </p:txBody>
        </p:sp>
      </p:grpSp>
      <p:grpSp>
        <p:nvGrpSpPr>
          <p:cNvPr id="5" name="Group 4">
            <a:extLst>
              <a:ext uri="{FF2B5EF4-FFF2-40B4-BE49-F238E27FC236}">
                <a16:creationId xmlns:a16="http://schemas.microsoft.com/office/drawing/2014/main" id="{4A96C524-6AFF-4596-8781-9752980786CE}"/>
              </a:ext>
              <a:ext uri="{C183D7F6-B498-43B3-948B-1728B52AA6E4}">
                <adec:decorative xmlns:adec="http://schemas.microsoft.com/office/drawing/2017/decorative" val="1"/>
              </a:ext>
            </a:extLst>
          </p:cNvPr>
          <p:cNvGrpSpPr/>
          <p:nvPr/>
        </p:nvGrpSpPr>
        <p:grpSpPr>
          <a:xfrm>
            <a:off x="876270" y="3266579"/>
            <a:ext cx="10345004" cy="280678"/>
            <a:chOff x="1499066" y="3266556"/>
            <a:chExt cx="9423591" cy="280718"/>
          </a:xfrm>
        </p:grpSpPr>
        <p:cxnSp>
          <p:nvCxnSpPr>
            <p:cNvPr id="30" name="Straight Connector 29">
              <a:extLst>
                <a:ext uri="{FF2B5EF4-FFF2-40B4-BE49-F238E27FC236}">
                  <a16:creationId xmlns:a16="http://schemas.microsoft.com/office/drawing/2014/main" id="{738B33A6-7300-4356-AE19-06E3517EF8F9}"/>
                </a:ext>
              </a:extLst>
            </p:cNvPr>
            <p:cNvCxnSpPr>
              <a:cxnSpLocks/>
            </p:cNvCxnSpPr>
            <p:nvPr/>
          </p:nvCxnSpPr>
          <p:spPr>
            <a:xfrm flipV="1">
              <a:off x="4898150" y="3418011"/>
              <a:ext cx="2665459" cy="1099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05C34E-D4AB-41DD-A98A-8B03D33F5E78}"/>
                </a:ext>
              </a:extLst>
            </p:cNvPr>
            <p:cNvSpPr txBox="1"/>
            <p:nvPr/>
          </p:nvSpPr>
          <p:spPr>
            <a:xfrm>
              <a:off x="7397079" y="3266556"/>
              <a:ext cx="3525578"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Exciting roadmap of new releases</a:t>
              </a:r>
            </a:p>
          </p:txBody>
        </p:sp>
        <p:sp>
          <p:nvSpPr>
            <p:cNvPr id="21" name="TextBox 20">
              <a:extLst>
                <a:ext uri="{FF2B5EF4-FFF2-40B4-BE49-F238E27FC236}">
                  <a16:creationId xmlns:a16="http://schemas.microsoft.com/office/drawing/2014/main" id="{4FA32D1D-43A1-4C2D-9BF0-FF6FD28102AD}"/>
                </a:ext>
              </a:extLst>
            </p:cNvPr>
            <p:cNvSpPr txBox="1"/>
            <p:nvPr/>
          </p:nvSpPr>
          <p:spPr>
            <a:xfrm>
              <a:off x="1585109" y="3266556"/>
              <a:ext cx="3115947" cy="277038"/>
            </a:xfrm>
            <a:prstGeom prst="rect">
              <a:avLst/>
            </a:prstGeom>
            <a:noFill/>
          </p:spPr>
          <p:txBody>
            <a:bodyPr wrap="non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   Exciting roadmap of new HCI focused releases</a:t>
              </a:r>
            </a:p>
          </p:txBody>
        </p:sp>
        <p:grpSp>
          <p:nvGrpSpPr>
            <p:cNvPr id="20" name="Group 19">
              <a:extLst>
                <a:ext uri="{FF2B5EF4-FFF2-40B4-BE49-F238E27FC236}">
                  <a16:creationId xmlns:a16="http://schemas.microsoft.com/office/drawing/2014/main" id="{95E90014-44A1-49E9-BB42-76AC66450403}"/>
                </a:ext>
              </a:extLst>
            </p:cNvPr>
            <p:cNvGrpSpPr/>
            <p:nvPr/>
          </p:nvGrpSpPr>
          <p:grpSpPr>
            <a:xfrm>
              <a:off x="1499066" y="3313615"/>
              <a:ext cx="182880" cy="182880"/>
              <a:chOff x="1618223" y="3524241"/>
              <a:chExt cx="182880" cy="182880"/>
            </a:xfrm>
          </p:grpSpPr>
          <p:sp>
            <p:nvSpPr>
              <p:cNvPr id="14" name="Oval 13">
                <a:extLst>
                  <a:ext uri="{FF2B5EF4-FFF2-40B4-BE49-F238E27FC236}">
                    <a16:creationId xmlns:a16="http://schemas.microsoft.com/office/drawing/2014/main" id="{45321BB4-9476-4EDE-B964-015D2D358561}"/>
                  </a:ext>
                </a:extLst>
              </p:cNvPr>
              <p:cNvSpPr/>
              <p:nvPr/>
            </p:nvSpPr>
            <p:spPr>
              <a:xfrm>
                <a:off x="1618223" y="3524241"/>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chemeClr val="bg1"/>
                  </a:solidFill>
                  <a:latin typeface="Segoe UI"/>
                </a:endParaRPr>
              </a:p>
            </p:txBody>
          </p:sp>
          <p:pic>
            <p:nvPicPr>
              <p:cNvPr id="19" name="Graphic 18" descr="Checkmark">
                <a:extLst>
                  <a:ext uri="{FF2B5EF4-FFF2-40B4-BE49-F238E27FC236}">
                    <a16:creationId xmlns:a16="http://schemas.microsoft.com/office/drawing/2014/main" id="{CF955725-7F2D-459D-B4EA-A189A9E54B3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54801" y="3560817"/>
                <a:ext cx="109728" cy="109728"/>
              </a:xfrm>
              <a:prstGeom prst="rect">
                <a:avLst/>
              </a:prstGeom>
            </p:spPr>
          </p:pic>
        </p:grpSp>
        <p:grpSp>
          <p:nvGrpSpPr>
            <p:cNvPr id="22" name="Group 21">
              <a:extLst>
                <a:ext uri="{FF2B5EF4-FFF2-40B4-BE49-F238E27FC236}">
                  <a16:creationId xmlns:a16="http://schemas.microsoft.com/office/drawing/2014/main" id="{AACCEA61-1668-4464-AA27-B976BC30A1C1}"/>
                </a:ext>
              </a:extLst>
            </p:cNvPr>
            <p:cNvGrpSpPr/>
            <p:nvPr/>
          </p:nvGrpSpPr>
          <p:grpSpPr>
            <a:xfrm>
              <a:off x="7821097" y="3313615"/>
              <a:ext cx="182880" cy="182880"/>
              <a:chOff x="1851526" y="3524241"/>
              <a:chExt cx="182880" cy="182880"/>
            </a:xfrm>
          </p:grpSpPr>
          <p:sp>
            <p:nvSpPr>
              <p:cNvPr id="60" name="Oval 59">
                <a:extLst>
                  <a:ext uri="{FF2B5EF4-FFF2-40B4-BE49-F238E27FC236}">
                    <a16:creationId xmlns:a16="http://schemas.microsoft.com/office/drawing/2014/main" id="{A68EB198-9076-468C-9993-3776ED583E41}"/>
                  </a:ext>
                </a:extLst>
              </p:cNvPr>
              <p:cNvSpPr/>
              <p:nvPr/>
            </p:nvSpPr>
            <p:spPr>
              <a:xfrm>
                <a:off x="1851526" y="3524241"/>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chemeClr val="bg1"/>
                  </a:solidFill>
                  <a:latin typeface="Segoe UI"/>
                </a:endParaRPr>
              </a:p>
            </p:txBody>
          </p:sp>
          <p:pic>
            <p:nvPicPr>
              <p:cNvPr id="61" name="Graphic 60" descr="Checkmark">
                <a:extLst>
                  <a:ext uri="{FF2B5EF4-FFF2-40B4-BE49-F238E27FC236}">
                    <a16:creationId xmlns:a16="http://schemas.microsoft.com/office/drawing/2014/main" id="{B662F169-CFCA-4024-B00D-0E89A16EB2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888102" y="3560817"/>
                <a:ext cx="109728" cy="109728"/>
              </a:xfrm>
              <a:prstGeom prst="rect">
                <a:avLst/>
              </a:prstGeom>
            </p:spPr>
          </p:pic>
        </p:grpSp>
      </p:grpSp>
      <p:pic>
        <p:nvPicPr>
          <p:cNvPr id="81" name="Picture 80">
            <a:extLst>
              <a:ext uri="{FF2B5EF4-FFF2-40B4-BE49-F238E27FC236}">
                <a16:creationId xmlns:a16="http://schemas.microsoft.com/office/drawing/2014/main" id="{333D14AC-5157-40A7-B0D2-85A958F3A3D5}"/>
              </a:ext>
              <a:ext uri="{C183D7F6-B498-43B3-948B-1728B52AA6E4}">
                <adec:decorative xmlns:adec="http://schemas.microsoft.com/office/drawing/2017/decorative" val="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486434" y="3626811"/>
            <a:ext cx="1219133" cy="3230702"/>
          </a:xfrm>
          <a:prstGeom prst="rect">
            <a:avLst/>
          </a:prstGeom>
          <a:ln>
            <a:noFill/>
          </a:ln>
        </p:spPr>
      </p:pic>
      <p:sp>
        <p:nvSpPr>
          <p:cNvPr id="2" name="Title 1">
            <a:extLst>
              <a:ext uri="{FF2B5EF4-FFF2-40B4-BE49-F238E27FC236}">
                <a16:creationId xmlns:a16="http://schemas.microsoft.com/office/drawing/2014/main" id="{9C8DD88C-A86B-4CE8-A18A-68D48CA8CA3C}"/>
              </a:ext>
            </a:extLst>
          </p:cNvPr>
          <p:cNvSpPr>
            <a:spLocks noGrp="1"/>
          </p:cNvSpPr>
          <p:nvPr>
            <p:ph type="title"/>
          </p:nvPr>
        </p:nvSpPr>
        <p:spPr/>
        <p:txBody>
          <a:bodyPr/>
          <a:lstStyle/>
          <a:p>
            <a:r>
              <a:rPr lang="en-US" dirty="0">
                <a:solidFill>
                  <a:schemeClr val="bg1"/>
                </a:solidFill>
                <a:latin typeface="Segoe UI Semibold" panose="020B0702040204020203" pitchFamily="34" charset="0"/>
                <a:cs typeface="Segoe UI Semibold" panose="020B0702040204020203" pitchFamily="34" charset="0"/>
              </a:rPr>
              <a:t>Growing Azure Stack HCI into its own product line</a:t>
            </a:r>
            <a:endParaRPr lang="en-US" dirty="0">
              <a:solidFill>
                <a:schemeClr val="bg1"/>
              </a:solidFill>
            </a:endParaRPr>
          </a:p>
        </p:txBody>
      </p:sp>
    </p:spTree>
    <p:extLst>
      <p:ext uri="{BB962C8B-B14F-4D97-AF65-F5344CB8AC3E}">
        <p14:creationId xmlns:p14="http://schemas.microsoft.com/office/powerpoint/2010/main" val="1039166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DDEA-0146-4ABC-BBE2-95894FE7B883}"/>
              </a:ext>
            </a:extLst>
          </p:cNvPr>
          <p:cNvSpPr>
            <a:spLocks noGrp="1"/>
          </p:cNvSpPr>
          <p:nvPr>
            <p:ph type="title"/>
          </p:nvPr>
        </p:nvSpPr>
        <p:spPr/>
        <p:txBody>
          <a:bodyPr/>
          <a:lstStyle/>
          <a:p>
            <a:r>
              <a:rPr lang="en-US" dirty="0">
                <a:solidFill>
                  <a:schemeClr val="bg1"/>
                </a:solidFill>
                <a:cs typeface="Segoe UI"/>
              </a:rPr>
              <a:t>Azure Stack HCI Awards</a:t>
            </a:r>
            <a:endParaRPr lang="en-US" dirty="0">
              <a:solidFill>
                <a:schemeClr val="bg1"/>
              </a:solidFill>
            </a:endParaRPr>
          </a:p>
        </p:txBody>
      </p:sp>
      <p:pic>
        <p:nvPicPr>
          <p:cNvPr id="6" name="Picture 6" descr="2019 Editor's Choice Storage Review">
            <a:extLst>
              <a:ext uri="{FF2B5EF4-FFF2-40B4-BE49-F238E27FC236}">
                <a16:creationId xmlns:a16="http://schemas.microsoft.com/office/drawing/2014/main" id="{FFBD63FC-19F3-44E3-B3AA-C7F0353C36D3}"/>
              </a:ext>
            </a:extLst>
          </p:cNvPr>
          <p:cNvPicPr>
            <a:picLocks noChangeAspect="1"/>
          </p:cNvPicPr>
          <p:nvPr/>
        </p:nvPicPr>
        <p:blipFill>
          <a:blip r:embed="rId3"/>
          <a:stretch>
            <a:fillRect/>
          </a:stretch>
        </p:blipFill>
        <p:spPr>
          <a:xfrm>
            <a:off x="557741" y="1626771"/>
            <a:ext cx="4928558" cy="1945763"/>
          </a:xfrm>
          <a:prstGeom prst="rect">
            <a:avLst/>
          </a:prstGeom>
        </p:spPr>
      </p:pic>
      <p:pic>
        <p:nvPicPr>
          <p:cNvPr id="10" name="Picture 10">
            <a:extLst>
              <a:ext uri="{FF2B5EF4-FFF2-40B4-BE49-F238E27FC236}">
                <a16:creationId xmlns:a16="http://schemas.microsoft.com/office/drawing/2014/main" id="{BD9EAED8-22B3-49BA-8BC8-A13899A6EE5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9979" y="3646549"/>
            <a:ext cx="4962357" cy="2198481"/>
          </a:xfrm>
          <a:prstGeom prst="rect">
            <a:avLst/>
          </a:prstGeom>
        </p:spPr>
      </p:pic>
      <p:pic>
        <p:nvPicPr>
          <p:cNvPr id="9" name="Picture 9" descr="Quotation; &quot;Microsoft's Azure Stack HCI solution proved to be both simple to deploy, easy to manage and exceptionally performant, all things you want&quot;&#10;">
            <a:extLst>
              <a:ext uri="{FF2B5EF4-FFF2-40B4-BE49-F238E27FC236}">
                <a16:creationId xmlns:a16="http://schemas.microsoft.com/office/drawing/2014/main" id="{C1169107-65F9-4B97-91E8-F091AA4A5F2F}"/>
              </a:ext>
            </a:extLst>
          </p:cNvPr>
          <p:cNvPicPr>
            <a:picLocks noChangeAspect="1"/>
          </p:cNvPicPr>
          <p:nvPr/>
        </p:nvPicPr>
        <p:blipFill>
          <a:blip r:embed="rId5"/>
          <a:stretch>
            <a:fillRect/>
          </a:stretch>
        </p:blipFill>
        <p:spPr>
          <a:xfrm>
            <a:off x="954505" y="3972381"/>
            <a:ext cx="4133515" cy="1386394"/>
          </a:xfrm>
          <a:prstGeom prst="rect">
            <a:avLst/>
          </a:prstGeom>
        </p:spPr>
      </p:pic>
      <p:pic>
        <p:nvPicPr>
          <p:cNvPr id="5" name="Picture 4" descr="A picture containing text about the Channel Co. CRN Tech Innovators Winner 2020">
            <a:extLst>
              <a:ext uri="{FF2B5EF4-FFF2-40B4-BE49-F238E27FC236}">
                <a16:creationId xmlns:a16="http://schemas.microsoft.com/office/drawing/2014/main" id="{2236FEBE-2D9F-49CC-8469-98F1554FDF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8111" y="747137"/>
            <a:ext cx="2996292" cy="515992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7">
            <a:extLst>
              <a:ext uri="{FF2B5EF4-FFF2-40B4-BE49-F238E27FC236}">
                <a16:creationId xmlns:a16="http://schemas.microsoft.com/office/drawing/2014/main" id="{C09CBF6D-F343-4839-B385-2F8EEF8973FA}"/>
              </a:ext>
            </a:extLst>
          </p:cNvPr>
          <p:cNvSpPr txBox="1">
            <a:spLocks/>
          </p:cNvSpPr>
          <p:nvPr/>
        </p:nvSpPr>
        <p:spPr>
          <a:xfrm>
            <a:off x="7657486" y="6116334"/>
            <a:ext cx="3145603" cy="3077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Semibold"/>
              </a:rPr>
              <a:t>Data Center Infrastructure Category</a:t>
            </a:r>
          </a:p>
        </p:txBody>
      </p:sp>
      <p:sp>
        <p:nvSpPr>
          <p:cNvPr id="4" name="TextBox 3">
            <a:extLst>
              <a:ext uri="{FF2B5EF4-FFF2-40B4-BE49-F238E27FC236}">
                <a16:creationId xmlns:a16="http://schemas.microsoft.com/office/drawing/2014/main" id="{992BDFA9-144B-487D-AFBB-2C927ED6494A}"/>
              </a:ext>
            </a:extLst>
          </p:cNvPr>
          <p:cNvSpPr txBox="1"/>
          <p:nvPr/>
        </p:nvSpPr>
        <p:spPr>
          <a:xfrm>
            <a:off x="8175513" y="6258809"/>
            <a:ext cx="2041488"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50E6FF"/>
                </a:solidFill>
                <a:effectLst/>
                <a:uLnTx/>
                <a:uFillTx/>
                <a:latin typeface="Segoe UI"/>
                <a:ea typeface="Calibri" panose="020F0502020204030204" pitchFamily="34" charset="0"/>
                <a:cs typeface="Segoe UI"/>
                <a:hlinkClick r:id="rId7">
                  <a:extLst>
                    <a:ext uri="{A12FA001-AC4F-418D-AE19-62706E023703}">
                      <ahyp:hlinkClr xmlns:ahyp="http://schemas.microsoft.com/office/drawing/2018/hyperlinkcolor" val="tx"/>
                    </a:ext>
                  </a:extLst>
                </a:hlinkClick>
              </a:rPr>
              <a:t>crn.com/techinnovators</a:t>
            </a:r>
            <a:endParaRPr kumimoji="0" lang="en-US" altLang="en-US" sz="1400" b="0" i="0" u="none" strike="noStrike" kern="1200" cap="none" spc="0" normalizeH="0" baseline="0" noProof="0" dirty="0">
              <a:ln>
                <a:noFill/>
              </a:ln>
              <a:solidFill>
                <a:srgbClr val="50E6FF"/>
              </a:solidFill>
              <a:effectLst/>
              <a:uLnTx/>
              <a:uFillTx/>
              <a:latin typeface="Segoe UI"/>
              <a:ea typeface="Calibri" panose="020F0502020204030204" pitchFamily="34" charset="0"/>
              <a:cs typeface="Segoe UI"/>
            </a:endParaRPr>
          </a:p>
        </p:txBody>
      </p:sp>
      <p:cxnSp>
        <p:nvCxnSpPr>
          <p:cNvPr id="11" name="Straight Arrow Connector 10">
            <a:extLst>
              <a:ext uri="{FF2B5EF4-FFF2-40B4-BE49-F238E27FC236}">
                <a16:creationId xmlns:a16="http://schemas.microsoft.com/office/drawing/2014/main" id="{415F4B9B-7298-492F-A601-B49C93476E97}"/>
              </a:ext>
              <a:ext uri="{C183D7F6-B498-43B3-948B-1728B52AA6E4}">
                <adec:decorative xmlns:adec="http://schemas.microsoft.com/office/drawing/2017/decorative" val="1"/>
              </a:ext>
            </a:extLst>
          </p:cNvPr>
          <p:cNvCxnSpPr>
            <a:cxnSpLocks/>
          </p:cNvCxnSpPr>
          <p:nvPr/>
        </p:nvCxnSpPr>
        <p:spPr>
          <a:xfrm>
            <a:off x="6494380" y="2276642"/>
            <a:ext cx="0" cy="2273324"/>
          </a:xfrm>
          <a:prstGeom prst="straightConnector1">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654292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41B3DDA-4044-4A6F-A879-48B22E8408C2}"/>
              </a:ext>
              <a:ext uri="{C183D7F6-B498-43B3-948B-1728B52AA6E4}">
                <adec:decorative xmlns:adec="http://schemas.microsoft.com/office/drawing/2017/decorative" val="1"/>
              </a:ext>
            </a:extLst>
          </p:cNvPr>
          <p:cNvSpPr/>
          <p:nvPr/>
        </p:nvSpPr>
        <p:spPr>
          <a:xfrm>
            <a:off x="9045561" y="2056617"/>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5" name="Rectangle 14">
            <a:extLst>
              <a:ext uri="{FF2B5EF4-FFF2-40B4-BE49-F238E27FC236}">
                <a16:creationId xmlns:a16="http://schemas.microsoft.com/office/drawing/2014/main" id="{936EC3AB-AB4B-4DE7-B6F1-08812C0AF808}"/>
              </a:ext>
              <a:ext uri="{C183D7F6-B498-43B3-948B-1728B52AA6E4}">
                <adec:decorative xmlns:adec="http://schemas.microsoft.com/office/drawing/2017/decorative" val="1"/>
              </a:ext>
            </a:extLst>
          </p:cNvPr>
          <p:cNvSpPr/>
          <p:nvPr/>
        </p:nvSpPr>
        <p:spPr>
          <a:xfrm>
            <a:off x="6236125" y="2056617"/>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7785C276-2E67-44C7-B8C5-9B923CD52A83}"/>
              </a:ext>
              <a:ext uri="{C183D7F6-B498-43B3-948B-1728B52AA6E4}">
                <adec:decorative xmlns:adec="http://schemas.microsoft.com/office/drawing/2017/decorative" val="1"/>
              </a:ext>
            </a:extLst>
          </p:cNvPr>
          <p:cNvSpPr/>
          <p:nvPr/>
        </p:nvSpPr>
        <p:spPr>
          <a:xfrm>
            <a:off x="3426689" y="2056618"/>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2" name="Rectangle 11">
            <a:extLst>
              <a:ext uri="{FF2B5EF4-FFF2-40B4-BE49-F238E27FC236}">
                <a16:creationId xmlns:a16="http://schemas.microsoft.com/office/drawing/2014/main" id="{DF61E72F-05A6-4F22-8408-4F03C8469C7A}"/>
              </a:ext>
              <a:ext uri="{C183D7F6-B498-43B3-948B-1728B52AA6E4}">
                <adec:decorative xmlns:adec="http://schemas.microsoft.com/office/drawing/2017/decorative" val="1"/>
              </a:ext>
            </a:extLst>
          </p:cNvPr>
          <p:cNvSpPr/>
          <p:nvPr/>
        </p:nvSpPr>
        <p:spPr>
          <a:xfrm>
            <a:off x="617253" y="2056621"/>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5" name="Title 4">
            <a:extLst>
              <a:ext uri="{FF2B5EF4-FFF2-40B4-BE49-F238E27FC236}">
                <a16:creationId xmlns:a16="http://schemas.microsoft.com/office/drawing/2014/main" id="{CD95AA65-DE8C-43CD-8A72-7CB594500301}"/>
              </a:ext>
            </a:extLst>
          </p:cNvPr>
          <p:cNvSpPr>
            <a:spLocks noGrp="1"/>
          </p:cNvSpPr>
          <p:nvPr>
            <p:ph type="title"/>
          </p:nvPr>
        </p:nvSpPr>
        <p:spPr>
          <a:xfrm>
            <a:off x="588263" y="660665"/>
            <a:ext cx="11018520" cy="553998"/>
          </a:xfrm>
        </p:spPr>
        <p:txBody>
          <a:bodyPr/>
          <a:lstStyle/>
          <a:p>
            <a:r>
              <a:rPr lang="en-US" dirty="0">
                <a:cs typeface="Segoe UI"/>
              </a:rPr>
              <a:t> Azure Stack HCI</a:t>
            </a:r>
          </a:p>
        </p:txBody>
      </p:sp>
      <p:sp>
        <p:nvSpPr>
          <p:cNvPr id="14" name="TextBox 13">
            <a:extLst>
              <a:ext uri="{FF2B5EF4-FFF2-40B4-BE49-F238E27FC236}">
                <a16:creationId xmlns:a16="http://schemas.microsoft.com/office/drawing/2014/main" id="{4C4E6242-2A86-4A39-AA0C-DC928B992028}"/>
              </a:ext>
            </a:extLst>
          </p:cNvPr>
          <p:cNvSpPr txBox="1"/>
          <p:nvPr/>
        </p:nvSpPr>
        <p:spPr>
          <a:xfrm>
            <a:off x="498616" y="1242903"/>
            <a:ext cx="742260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Modern subscription for flexible, familiar hyperconverged infrastructure</a:t>
            </a:r>
          </a:p>
        </p:txBody>
      </p:sp>
      <p:pic>
        <p:nvPicPr>
          <p:cNvPr id="16" name="Picture 15">
            <a:extLst>
              <a:ext uri="{FF2B5EF4-FFF2-40B4-BE49-F238E27FC236}">
                <a16:creationId xmlns:a16="http://schemas.microsoft.com/office/drawing/2014/main" id="{186C60E4-5B0A-44BC-995C-FD1F026DCF5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9" y="2267712"/>
            <a:ext cx="1828800" cy="1828800"/>
          </a:xfrm>
          <a:prstGeom prst="rect">
            <a:avLst/>
          </a:prstGeom>
        </p:spPr>
      </p:pic>
      <p:sp>
        <p:nvSpPr>
          <p:cNvPr id="18" name="Text Placeholder 6">
            <a:extLst>
              <a:ext uri="{FF2B5EF4-FFF2-40B4-BE49-F238E27FC236}">
                <a16:creationId xmlns:a16="http://schemas.microsoft.com/office/drawing/2014/main" id="{D05F5753-ABD3-406E-A4B6-B0D1FA2CCCA7}"/>
              </a:ext>
            </a:extLst>
          </p:cNvPr>
          <p:cNvSpPr txBox="1">
            <a:spLocks/>
          </p:cNvSpPr>
          <p:nvPr/>
        </p:nvSpPr>
        <p:spPr>
          <a:xfrm>
            <a:off x="953172" y="4547304"/>
            <a:ext cx="1820068" cy="553998"/>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Azure hybrid by design </a:t>
            </a:r>
          </a:p>
        </p:txBody>
      </p:sp>
      <p:pic>
        <p:nvPicPr>
          <p:cNvPr id="3" name="Picture 2">
            <a:extLst>
              <a:ext uri="{FF2B5EF4-FFF2-40B4-BE49-F238E27FC236}">
                <a16:creationId xmlns:a16="http://schemas.microsoft.com/office/drawing/2014/main" id="{8E0B43E0-C947-4DAB-A65A-4B57854841F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5298" y="2267712"/>
            <a:ext cx="1829350" cy="1828800"/>
          </a:xfrm>
          <a:prstGeom prst="rect">
            <a:avLst/>
          </a:prstGeom>
        </p:spPr>
      </p:pic>
      <p:sp>
        <p:nvSpPr>
          <p:cNvPr id="6" name="Text Placeholder 5">
            <a:extLst>
              <a:ext uri="{FF2B5EF4-FFF2-40B4-BE49-F238E27FC236}">
                <a16:creationId xmlns:a16="http://schemas.microsoft.com/office/drawing/2014/main" id="{0EDFD6C0-8902-4436-990B-740844C8D5B7}"/>
              </a:ext>
            </a:extLst>
          </p:cNvPr>
          <p:cNvSpPr>
            <a:spLocks noGrp="1"/>
          </p:cNvSpPr>
          <p:nvPr>
            <p:ph type="body" sz="quarter" idx="21"/>
          </p:nvPr>
        </p:nvSpPr>
        <p:spPr>
          <a:xfrm>
            <a:off x="3779391" y="4547304"/>
            <a:ext cx="1820068" cy="830997"/>
          </a:xfrm>
        </p:spPr>
        <p:txBody>
          <a:bodyPr/>
          <a:lstStyle/>
          <a:p>
            <a:r>
              <a:rPr lang="en-US" sz="1800" b="1">
                <a:solidFill>
                  <a:schemeClr val="tx1">
                    <a:lumMod val="85000"/>
                    <a:lumOff val="15000"/>
                  </a:schemeClr>
                </a:solidFill>
                <a:latin typeface="Segoe UI Semibold" panose="020B0702040204020203" pitchFamily="34" charset="0"/>
                <a:cs typeface="Segoe UI Semibold" panose="020B0702040204020203" pitchFamily="34" charset="0"/>
              </a:rPr>
              <a:t>Enterprise scale and price performance</a:t>
            </a:r>
            <a:endParaRPr lang="en-US" sz="1800" b="1"/>
          </a:p>
        </p:txBody>
      </p:sp>
      <p:pic>
        <p:nvPicPr>
          <p:cNvPr id="17" name="Picture 16">
            <a:extLst>
              <a:ext uri="{FF2B5EF4-FFF2-40B4-BE49-F238E27FC236}">
                <a16:creationId xmlns:a16="http://schemas.microsoft.com/office/drawing/2014/main" id="{361655F0-388E-4C74-9831-BB5C0C92155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663" y="2267712"/>
            <a:ext cx="1828800" cy="1828800"/>
          </a:xfrm>
          <a:prstGeom prst="rect">
            <a:avLst/>
          </a:prstGeom>
        </p:spPr>
      </p:pic>
      <p:sp>
        <p:nvSpPr>
          <p:cNvPr id="8" name="Text Placeholder 7">
            <a:extLst>
              <a:ext uri="{FF2B5EF4-FFF2-40B4-BE49-F238E27FC236}">
                <a16:creationId xmlns:a16="http://schemas.microsoft.com/office/drawing/2014/main" id="{A06C027F-2F58-4B90-8E3B-7EFF1CD5450E}"/>
              </a:ext>
            </a:extLst>
          </p:cNvPr>
          <p:cNvSpPr>
            <a:spLocks noGrp="1"/>
          </p:cNvSpPr>
          <p:nvPr>
            <p:ph type="body" sz="quarter" idx="23"/>
          </p:nvPr>
        </p:nvSpPr>
        <p:spPr>
          <a:xfrm>
            <a:off x="6592542" y="4547304"/>
            <a:ext cx="1820068" cy="830997"/>
          </a:xfrm>
        </p:spPr>
        <p:txBody>
          <a:bodyPr/>
          <a:lstStyle/>
          <a:p>
            <a:r>
              <a:rPr lang="en-US" sz="1800" b="1">
                <a:solidFill>
                  <a:schemeClr val="tx1">
                    <a:lumMod val="85000"/>
                    <a:lumOff val="15000"/>
                  </a:schemeClr>
                </a:solidFill>
                <a:latin typeface="Segoe UI Semibold"/>
                <a:cs typeface="Segoe UI Semibold"/>
              </a:rPr>
              <a:t>Familiar management and operations</a:t>
            </a:r>
          </a:p>
        </p:txBody>
      </p:sp>
      <p:pic>
        <p:nvPicPr>
          <p:cNvPr id="19" name="Picture 18">
            <a:extLst>
              <a:ext uri="{FF2B5EF4-FFF2-40B4-BE49-F238E27FC236}">
                <a16:creationId xmlns:a16="http://schemas.microsoft.com/office/drawing/2014/main" id="{CDCA4803-B6D0-42DF-953C-F6C6912CA1E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1478" y="2267712"/>
            <a:ext cx="1829350" cy="1828800"/>
          </a:xfrm>
          <a:prstGeom prst="rect">
            <a:avLst/>
          </a:prstGeom>
        </p:spPr>
      </p:pic>
      <p:sp>
        <p:nvSpPr>
          <p:cNvPr id="9" name="Text Placeholder 8">
            <a:extLst>
              <a:ext uri="{FF2B5EF4-FFF2-40B4-BE49-F238E27FC236}">
                <a16:creationId xmlns:a16="http://schemas.microsoft.com/office/drawing/2014/main" id="{B340AE25-2944-4327-BB2C-1CB30CEB2D8C}"/>
              </a:ext>
            </a:extLst>
          </p:cNvPr>
          <p:cNvSpPr>
            <a:spLocks noGrp="1"/>
          </p:cNvSpPr>
          <p:nvPr>
            <p:ph type="body" sz="quarter" idx="24"/>
          </p:nvPr>
        </p:nvSpPr>
        <p:spPr>
          <a:xfrm>
            <a:off x="9401653" y="4547304"/>
            <a:ext cx="1820068" cy="830997"/>
          </a:xfrm>
        </p:spPr>
        <p:txBody>
          <a:bodyPr/>
          <a:lstStyle/>
          <a:p>
            <a:r>
              <a:rPr lang="en-US" sz="1800" b="1">
                <a:solidFill>
                  <a:schemeClr val="tx1">
                    <a:lumMod val="85000"/>
                    <a:lumOff val="15000"/>
                  </a:schemeClr>
                </a:solidFill>
                <a:latin typeface="Segoe UI Semibold" panose="020B0702040204020203" pitchFamily="34" charset="0"/>
                <a:cs typeface="Segoe UI Semibold" panose="020B0702040204020203" pitchFamily="34" charset="0"/>
              </a:rPr>
              <a:t>Choice of deployment options</a:t>
            </a:r>
            <a:endParaRPr lang="en-US" sz="1800" b="1"/>
          </a:p>
        </p:txBody>
      </p:sp>
    </p:spTree>
    <p:extLst>
      <p:ext uri="{BB962C8B-B14F-4D97-AF65-F5344CB8AC3E}">
        <p14:creationId xmlns:p14="http://schemas.microsoft.com/office/powerpoint/2010/main" val="40759616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04CF9FE-6B3D-4B15-9A36-3D3CEEBE1396}"/>
              </a:ext>
              <a:ext uri="{C183D7F6-B498-43B3-948B-1728B52AA6E4}">
                <adec:decorative xmlns:adec="http://schemas.microsoft.com/office/drawing/2017/decorative" val="1"/>
              </a:ext>
            </a:extLst>
          </p:cNvPr>
          <p:cNvSpPr/>
          <p:nvPr/>
        </p:nvSpPr>
        <p:spPr>
          <a:xfrm>
            <a:off x="823961" y="805948"/>
            <a:ext cx="3273552" cy="3108960"/>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4" name="Rectangle 13">
            <a:extLst>
              <a:ext uri="{FF2B5EF4-FFF2-40B4-BE49-F238E27FC236}">
                <a16:creationId xmlns:a16="http://schemas.microsoft.com/office/drawing/2014/main" id="{E1E3235A-D1DB-4071-8578-F8F3E932B924}"/>
              </a:ext>
              <a:ext uri="{C183D7F6-B498-43B3-948B-1728B52AA6E4}">
                <adec:decorative xmlns:adec="http://schemas.microsoft.com/office/drawing/2017/decorative" val="1"/>
              </a:ext>
            </a:extLst>
          </p:cNvPr>
          <p:cNvSpPr/>
          <p:nvPr/>
        </p:nvSpPr>
        <p:spPr>
          <a:xfrm>
            <a:off x="5226466" y="2668114"/>
            <a:ext cx="6671365" cy="1648047"/>
          </a:xfrm>
          <a:prstGeom prst="rect">
            <a:avLst/>
          </a:prstGeom>
          <a:solidFill>
            <a:schemeClr val="bg1"/>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5" name="Rectangle 14">
            <a:extLst>
              <a:ext uri="{FF2B5EF4-FFF2-40B4-BE49-F238E27FC236}">
                <a16:creationId xmlns:a16="http://schemas.microsoft.com/office/drawing/2014/main" id="{AA03F2E9-60F4-47AA-9CD6-C94BB385BE1E}"/>
              </a:ext>
              <a:ext uri="{C183D7F6-B498-43B3-948B-1728B52AA6E4}">
                <adec:decorative xmlns:adec="http://schemas.microsoft.com/office/drawing/2017/decorative" val="1"/>
              </a:ext>
            </a:extLst>
          </p:cNvPr>
          <p:cNvSpPr/>
          <p:nvPr/>
        </p:nvSpPr>
        <p:spPr>
          <a:xfrm>
            <a:off x="5226465" y="4623846"/>
            <a:ext cx="6671365" cy="1648047"/>
          </a:xfrm>
          <a:prstGeom prst="rect">
            <a:avLst/>
          </a:prstGeom>
          <a:solidFill>
            <a:schemeClr val="bg1"/>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C08F525A-1A3D-4E4B-8B64-B9E97A4EA184}"/>
              </a:ext>
              <a:ext uri="{C183D7F6-B498-43B3-948B-1728B52AA6E4}">
                <adec:decorative xmlns:adec="http://schemas.microsoft.com/office/drawing/2017/decorative" val="1"/>
              </a:ext>
            </a:extLst>
          </p:cNvPr>
          <p:cNvSpPr/>
          <p:nvPr/>
        </p:nvSpPr>
        <p:spPr>
          <a:xfrm>
            <a:off x="5226467" y="712381"/>
            <a:ext cx="6671365" cy="1648047"/>
          </a:xfrm>
          <a:prstGeom prst="rect">
            <a:avLst/>
          </a:prstGeom>
          <a:solidFill>
            <a:schemeClr val="bg1"/>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24649A73-BFB8-4887-BE70-B5751001633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3770" y="1217789"/>
            <a:ext cx="2286000" cy="2286000"/>
          </a:xfrm>
          <a:prstGeom prst="rect">
            <a:avLst/>
          </a:prstGeom>
        </p:spPr>
      </p:pic>
      <p:sp>
        <p:nvSpPr>
          <p:cNvPr id="4" name="Title 3">
            <a:extLst>
              <a:ext uri="{FF2B5EF4-FFF2-40B4-BE49-F238E27FC236}">
                <a16:creationId xmlns:a16="http://schemas.microsoft.com/office/drawing/2014/main" id="{30462E8D-4070-4D12-9B34-6B92FA4101EC}"/>
              </a:ext>
            </a:extLst>
          </p:cNvPr>
          <p:cNvSpPr>
            <a:spLocks noGrp="1"/>
          </p:cNvSpPr>
          <p:nvPr>
            <p:ph type="title"/>
          </p:nvPr>
        </p:nvSpPr>
        <p:spPr>
          <a:xfrm>
            <a:off x="726259" y="4623846"/>
            <a:ext cx="3468956" cy="984885"/>
          </a:xfrm>
        </p:spPr>
        <p:txBody>
          <a:bodyPr/>
          <a:lstStyle/>
          <a:p>
            <a:pPr algn="ctr"/>
            <a:r>
              <a:rPr lang="en-US" sz="3200" dirty="0"/>
              <a:t>Azure hybrid by design</a:t>
            </a:r>
          </a:p>
        </p:txBody>
      </p:sp>
      <p:sp>
        <p:nvSpPr>
          <p:cNvPr id="10" name="TextBox 9">
            <a:extLst>
              <a:ext uri="{FF2B5EF4-FFF2-40B4-BE49-F238E27FC236}">
                <a16:creationId xmlns:a16="http://schemas.microsoft.com/office/drawing/2014/main" id="{74584908-F185-4F79-A1BD-0132D11340DF}"/>
              </a:ext>
            </a:extLst>
          </p:cNvPr>
          <p:cNvSpPr txBox="1"/>
          <p:nvPr/>
        </p:nvSpPr>
        <p:spPr>
          <a:xfrm>
            <a:off x="5226470" y="972282"/>
            <a:ext cx="47609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Azure hybrid by design</a:t>
            </a:r>
          </a:p>
        </p:txBody>
      </p:sp>
      <p:sp>
        <p:nvSpPr>
          <p:cNvPr id="9" name="Rectangle 8">
            <a:extLst>
              <a:ext uri="{FF2B5EF4-FFF2-40B4-BE49-F238E27FC236}">
                <a16:creationId xmlns:a16="http://schemas.microsoft.com/office/drawing/2014/main" id="{23AD8F90-3E3F-43AF-ACF3-90ADE07CD3C2}"/>
              </a:ext>
            </a:extLst>
          </p:cNvPr>
          <p:cNvSpPr/>
          <p:nvPr/>
        </p:nvSpPr>
        <p:spPr>
          <a:xfrm>
            <a:off x="5226469" y="1421591"/>
            <a:ext cx="6479061" cy="81560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Native integration with Azure Arc and Azure Monitor</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Connect to hybrid services like Azure Security Center, Azure Backup, and Azure Site Recovery</a:t>
            </a:r>
          </a:p>
        </p:txBody>
      </p:sp>
      <p:sp>
        <p:nvSpPr>
          <p:cNvPr id="11" name="TextBox 10">
            <a:extLst>
              <a:ext uri="{FF2B5EF4-FFF2-40B4-BE49-F238E27FC236}">
                <a16:creationId xmlns:a16="http://schemas.microsoft.com/office/drawing/2014/main" id="{CFB8DFFD-E8F4-49F0-9A6F-51ED5299511B}"/>
              </a:ext>
            </a:extLst>
          </p:cNvPr>
          <p:cNvSpPr txBox="1"/>
          <p:nvPr/>
        </p:nvSpPr>
        <p:spPr>
          <a:xfrm>
            <a:off x="5226470" y="2918872"/>
            <a:ext cx="5532968"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a:rPr>
              <a:t>Monitor and manage clusters at scale from Azure</a:t>
            </a:r>
          </a:p>
        </p:txBody>
      </p:sp>
      <p:sp>
        <p:nvSpPr>
          <p:cNvPr id="12" name="Rectangle 11">
            <a:extLst>
              <a:ext uri="{FF2B5EF4-FFF2-40B4-BE49-F238E27FC236}">
                <a16:creationId xmlns:a16="http://schemas.microsoft.com/office/drawing/2014/main" id="{8B271EF7-C3C5-4D58-8BF5-6BE072A7EDEF}"/>
              </a:ext>
            </a:extLst>
          </p:cNvPr>
          <p:cNvSpPr/>
          <p:nvPr/>
        </p:nvSpPr>
        <p:spPr>
          <a:xfrm>
            <a:off x="5226470" y="3367189"/>
            <a:ext cx="6543771" cy="60016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Centrally manage VMs from Azure Portal</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Fleet management for hosts and VMs</a:t>
            </a:r>
          </a:p>
        </p:txBody>
      </p:sp>
      <p:sp>
        <p:nvSpPr>
          <p:cNvPr id="7" name="TextBox 6">
            <a:extLst>
              <a:ext uri="{FF2B5EF4-FFF2-40B4-BE49-F238E27FC236}">
                <a16:creationId xmlns:a16="http://schemas.microsoft.com/office/drawing/2014/main" id="{8A17A11F-2C8E-4E1F-8240-A9F12E00CFCF}"/>
              </a:ext>
            </a:extLst>
          </p:cNvPr>
          <p:cNvSpPr txBox="1"/>
          <p:nvPr/>
        </p:nvSpPr>
        <p:spPr>
          <a:xfrm>
            <a:off x="5226468" y="4787570"/>
            <a:ext cx="45352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Always up to date HCI as a service ​</a:t>
            </a:r>
          </a:p>
        </p:txBody>
      </p:sp>
      <p:sp>
        <p:nvSpPr>
          <p:cNvPr id="8" name="Rectangle 7">
            <a:extLst>
              <a:ext uri="{FF2B5EF4-FFF2-40B4-BE49-F238E27FC236}">
                <a16:creationId xmlns:a16="http://schemas.microsoft.com/office/drawing/2014/main" id="{2298BC88-A5E6-405E-ABF6-2379DFA6B71E}"/>
              </a:ext>
            </a:extLst>
          </p:cNvPr>
          <p:cNvSpPr/>
          <p:nvPr/>
        </p:nvSpPr>
        <p:spPr>
          <a:xfrm>
            <a:off x="5226469" y="5250824"/>
            <a:ext cx="5532969" cy="892552"/>
          </a:xfrm>
          <a:prstGeom prst="rect">
            <a:avLst/>
          </a:prstGeom>
        </p:spPr>
        <p:txBody>
          <a:bodyPr wrap="square"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Regular and consistent feature and security updates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Unified Azure billing</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Leverage existing Azure support plan</a:t>
            </a:r>
          </a:p>
        </p:txBody>
      </p:sp>
    </p:spTree>
    <p:extLst>
      <p:ext uri="{BB962C8B-B14F-4D97-AF65-F5344CB8AC3E}">
        <p14:creationId xmlns:p14="http://schemas.microsoft.com/office/powerpoint/2010/main" val="5206141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20C8A46-7169-4D82-BB3F-43AF8C66A2E3}"/>
              </a:ext>
              <a:ext uri="{C183D7F6-B498-43B3-948B-1728B52AA6E4}">
                <adec:decorative xmlns:adec="http://schemas.microsoft.com/office/drawing/2017/decorative" val="1"/>
              </a:ext>
            </a:extLst>
          </p:cNvPr>
          <p:cNvGrpSpPr/>
          <p:nvPr/>
        </p:nvGrpSpPr>
        <p:grpSpPr>
          <a:xfrm>
            <a:off x="801085" y="1006083"/>
            <a:ext cx="3273552" cy="3108960"/>
            <a:chOff x="893773" y="754670"/>
            <a:chExt cx="3273552" cy="3108960"/>
          </a:xfrm>
        </p:grpSpPr>
        <p:pic>
          <p:nvPicPr>
            <p:cNvPr id="2" name="Picture 1">
              <a:extLst>
                <a:ext uri="{FF2B5EF4-FFF2-40B4-BE49-F238E27FC236}">
                  <a16:creationId xmlns:a16="http://schemas.microsoft.com/office/drawing/2014/main" id="{9C51BEA6-B591-4442-B454-B8335B1944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35174" y="1164798"/>
              <a:ext cx="2286000" cy="2286000"/>
            </a:xfrm>
            <a:prstGeom prst="rect">
              <a:avLst/>
            </a:prstGeom>
          </p:spPr>
        </p:pic>
        <p:sp>
          <p:nvSpPr>
            <p:cNvPr id="14" name="Rectangle 13">
              <a:extLst>
                <a:ext uri="{FF2B5EF4-FFF2-40B4-BE49-F238E27FC236}">
                  <a16:creationId xmlns:a16="http://schemas.microsoft.com/office/drawing/2014/main" id="{6AB5138E-D93F-4684-99B7-E31FF2F4A71C}"/>
                </a:ext>
                <a:ext uri="{C183D7F6-B498-43B3-948B-1728B52AA6E4}">
                  <adec:decorative xmlns:adec="http://schemas.microsoft.com/office/drawing/2017/decorative" val="1"/>
                </a:ext>
              </a:extLst>
            </p:cNvPr>
            <p:cNvSpPr/>
            <p:nvPr/>
          </p:nvSpPr>
          <p:spPr bwMode="auto">
            <a:xfrm>
              <a:off x="893773" y="754670"/>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96C1754E-A66C-42C2-BAB7-B6E043539C5F}"/>
              </a:ext>
            </a:extLst>
          </p:cNvPr>
          <p:cNvSpPr>
            <a:spLocks noGrp="1"/>
          </p:cNvSpPr>
          <p:nvPr>
            <p:ph type="title"/>
          </p:nvPr>
        </p:nvSpPr>
        <p:spPr>
          <a:xfrm>
            <a:off x="750323" y="4714321"/>
            <a:ext cx="3468956" cy="984885"/>
          </a:xfrm>
        </p:spPr>
        <p:txBody>
          <a:bodyPr/>
          <a:lstStyle/>
          <a:p>
            <a:r>
              <a:rPr lang="en-US" sz="3200" b="1">
                <a:solidFill>
                  <a:schemeClr val="tx1">
                    <a:lumMod val="85000"/>
                    <a:lumOff val="15000"/>
                  </a:schemeClr>
                </a:solidFill>
                <a:latin typeface="Segoe UI Semibold" panose="020B0702040204020203" pitchFamily="34" charset="0"/>
                <a:cs typeface="Segoe UI Semibold" panose="020B0702040204020203" pitchFamily="34" charset="0"/>
              </a:rPr>
              <a:t>Enterprise scale &amp; price-performance</a:t>
            </a:r>
            <a:endParaRPr lang="en-US" sz="3200" b="1"/>
          </a:p>
        </p:txBody>
      </p:sp>
      <p:sp>
        <p:nvSpPr>
          <p:cNvPr id="16" name="Text Placeholder 5">
            <a:extLst>
              <a:ext uri="{FF2B5EF4-FFF2-40B4-BE49-F238E27FC236}">
                <a16:creationId xmlns:a16="http://schemas.microsoft.com/office/drawing/2014/main" id="{3829A94D-1F9A-497C-915B-C5A8069B5958}"/>
              </a:ext>
            </a:extLst>
          </p:cNvPr>
          <p:cNvSpPr>
            <a:spLocks noGrp="1"/>
          </p:cNvSpPr>
          <p:nvPr>
            <p:ph type="body" sz="quarter" idx="11"/>
          </p:nvPr>
        </p:nvSpPr>
        <p:spPr>
          <a:xfrm>
            <a:off x="5192534" y="879063"/>
            <a:ext cx="6583680" cy="315611"/>
          </a:xfrm>
        </p:spPr>
        <p:txBody>
          <a:bodyPr anchor="t">
            <a:normAutofit/>
          </a:bodyPr>
          <a:lstStyle/>
          <a:p>
            <a:pPr marL="91440">
              <a:spcBef>
                <a:spcPts val="0"/>
              </a:spcBef>
              <a:spcAft>
                <a:spcPts val="0"/>
              </a:spcAft>
            </a:pPr>
            <a:r>
              <a:rPr lang="en-US" sz="1800" dirty="0">
                <a:solidFill>
                  <a:srgbClr val="50E6FF"/>
                </a:solidFill>
                <a:latin typeface="Segoe UI Semibold" panose="020B0702040204020203" pitchFamily="34" charset="0"/>
                <a:cs typeface="Segoe UI Semibold" panose="020B0702040204020203" pitchFamily="34" charset="0"/>
              </a:rPr>
              <a:t>Industry leading price-performance</a:t>
            </a:r>
            <a:endParaRPr lang="en-US" sz="1800" dirty="0">
              <a:solidFill>
                <a:srgbClr val="50E6FF"/>
              </a:solidFill>
            </a:endParaRPr>
          </a:p>
        </p:txBody>
      </p:sp>
      <p:sp>
        <p:nvSpPr>
          <p:cNvPr id="17" name="Rectangle 16">
            <a:extLst>
              <a:ext uri="{FF2B5EF4-FFF2-40B4-BE49-F238E27FC236}">
                <a16:creationId xmlns:a16="http://schemas.microsoft.com/office/drawing/2014/main" id="{054B878E-92C2-45A7-B67F-1365A6ED831F}"/>
              </a:ext>
            </a:extLst>
          </p:cNvPr>
          <p:cNvSpPr/>
          <p:nvPr/>
        </p:nvSpPr>
        <p:spPr>
          <a:xfrm>
            <a:off x="5192534" y="1287754"/>
            <a:ext cx="6583680" cy="995144"/>
          </a:xfrm>
          <a:prstGeom prst="rect">
            <a:avLst/>
          </a:prstGeom>
        </p:spPr>
        <p:txBody>
          <a:bodyPr wrap="square" lIns="91440" tIns="45720" rIns="91440" bIns="45720" anchor="t">
            <a:spAutoFit/>
          </a:bodyPr>
          <a:lstStyle/>
          <a:p>
            <a:pPr marL="0" marR="0" lvl="0" indent="0" algn="l" defTabSz="914225" rtl="0" eaLnBrk="1" fontAlgn="auto" latinLnBrk="0" hangingPunct="1">
              <a:lnSpc>
                <a:spcPct val="100000"/>
              </a:lnSpc>
              <a:spcBef>
                <a:spcPts val="0"/>
              </a:spcBef>
              <a:spcAft>
                <a:spcPts val="10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Millions of IOPs and batch requests with Storage Spaces Direct</a:t>
            </a:r>
          </a:p>
          <a:p>
            <a:pPr marL="0" marR="0" lvl="0" indent="0" algn="l" defTabSz="914225" rtl="0" eaLnBrk="1" fontAlgn="auto" latinLnBrk="0" hangingPunct="1">
              <a:lnSpc>
                <a:spcPct val="100000"/>
              </a:lnSpc>
              <a:spcBef>
                <a:spcPts val="0"/>
              </a:spcBef>
              <a:spcAft>
                <a:spcPts val="10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Optimized for SQL Server virtual workloads</a:t>
            </a:r>
          </a:p>
          <a:p>
            <a:pPr marL="0" marR="0" lvl="0" indent="0" algn="l" defTabSz="914225" rtl="0" eaLnBrk="1" fontAlgn="auto" latinLnBrk="0" hangingPunct="1">
              <a:lnSpc>
                <a:spcPct val="100000"/>
              </a:lnSpc>
              <a:spcBef>
                <a:spcPts val="0"/>
              </a:spcBef>
              <a:spcAft>
                <a:spcPts val="10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Per physical core monthly subscription to scale up or down</a:t>
            </a:r>
          </a:p>
        </p:txBody>
      </p:sp>
      <p:sp>
        <p:nvSpPr>
          <p:cNvPr id="5" name="Text Placeholder 4">
            <a:extLst>
              <a:ext uri="{FF2B5EF4-FFF2-40B4-BE49-F238E27FC236}">
                <a16:creationId xmlns:a16="http://schemas.microsoft.com/office/drawing/2014/main" id="{F5F5C620-1C45-4157-BB78-9FCDF49BEC96}"/>
              </a:ext>
            </a:extLst>
          </p:cNvPr>
          <p:cNvSpPr>
            <a:spLocks noGrp="1"/>
          </p:cNvSpPr>
          <p:nvPr>
            <p:ph type="body" sz="quarter" idx="10"/>
          </p:nvPr>
        </p:nvSpPr>
        <p:spPr>
          <a:xfrm>
            <a:off x="5192534" y="2816689"/>
            <a:ext cx="6583680" cy="398489"/>
          </a:xfrm>
        </p:spPr>
        <p:txBody>
          <a:bodyPr anchor="t">
            <a:normAutofit/>
          </a:bodyPr>
          <a:lstStyle/>
          <a:p>
            <a:pPr marL="91440">
              <a:spcBef>
                <a:spcPts val="0"/>
              </a:spcBef>
              <a:spcAft>
                <a:spcPts val="0"/>
              </a:spcAft>
            </a:pPr>
            <a:r>
              <a:rPr lang="en-US" sz="1800">
                <a:solidFill>
                  <a:srgbClr val="50E6FF"/>
                </a:solidFill>
                <a:latin typeface="Segoe UI Semibold" panose="020B0702040204020203" pitchFamily="34" charset="0"/>
                <a:cs typeface="Segoe UI Semibold" panose="020B0702040204020203" pitchFamily="34" charset="0"/>
              </a:rPr>
              <a:t>Secure virtualization platform for Windows and Linux</a:t>
            </a:r>
            <a:endParaRPr lang="en-US" sz="1800">
              <a:solidFill>
                <a:srgbClr val="50E6FF"/>
              </a:solidFill>
            </a:endParaRPr>
          </a:p>
        </p:txBody>
      </p:sp>
      <p:sp>
        <p:nvSpPr>
          <p:cNvPr id="9" name="Rectangle 8">
            <a:extLst>
              <a:ext uri="{FF2B5EF4-FFF2-40B4-BE49-F238E27FC236}">
                <a16:creationId xmlns:a16="http://schemas.microsoft.com/office/drawing/2014/main" id="{A30188A6-01E8-43D8-8028-EFE31F8EA28E}"/>
              </a:ext>
            </a:extLst>
          </p:cNvPr>
          <p:cNvSpPr/>
          <p:nvPr/>
        </p:nvSpPr>
        <p:spPr>
          <a:xfrm>
            <a:off x="5192534" y="3238624"/>
            <a:ext cx="6583680" cy="1184940"/>
          </a:xfrm>
          <a:prstGeom prst="rect">
            <a:avLst/>
          </a:prstGeom>
        </p:spPr>
        <p:txBody>
          <a:bodyPr lIns="91440" tIns="45720" rIns="91440" bIns="45720"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Unlimited hosting of Linux VMs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Choice of licenses available for Windows VMs</a:t>
            </a:r>
            <a:endParaRPr lang="en-US" sz="1400" b="0" i="0" u="none" strike="noStrike" kern="1200" cap="none" spc="0" normalizeH="0" baseline="0" noProof="0" dirty="0">
              <a:ln>
                <a:noFill/>
              </a:ln>
              <a:effectLst/>
              <a:uLnTx/>
              <a:uFillTx/>
              <a:latin typeface="Segoe UI"/>
              <a:cs typeface="Segoe UI"/>
            </a:endParaRPr>
          </a:p>
          <a:p>
            <a:pPr defTabSz="914225">
              <a:spcAft>
                <a:spcPts val="600"/>
              </a:spcAft>
              <a:defRPr/>
            </a:pPr>
            <a:r>
              <a:rPr lang="en-US" sz="1400" dirty="0">
                <a:latin typeface="Segoe UI"/>
                <a:cs typeface="Segoe UI"/>
              </a:rPr>
              <a:t>Secured-core server supported for ultimate enterprise security</a:t>
            </a:r>
            <a:endParaRPr lang="en-US" sz="1400" dirty="0">
              <a:latin typeface="Segoe UI"/>
            </a:endParaRP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Includes Extended Security Updates (ESU) for Windows Server 2008/R2</a:t>
            </a:r>
            <a:endParaRPr lang="en-US" sz="1400" b="0" i="0" u="none" strike="noStrike" kern="1200" cap="none" spc="0" normalizeH="0" baseline="0" noProof="0" dirty="0">
              <a:ln>
                <a:noFill/>
              </a:ln>
              <a:effectLst/>
              <a:uLnTx/>
              <a:uFillTx/>
              <a:latin typeface="Segoe UI"/>
              <a:cs typeface="Segoe UI"/>
            </a:endParaRPr>
          </a:p>
        </p:txBody>
      </p:sp>
      <p:sp>
        <p:nvSpPr>
          <p:cNvPr id="7" name="Text Placeholder 6">
            <a:extLst>
              <a:ext uri="{FF2B5EF4-FFF2-40B4-BE49-F238E27FC236}">
                <a16:creationId xmlns:a16="http://schemas.microsoft.com/office/drawing/2014/main" id="{96B1D81C-F328-46E7-A0E3-3E432BC0B5B8}"/>
              </a:ext>
            </a:extLst>
          </p:cNvPr>
          <p:cNvSpPr>
            <a:spLocks noGrp="1"/>
          </p:cNvSpPr>
          <p:nvPr>
            <p:ph type="body" sz="quarter" idx="12"/>
          </p:nvPr>
        </p:nvSpPr>
        <p:spPr>
          <a:xfrm>
            <a:off x="5192534" y="4859423"/>
            <a:ext cx="6583680" cy="276999"/>
          </a:xfrm>
        </p:spPr>
        <p:txBody>
          <a:bodyPr anchor="t">
            <a:normAutofit/>
          </a:bodyPr>
          <a:lstStyle/>
          <a:p>
            <a:pPr marL="91440">
              <a:spcBef>
                <a:spcPts val="0"/>
              </a:spcBef>
              <a:spcAft>
                <a:spcPts val="0"/>
              </a:spcAft>
            </a:pPr>
            <a:r>
              <a:rPr lang="en-US" sz="1800">
                <a:solidFill>
                  <a:srgbClr val="50E6FF"/>
                </a:solidFill>
                <a:latin typeface="Segoe UI Semibold" panose="020B0702040204020203" pitchFamily="34" charset="0"/>
                <a:cs typeface="Segoe UI Semibold" panose="020B0702040204020203" pitchFamily="34" charset="0"/>
              </a:rPr>
              <a:t>Built-in HA/DR </a:t>
            </a:r>
          </a:p>
          <a:p>
            <a:pPr marL="91440">
              <a:spcBef>
                <a:spcPts val="0"/>
              </a:spcBef>
              <a:spcAft>
                <a:spcPts val="0"/>
              </a:spcAft>
            </a:pPr>
            <a:endParaRPr lang="en-US" sz="1800">
              <a:solidFill>
                <a:srgbClr val="50E6FF"/>
              </a:solidFill>
            </a:endParaRPr>
          </a:p>
        </p:txBody>
      </p:sp>
      <p:sp>
        <p:nvSpPr>
          <p:cNvPr id="11" name="Rectangle 10">
            <a:extLst>
              <a:ext uri="{FF2B5EF4-FFF2-40B4-BE49-F238E27FC236}">
                <a16:creationId xmlns:a16="http://schemas.microsoft.com/office/drawing/2014/main" id="{365881A7-E677-4AFD-BCCA-E4796CA4683F}"/>
              </a:ext>
            </a:extLst>
          </p:cNvPr>
          <p:cNvSpPr/>
          <p:nvPr/>
        </p:nvSpPr>
        <p:spPr>
          <a:xfrm>
            <a:off x="5192534" y="5258659"/>
            <a:ext cx="6583680" cy="1107996"/>
          </a:xfrm>
          <a:prstGeom prst="rect">
            <a:avLst/>
          </a:prstGeom>
        </p:spPr>
        <p:txBody>
          <a:bodyP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New simple deployment GUI for clusters available through Windows Admin Center</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Stretch cluster: extend HCI cluster from a single site to two sites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Protect VMs with cloud backup</a:t>
            </a:r>
          </a:p>
        </p:txBody>
      </p:sp>
    </p:spTree>
    <p:extLst>
      <p:ext uri="{BB962C8B-B14F-4D97-AF65-F5344CB8AC3E}">
        <p14:creationId xmlns:p14="http://schemas.microsoft.com/office/powerpoint/2010/main" val="229464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8175C03-810F-4C36-979F-333BF28582E3}"/>
              </a:ext>
              <a:ext uri="{C183D7F6-B498-43B3-948B-1728B52AA6E4}">
                <adec:decorative xmlns:adec="http://schemas.microsoft.com/office/drawing/2017/decorative" val="1"/>
              </a:ext>
            </a:extLst>
          </p:cNvPr>
          <p:cNvGrpSpPr/>
          <p:nvPr/>
        </p:nvGrpSpPr>
        <p:grpSpPr>
          <a:xfrm>
            <a:off x="823961" y="926175"/>
            <a:ext cx="3273552" cy="3108960"/>
            <a:chOff x="823961" y="930134"/>
            <a:chExt cx="3273552" cy="3108960"/>
          </a:xfrm>
        </p:grpSpPr>
        <p:pic>
          <p:nvPicPr>
            <p:cNvPr id="2" name="Picture 1">
              <a:extLst>
                <a:ext uri="{FF2B5EF4-FFF2-40B4-BE49-F238E27FC236}">
                  <a16:creationId xmlns:a16="http://schemas.microsoft.com/office/drawing/2014/main" id="{70F4C0FA-821E-426E-91DB-B467E6F7F1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7737" y="1341614"/>
              <a:ext cx="2286000" cy="2286000"/>
            </a:xfrm>
            <a:prstGeom prst="rect">
              <a:avLst/>
            </a:prstGeom>
          </p:spPr>
        </p:pic>
        <p:sp>
          <p:nvSpPr>
            <p:cNvPr id="15" name="Rectangle 14">
              <a:extLst>
                <a:ext uri="{FF2B5EF4-FFF2-40B4-BE49-F238E27FC236}">
                  <a16:creationId xmlns:a16="http://schemas.microsoft.com/office/drawing/2014/main" id="{4598626D-F644-487D-AB7E-CA8F6E56009A}"/>
                </a:ext>
                <a:ext uri="{C183D7F6-B498-43B3-948B-1728B52AA6E4}">
                  <adec:decorative xmlns:adec="http://schemas.microsoft.com/office/drawing/2017/decorative" val="1"/>
                </a:ext>
              </a:extLst>
            </p:cNvPr>
            <p:cNvSpPr/>
            <p:nvPr/>
          </p:nvSpPr>
          <p:spPr bwMode="auto">
            <a:xfrm>
              <a:off x="823961" y="930134"/>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B60F54A7-7DCD-4FE6-A3ED-7AFFD91E33E9}"/>
              </a:ext>
            </a:extLst>
          </p:cNvPr>
          <p:cNvSpPr>
            <a:spLocks noGrp="1"/>
          </p:cNvSpPr>
          <p:nvPr>
            <p:ph type="title"/>
          </p:nvPr>
        </p:nvSpPr>
        <p:spPr>
          <a:xfrm>
            <a:off x="927333" y="4491666"/>
            <a:ext cx="3066808" cy="1477328"/>
          </a:xfrm>
        </p:spPr>
        <p:txBody>
          <a:bodyPr/>
          <a:lstStyle/>
          <a:p>
            <a:pPr algn="ctr"/>
            <a:r>
              <a:rPr lang="en-US" sz="3200"/>
              <a:t>Familiar management and operations </a:t>
            </a:r>
          </a:p>
        </p:txBody>
      </p:sp>
      <p:sp>
        <p:nvSpPr>
          <p:cNvPr id="7" name="TextBox 6">
            <a:extLst>
              <a:ext uri="{FF2B5EF4-FFF2-40B4-BE49-F238E27FC236}">
                <a16:creationId xmlns:a16="http://schemas.microsoft.com/office/drawing/2014/main" id="{84C59167-2381-43CC-83DE-68ED1A8D21A1}"/>
              </a:ext>
            </a:extLst>
          </p:cNvPr>
          <p:cNvSpPr txBox="1"/>
          <p:nvPr/>
        </p:nvSpPr>
        <p:spPr>
          <a:xfrm>
            <a:off x="5204586" y="926175"/>
            <a:ext cx="58020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Leverage existing skills</a:t>
            </a:r>
          </a:p>
        </p:txBody>
      </p:sp>
      <p:sp>
        <p:nvSpPr>
          <p:cNvPr id="8" name="Rectangle 7">
            <a:extLst>
              <a:ext uri="{FF2B5EF4-FFF2-40B4-BE49-F238E27FC236}">
                <a16:creationId xmlns:a16="http://schemas.microsoft.com/office/drawing/2014/main" id="{DBEA3839-9FDC-4797-AA66-18381AD472A9}"/>
              </a:ext>
            </a:extLst>
          </p:cNvPr>
          <p:cNvSpPr/>
          <p:nvPr/>
        </p:nvSpPr>
        <p:spPr>
          <a:xfrm>
            <a:off x="5204586" y="1367720"/>
            <a:ext cx="6224495" cy="89255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Built on foundation of Windows Server and Hyper-V</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Familiar tools like Windows Server Admin Center and Azure Portal</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Support for Active Directory, Group Policy Object</a:t>
            </a:r>
          </a:p>
        </p:txBody>
      </p:sp>
      <p:sp>
        <p:nvSpPr>
          <p:cNvPr id="11" name="TextBox 10">
            <a:extLst>
              <a:ext uri="{FF2B5EF4-FFF2-40B4-BE49-F238E27FC236}">
                <a16:creationId xmlns:a16="http://schemas.microsoft.com/office/drawing/2014/main" id="{A1558E9F-6CEE-4E71-B5F6-81B3BC4395E9}"/>
              </a:ext>
            </a:extLst>
          </p:cNvPr>
          <p:cNvSpPr txBox="1"/>
          <p:nvPr/>
        </p:nvSpPr>
        <p:spPr>
          <a:xfrm>
            <a:off x="5204586" y="2807709"/>
            <a:ext cx="46302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Work with popular tools</a:t>
            </a:r>
          </a:p>
        </p:txBody>
      </p:sp>
      <p:sp>
        <p:nvSpPr>
          <p:cNvPr id="10" name="Rectangle 9">
            <a:extLst>
              <a:ext uri="{FF2B5EF4-FFF2-40B4-BE49-F238E27FC236}">
                <a16:creationId xmlns:a16="http://schemas.microsoft.com/office/drawing/2014/main" id="{DE9ECA4A-9361-4CE9-8C7E-8F1F3D4C8C2A}"/>
              </a:ext>
            </a:extLst>
          </p:cNvPr>
          <p:cNvSpPr/>
          <p:nvPr/>
        </p:nvSpPr>
        <p:spPr>
          <a:xfrm>
            <a:off x="5204586" y="3260927"/>
            <a:ext cx="6508994" cy="1323439"/>
          </a:xfrm>
          <a:prstGeom prst="rect">
            <a:avLst/>
          </a:prstGeom>
        </p:spPr>
        <p:txBody>
          <a:bodyPr wrap="square" lIns="91440" tIns="45720" rIns="91440" bIns="45720"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Work with familiar Microsoft tools such as System Center and Windows Admin Center</a:t>
            </a:r>
          </a:p>
          <a:p>
            <a:pPr defTabSz="914225">
              <a:spcAft>
                <a:spcPts val="600"/>
              </a:spcAft>
              <a:defRPr/>
            </a:pPr>
            <a:r>
              <a:rPr kumimoji="0" lang="en-US" sz="1400" b="0" i="0" u="none" strike="noStrike" kern="1200" cap="none" spc="0" normalizeH="0" baseline="0" noProof="0" dirty="0">
                <a:ln>
                  <a:noFill/>
                </a:ln>
                <a:effectLst/>
                <a:uLnTx/>
                <a:uFillTx/>
                <a:latin typeface="Segoe UI"/>
                <a:ea typeface="+mn-ea"/>
                <a:cs typeface="+mn-cs"/>
              </a:rPr>
              <a:t>Compatible with popular third-party tools such as </a:t>
            </a:r>
            <a:r>
              <a:rPr lang="en-US" sz="1400" dirty="0">
                <a:latin typeface="Segoe UI"/>
              </a:rPr>
              <a:t>Altaro, Datadog, Commvault, Veeam</a:t>
            </a:r>
            <a:r>
              <a:rPr kumimoji="0" lang="en-US" sz="1400" b="0" i="0" u="none" strike="noStrike" kern="1200" cap="none" spc="0" normalizeH="0" baseline="0" noProof="0" dirty="0">
                <a:ln>
                  <a:noFill/>
                </a:ln>
                <a:effectLst/>
                <a:uLnTx/>
                <a:uFillTx/>
                <a:latin typeface="Segoe UI"/>
                <a:ea typeface="+mn-ea"/>
                <a:cs typeface="+mn-cs"/>
              </a:rPr>
              <a:t>,</a:t>
            </a:r>
            <a:r>
              <a:rPr lang="en-US" sz="1400" dirty="0">
                <a:latin typeface="Segoe UI"/>
              </a:rPr>
              <a:t> Veritas, </a:t>
            </a:r>
            <a:r>
              <a:rPr kumimoji="0" lang="en-US" sz="1400" b="0" i="0" u="none" strike="noStrike" kern="1200" cap="none" spc="0" normalizeH="0" baseline="0" noProof="0" dirty="0">
                <a:ln>
                  <a:noFill/>
                </a:ln>
                <a:effectLst/>
                <a:uLnTx/>
                <a:uFillTx/>
                <a:latin typeface="Segoe UI"/>
                <a:ea typeface="+mn-ea"/>
                <a:cs typeface="+mn-cs"/>
              </a:rPr>
              <a:t>etc.</a:t>
            </a:r>
            <a:endParaRPr lang="en-US" sz="1400" b="0" i="0" u="none" strike="noStrike" kern="1200" cap="none" spc="0" normalizeH="0" baseline="0" noProof="0" dirty="0">
              <a:ln>
                <a:noFill/>
              </a:ln>
              <a:effectLst/>
              <a:uLnTx/>
              <a:uFillTx/>
              <a:latin typeface="Segoe UI"/>
              <a:cs typeface="Segoe UI"/>
            </a:endParaRPr>
          </a:p>
          <a:p>
            <a:pPr marL="0" marR="0" lvl="0" indent="0" algn="l" defTabSz="914225"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mn-cs"/>
            </a:endParaRPr>
          </a:p>
        </p:txBody>
      </p:sp>
      <p:sp>
        <p:nvSpPr>
          <p:cNvPr id="9" name="TextBox 8">
            <a:extLst>
              <a:ext uri="{FF2B5EF4-FFF2-40B4-BE49-F238E27FC236}">
                <a16:creationId xmlns:a16="http://schemas.microsoft.com/office/drawing/2014/main" id="{D816EF5B-AD0D-45A5-860A-9B99C8DEDB47}"/>
              </a:ext>
            </a:extLst>
          </p:cNvPr>
          <p:cNvSpPr txBox="1"/>
          <p:nvPr/>
        </p:nvSpPr>
        <p:spPr>
          <a:xfrm>
            <a:off x="5204586" y="4785090"/>
            <a:ext cx="40671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Benefit from automation</a:t>
            </a:r>
          </a:p>
        </p:txBody>
      </p:sp>
      <p:sp>
        <p:nvSpPr>
          <p:cNvPr id="12" name="Rectangle 11">
            <a:extLst>
              <a:ext uri="{FF2B5EF4-FFF2-40B4-BE49-F238E27FC236}">
                <a16:creationId xmlns:a16="http://schemas.microsoft.com/office/drawing/2014/main" id="{4FE7A428-5BBD-4601-85CE-86E122EBF088}"/>
              </a:ext>
            </a:extLst>
          </p:cNvPr>
          <p:cNvSpPr/>
          <p:nvPr/>
        </p:nvSpPr>
        <p:spPr>
          <a:xfrm>
            <a:off x="5204586" y="5230330"/>
            <a:ext cx="6404824" cy="81560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Management tasks are completely scriptable using </a:t>
            </a:r>
            <a:r>
              <a:rPr kumimoji="0" lang="en-US" sz="1400" b="0" i="0" u="none" strike="noStrike" kern="1200" cap="none" spc="0" normalizeH="0" baseline="0" noProof="0">
                <a:ln>
                  <a:noFill/>
                </a:ln>
                <a:effectLst/>
                <a:uLnTx/>
                <a:uFillTx/>
                <a:latin typeface="Segoe UI"/>
                <a:ea typeface="Times New Roman" panose="02020603050405020304" pitchFamily="18" charset="0"/>
                <a:cs typeface="Segoe UI Semibold" panose="020B0702040204020203" pitchFamily="34" charset="0"/>
              </a:rPr>
              <a:t>popular, cross-platform Windows PowerShell framework</a:t>
            </a:r>
            <a:endParaRPr kumimoji="0" lang="en-US" sz="1400" b="0" i="0" u="none" strike="noStrike" kern="1200" cap="none" spc="0" normalizeH="0" baseline="0" noProof="0">
              <a:ln>
                <a:noFill/>
              </a:ln>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15213074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F8BE44C-D28E-4694-8060-B50B158A4AE2}"/>
              </a:ext>
            </a:extLst>
          </p:cNvPr>
          <p:cNvSpPr>
            <a:spLocks noGrp="1"/>
          </p:cNvSpPr>
          <p:nvPr>
            <p:ph type="title"/>
          </p:nvPr>
        </p:nvSpPr>
        <p:spPr>
          <a:xfrm>
            <a:off x="588263" y="457200"/>
            <a:ext cx="11018520" cy="492443"/>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2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Examples of tools your team already knows</a:t>
            </a:r>
            <a:endParaRPr lang="en-US" dirty="0">
              <a:solidFill>
                <a:schemeClr val="bg1"/>
              </a:solidFill>
            </a:endParaRPr>
          </a:p>
        </p:txBody>
      </p:sp>
      <p:sp>
        <p:nvSpPr>
          <p:cNvPr id="33" name="Rectangle 32">
            <a:extLst>
              <a:ext uri="{FF2B5EF4-FFF2-40B4-BE49-F238E27FC236}">
                <a16:creationId xmlns:a16="http://schemas.microsoft.com/office/drawing/2014/main" id="{EAC2F334-F985-4066-94E9-2E06E009527A}"/>
              </a:ext>
              <a:ext uri="{C183D7F6-B498-43B3-948B-1728B52AA6E4}">
                <adec:decorative xmlns:adec="http://schemas.microsoft.com/office/drawing/2017/decorative" val="1"/>
              </a:ext>
            </a:extLst>
          </p:cNvPr>
          <p:cNvSpPr/>
          <p:nvPr/>
        </p:nvSpPr>
        <p:spPr>
          <a:xfrm flipV="1">
            <a:off x="2609052" y="1835338"/>
            <a:ext cx="210312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7D58C46E-75E6-409D-BBAF-3986C3BBCC1F}"/>
              </a:ext>
              <a:ext uri="{C183D7F6-B498-43B3-948B-1728B52AA6E4}">
                <adec:decorative xmlns:adec="http://schemas.microsoft.com/office/drawing/2017/decorative" val="1"/>
              </a:ext>
            </a:extLst>
          </p:cNvPr>
          <p:cNvSpPr/>
          <p:nvPr/>
        </p:nvSpPr>
        <p:spPr>
          <a:xfrm rot="10800000" flipV="1">
            <a:off x="4984342" y="1823789"/>
            <a:ext cx="210312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8C01C5F8-9835-4CA6-804D-918B70065897}"/>
              </a:ext>
              <a:ext uri="{C183D7F6-B498-43B3-948B-1728B52AA6E4}">
                <adec:decorative xmlns:adec="http://schemas.microsoft.com/office/drawing/2017/decorative" val="1"/>
              </a:ext>
            </a:extLst>
          </p:cNvPr>
          <p:cNvSpPr/>
          <p:nvPr/>
        </p:nvSpPr>
        <p:spPr>
          <a:xfrm flipV="1">
            <a:off x="7359632" y="1823790"/>
            <a:ext cx="210312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834C90EF-5E78-4A91-9F7D-11915804A168}"/>
              </a:ext>
              <a:ext uri="{C183D7F6-B498-43B3-948B-1728B52AA6E4}">
                <adec:decorative xmlns:adec="http://schemas.microsoft.com/office/drawing/2017/decorative" val="1"/>
              </a:ext>
            </a:extLst>
          </p:cNvPr>
          <p:cNvSpPr/>
          <p:nvPr/>
        </p:nvSpPr>
        <p:spPr>
          <a:xfrm rot="10800000" flipV="1">
            <a:off x="9734923" y="1823790"/>
            <a:ext cx="210312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TextBox 6">
            <a:extLst>
              <a:ext uri="{FF2B5EF4-FFF2-40B4-BE49-F238E27FC236}">
                <a16:creationId xmlns:a16="http://schemas.microsoft.com/office/drawing/2014/main" id="{CA4772D9-5886-4E2B-B9BD-C2F33D2E5452}"/>
              </a:ext>
            </a:extLst>
          </p:cNvPr>
          <p:cNvSpPr txBox="1"/>
          <p:nvPr/>
        </p:nvSpPr>
        <p:spPr>
          <a:xfrm>
            <a:off x="3101067" y="6507087"/>
            <a:ext cx="6008914"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400" dirty="0">
                <a:solidFill>
                  <a:srgbClr val="50E6FF"/>
                </a:solidFill>
                <a:cs typeface="Segoe UI"/>
              </a:rPr>
              <a:t>Learn more at </a:t>
            </a:r>
            <a:r>
              <a:rPr lang="en-US" sz="1400" dirty="0">
                <a:solidFill>
                  <a:srgbClr val="50E6FF"/>
                </a:solidFill>
                <a:cs typeface="Segoe UI"/>
                <a:hlinkClick r:id="rId3">
                  <a:extLst>
                    <a:ext uri="{A12FA001-AC4F-418D-AE19-62706E023703}">
                      <ahyp:hlinkClr xmlns:ahyp="http://schemas.microsoft.com/office/drawing/2018/hyperlinkcolor" val="tx"/>
                    </a:ext>
                  </a:extLst>
                </a:hlinkClick>
              </a:rPr>
              <a:t>aka.ms/azurestackhci-utilityapplications</a:t>
            </a:r>
            <a:endParaRPr lang="en-US" sz="1400" dirty="0">
              <a:solidFill>
                <a:srgbClr val="50E6FF"/>
              </a:solidFill>
              <a:cs typeface="Segoe UI"/>
            </a:endParaRPr>
          </a:p>
        </p:txBody>
      </p:sp>
      <p:graphicFrame>
        <p:nvGraphicFramePr>
          <p:cNvPr id="20" name="Table 2">
            <a:extLst>
              <a:ext uri="{FF2B5EF4-FFF2-40B4-BE49-F238E27FC236}">
                <a16:creationId xmlns:a16="http://schemas.microsoft.com/office/drawing/2014/main" id="{0A03949B-0043-42AF-9D0B-8673268A79FD}"/>
              </a:ext>
            </a:extLst>
          </p:cNvPr>
          <p:cNvGraphicFramePr>
            <a:graphicFrameLocks noGrp="1"/>
          </p:cNvGraphicFramePr>
          <p:nvPr>
            <p:extLst>
              <p:ext uri="{D42A27DB-BD31-4B8C-83A1-F6EECF244321}">
                <p14:modId xmlns:p14="http://schemas.microsoft.com/office/powerpoint/2010/main" val="4176173035"/>
              </p:ext>
            </p:extLst>
          </p:nvPr>
        </p:nvGraphicFramePr>
        <p:xfrm>
          <a:off x="400050" y="1754483"/>
          <a:ext cx="11478330" cy="1989574"/>
        </p:xfrm>
        <a:graphic>
          <a:graphicData uri="http://schemas.openxmlformats.org/drawingml/2006/table">
            <a:tbl>
              <a:tblPr firstRow="1">
                <a:tableStyleId>{5C22544A-7EE6-4342-B048-85BDC9FD1C3A}</a:tableStyleId>
              </a:tblPr>
              <a:tblGrid>
                <a:gridCol w="2295666">
                  <a:extLst>
                    <a:ext uri="{9D8B030D-6E8A-4147-A177-3AD203B41FA5}">
                      <a16:colId xmlns:a16="http://schemas.microsoft.com/office/drawing/2014/main" val="4223002851"/>
                    </a:ext>
                  </a:extLst>
                </a:gridCol>
                <a:gridCol w="2295666">
                  <a:extLst>
                    <a:ext uri="{9D8B030D-6E8A-4147-A177-3AD203B41FA5}">
                      <a16:colId xmlns:a16="http://schemas.microsoft.com/office/drawing/2014/main" val="2083620833"/>
                    </a:ext>
                  </a:extLst>
                </a:gridCol>
                <a:gridCol w="2295666">
                  <a:extLst>
                    <a:ext uri="{9D8B030D-6E8A-4147-A177-3AD203B41FA5}">
                      <a16:colId xmlns:a16="http://schemas.microsoft.com/office/drawing/2014/main" val="2668865883"/>
                    </a:ext>
                  </a:extLst>
                </a:gridCol>
                <a:gridCol w="2295666">
                  <a:extLst>
                    <a:ext uri="{9D8B030D-6E8A-4147-A177-3AD203B41FA5}">
                      <a16:colId xmlns:a16="http://schemas.microsoft.com/office/drawing/2014/main" val="3412407219"/>
                    </a:ext>
                  </a:extLst>
                </a:gridCol>
                <a:gridCol w="2295666">
                  <a:extLst>
                    <a:ext uri="{9D8B030D-6E8A-4147-A177-3AD203B41FA5}">
                      <a16:colId xmlns:a16="http://schemas.microsoft.com/office/drawing/2014/main" val="2991613040"/>
                    </a:ext>
                  </a:extLst>
                </a:gridCol>
              </a:tblGrid>
              <a:tr h="1989574">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92487917"/>
                  </a:ext>
                </a:extLst>
              </a:tr>
            </a:tbl>
          </a:graphicData>
        </a:graphic>
      </p:graphicFrame>
      <p:pic>
        <p:nvPicPr>
          <p:cNvPr id="3074" name="Picture 2" descr="A picture of the logo for Altaro">
            <a:extLst>
              <a:ext uri="{FF2B5EF4-FFF2-40B4-BE49-F238E27FC236}">
                <a16:creationId xmlns:a16="http://schemas.microsoft.com/office/drawing/2014/main" id="{B5009EFB-070B-4564-8505-55A14469FCF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2896" y="2538084"/>
            <a:ext cx="1554480" cy="2153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ommvault 100% Efficient Enterprise Data Backup &amp; Recovery Solution for  Physical Servers, Computers, Laptops, Cloud Servers, 0365, Asure, Google">
            <a:extLst>
              <a:ext uri="{FF2B5EF4-FFF2-40B4-BE49-F238E27FC236}">
                <a16:creationId xmlns:a16="http://schemas.microsoft.com/office/drawing/2014/main" id="{34EBC097-ECF1-4CF0-918B-D227E8FD2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6762" y="2085244"/>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picture of the logo for DATADOG">
            <a:extLst>
              <a:ext uri="{FF2B5EF4-FFF2-40B4-BE49-F238E27FC236}">
                <a16:creationId xmlns:a16="http://schemas.microsoft.com/office/drawing/2014/main" id="{F663BD6F-E0D9-4749-8C87-7357E24924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0308" y="2200709"/>
            <a:ext cx="2005488" cy="790694"/>
          </a:xfrm>
          <a:prstGeom prst="rect">
            <a:avLst/>
          </a:prstGeom>
        </p:spPr>
      </p:pic>
      <p:pic>
        <p:nvPicPr>
          <p:cNvPr id="5" name="Picture 2" descr="Veeam is the global leader in Backup that delivers Cloud Data Management">
            <a:extLst>
              <a:ext uri="{FF2B5EF4-FFF2-40B4-BE49-F238E27FC236}">
                <a16:creationId xmlns:a16="http://schemas.microsoft.com/office/drawing/2014/main" id="{205034A1-823E-4361-8717-97E4CDD8E2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9677" y="2472541"/>
            <a:ext cx="1363980" cy="2538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of the logo for VERITAS">
            <a:extLst>
              <a:ext uri="{FF2B5EF4-FFF2-40B4-BE49-F238E27FC236}">
                <a16:creationId xmlns:a16="http://schemas.microsoft.com/office/drawing/2014/main" id="{DE8131C0-11E4-45BA-AE79-F162DEA89EFC}"/>
              </a:ext>
              <a:ext uri="{C183D7F6-B498-43B3-948B-1728B52AA6E4}">
                <adec:decorative xmlns:adec="http://schemas.microsoft.com/office/drawing/2017/decorative" val="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9551" y="2474971"/>
            <a:ext cx="1290023" cy="265334"/>
          </a:xfrm>
          <a:prstGeom prst="rect">
            <a:avLst/>
          </a:prstGeom>
        </p:spPr>
      </p:pic>
      <p:sp>
        <p:nvSpPr>
          <p:cNvPr id="9" name="TextBox 8">
            <a:extLst>
              <a:ext uri="{FF2B5EF4-FFF2-40B4-BE49-F238E27FC236}">
                <a16:creationId xmlns:a16="http://schemas.microsoft.com/office/drawing/2014/main" id="{782C0058-FE8C-4790-9BC6-5790B9B06EC4}"/>
              </a:ext>
            </a:extLst>
          </p:cNvPr>
          <p:cNvSpPr txBox="1"/>
          <p:nvPr/>
        </p:nvSpPr>
        <p:spPr>
          <a:xfrm>
            <a:off x="9830539" y="3284458"/>
            <a:ext cx="166423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Comprehensive Data Protection</a:t>
            </a:r>
            <a:endPar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325F2120-5178-4F78-B1BF-72CD1D7EC90C}"/>
              </a:ext>
            </a:extLst>
          </p:cNvPr>
          <p:cNvSpPr txBox="1"/>
          <p:nvPr/>
        </p:nvSpPr>
        <p:spPr>
          <a:xfrm>
            <a:off x="7696429" y="3284458"/>
            <a:ext cx="152477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Veeam Backup &amp; Replication</a:t>
            </a:r>
            <a:endParaRPr kumimoji="0" lang="en-US" sz="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5" name="TextBox 14">
            <a:extLst>
              <a:ext uri="{FF2B5EF4-FFF2-40B4-BE49-F238E27FC236}">
                <a16:creationId xmlns:a16="http://schemas.microsoft.com/office/drawing/2014/main" id="{15D95B65-8DA9-44A3-9F5C-A01B7FD9D59C}"/>
              </a:ext>
            </a:extLst>
          </p:cNvPr>
          <p:cNvSpPr txBox="1"/>
          <p:nvPr/>
        </p:nvSpPr>
        <p:spPr>
          <a:xfrm>
            <a:off x="5728071" y="3284458"/>
            <a:ext cx="74090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Monitoring </a:t>
            </a:r>
            <a:endParaRPr kumimoji="0" lang="en-US" sz="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35F8B56B-412A-4163-B776-19E121210542}"/>
              </a:ext>
            </a:extLst>
          </p:cNvPr>
          <p:cNvSpPr txBox="1"/>
          <p:nvPr/>
        </p:nvSpPr>
        <p:spPr>
          <a:xfrm>
            <a:off x="3009561" y="3284458"/>
            <a:ext cx="1645002"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Commvault Backup &amp; Recovery</a:t>
            </a:r>
            <a:endPar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9" name="TextBox 48">
            <a:extLst>
              <a:ext uri="{FF2B5EF4-FFF2-40B4-BE49-F238E27FC236}">
                <a16:creationId xmlns:a16="http://schemas.microsoft.com/office/drawing/2014/main" id="{4E8416FE-36DA-422B-B31D-7F5A809767BD}"/>
              </a:ext>
            </a:extLst>
          </p:cNvPr>
          <p:cNvSpPr txBox="1"/>
          <p:nvPr/>
        </p:nvSpPr>
        <p:spPr>
          <a:xfrm>
            <a:off x="887456" y="3284458"/>
            <a:ext cx="1061509"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Altaro VM Backup</a:t>
            </a:r>
            <a:endParaRPr kumimoji="0" lang="en-US" sz="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34" name="Table 2">
            <a:extLst>
              <a:ext uri="{FF2B5EF4-FFF2-40B4-BE49-F238E27FC236}">
                <a16:creationId xmlns:a16="http://schemas.microsoft.com/office/drawing/2014/main" id="{E89B6CBE-9D53-4D57-BD92-487BC6736C9C}"/>
              </a:ext>
            </a:extLst>
          </p:cNvPr>
          <p:cNvGraphicFramePr>
            <a:graphicFrameLocks noGrp="1"/>
          </p:cNvGraphicFramePr>
          <p:nvPr>
            <p:extLst>
              <p:ext uri="{D42A27DB-BD31-4B8C-83A1-F6EECF244321}">
                <p14:modId xmlns:p14="http://schemas.microsoft.com/office/powerpoint/2010/main" val="1875937414"/>
              </p:ext>
            </p:extLst>
          </p:nvPr>
        </p:nvGraphicFramePr>
        <p:xfrm>
          <a:off x="400050" y="3924300"/>
          <a:ext cx="11468759" cy="1825780"/>
        </p:xfrm>
        <a:graphic>
          <a:graphicData uri="http://schemas.openxmlformats.org/drawingml/2006/table">
            <a:tbl>
              <a:tblPr firstRow="1">
                <a:tableStyleId>{5C22544A-7EE6-4342-B048-85BDC9FD1C3A}</a:tableStyleId>
              </a:tblPr>
              <a:tblGrid>
                <a:gridCol w="3822920">
                  <a:extLst>
                    <a:ext uri="{9D8B030D-6E8A-4147-A177-3AD203B41FA5}">
                      <a16:colId xmlns:a16="http://schemas.microsoft.com/office/drawing/2014/main" val="4223002851"/>
                    </a:ext>
                  </a:extLst>
                </a:gridCol>
                <a:gridCol w="3814869">
                  <a:extLst>
                    <a:ext uri="{9D8B030D-6E8A-4147-A177-3AD203B41FA5}">
                      <a16:colId xmlns:a16="http://schemas.microsoft.com/office/drawing/2014/main" val="2668865883"/>
                    </a:ext>
                  </a:extLst>
                </a:gridCol>
                <a:gridCol w="3830970">
                  <a:extLst>
                    <a:ext uri="{9D8B030D-6E8A-4147-A177-3AD203B41FA5}">
                      <a16:colId xmlns:a16="http://schemas.microsoft.com/office/drawing/2014/main" val="2991613040"/>
                    </a:ext>
                  </a:extLst>
                </a:gridCol>
              </a:tblGrid>
              <a:tr h="1825780">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717823"/>
                  </a:ext>
                </a:extLst>
              </a:tr>
            </a:tbl>
          </a:graphicData>
        </a:graphic>
      </p:graphicFrame>
      <p:sp>
        <p:nvSpPr>
          <p:cNvPr id="14" name="TextBox 13">
            <a:extLst>
              <a:ext uri="{FF2B5EF4-FFF2-40B4-BE49-F238E27FC236}">
                <a16:creationId xmlns:a16="http://schemas.microsoft.com/office/drawing/2014/main" id="{63DE3672-020A-4EEF-B09E-D90D0CF8FF46}"/>
              </a:ext>
            </a:extLst>
          </p:cNvPr>
          <p:cNvSpPr txBox="1"/>
          <p:nvPr/>
        </p:nvSpPr>
        <p:spPr>
          <a:xfrm>
            <a:off x="1284237" y="4638139"/>
            <a:ext cx="1686487" cy="369332"/>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effectLst/>
                <a:uLnTx/>
                <a:uFillTx/>
                <a:latin typeface="+mj-lt"/>
                <a:ea typeface="Segoe UI Black"/>
                <a:cs typeface="Segoe UI Semibold"/>
              </a:rPr>
              <a:t>System Center</a:t>
            </a:r>
          </a:p>
        </p:txBody>
      </p:sp>
      <p:sp>
        <p:nvSpPr>
          <p:cNvPr id="18" name="TextBox 17">
            <a:extLst>
              <a:ext uri="{FF2B5EF4-FFF2-40B4-BE49-F238E27FC236}">
                <a16:creationId xmlns:a16="http://schemas.microsoft.com/office/drawing/2014/main" id="{9D6FBE70-BD0E-4D6E-9FEB-967B7D8A52EB}"/>
              </a:ext>
            </a:extLst>
          </p:cNvPr>
          <p:cNvSpPr txBox="1"/>
          <p:nvPr/>
        </p:nvSpPr>
        <p:spPr>
          <a:xfrm>
            <a:off x="5130918" y="4639218"/>
            <a:ext cx="266957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Admin Center</a:t>
            </a:r>
            <a:endParaRPr kumimoji="0" lang="en-US"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7" name="Picture 16" descr="An illustration of a server and a briefcase">
            <a:extLst>
              <a:ext uri="{FF2B5EF4-FFF2-40B4-BE49-F238E27FC236}">
                <a16:creationId xmlns:a16="http://schemas.microsoft.com/office/drawing/2014/main" id="{3638FEB6-4E35-4C07-A341-72B8E7509747}"/>
              </a:ext>
              <a:ext uri="{C183D7F6-B498-43B3-948B-1728B52AA6E4}">
                <adec:decorative xmlns:adec="http://schemas.microsoft.com/office/drawing/2017/decorative" val="0"/>
              </a:ext>
            </a:extLst>
          </p:cNvPr>
          <p:cNvPicPr>
            <a:picLocks noChangeAspect="1"/>
          </p:cNvPicPr>
          <p:nvPr/>
        </p:nvPicPr>
        <p:blipFill>
          <a:blip r:embed="rId9"/>
          <a:stretch>
            <a:fillRect/>
          </a:stretch>
        </p:blipFill>
        <p:spPr>
          <a:xfrm>
            <a:off x="4576330" y="4445069"/>
            <a:ext cx="581891" cy="640080"/>
          </a:xfrm>
          <a:prstGeom prst="rect">
            <a:avLst/>
          </a:prstGeom>
        </p:spPr>
      </p:pic>
      <p:pic>
        <p:nvPicPr>
          <p:cNvPr id="1026" name="Picture 2" descr="A picture of the logo for Windows PowerShell">
            <a:extLst>
              <a:ext uri="{FF2B5EF4-FFF2-40B4-BE49-F238E27FC236}">
                <a16:creationId xmlns:a16="http://schemas.microsoft.com/office/drawing/2014/main" id="{2E1577FD-E5BE-48A5-BD22-656DB0FE89E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280278" y="4387919"/>
            <a:ext cx="941294" cy="6400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1FCA47-3565-4B18-BA32-832CB937CE7A}"/>
              </a:ext>
            </a:extLst>
          </p:cNvPr>
          <p:cNvSpPr txBox="1"/>
          <p:nvPr/>
        </p:nvSpPr>
        <p:spPr>
          <a:xfrm>
            <a:off x="9004068" y="4639218"/>
            <a:ext cx="23702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PowerShell</a:t>
            </a:r>
            <a:endParaRPr kumimoji="0" lang="en-US"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64762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FF4CE0-5E0C-43E6-A25C-96869B33E01B}"/>
              </a:ext>
              <a:ext uri="{C183D7F6-B498-43B3-948B-1728B52AA6E4}">
                <adec:decorative xmlns:adec="http://schemas.microsoft.com/office/drawing/2017/decorative" val="1"/>
              </a:ext>
            </a:extLst>
          </p:cNvPr>
          <p:cNvGrpSpPr/>
          <p:nvPr/>
        </p:nvGrpSpPr>
        <p:grpSpPr>
          <a:xfrm>
            <a:off x="823961" y="916650"/>
            <a:ext cx="3273552" cy="3108960"/>
            <a:chOff x="823961" y="926175"/>
            <a:chExt cx="3273552" cy="3108960"/>
          </a:xfrm>
        </p:grpSpPr>
        <p:pic>
          <p:nvPicPr>
            <p:cNvPr id="2" name="Picture 1">
              <a:extLst>
                <a:ext uri="{FF2B5EF4-FFF2-40B4-BE49-F238E27FC236}">
                  <a16:creationId xmlns:a16="http://schemas.microsoft.com/office/drawing/2014/main" id="{4194824E-DB69-4718-805E-9DE3BC095D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65362" y="1337655"/>
              <a:ext cx="2286000" cy="2286000"/>
            </a:xfrm>
            <a:prstGeom prst="rect">
              <a:avLst/>
            </a:prstGeom>
          </p:spPr>
        </p:pic>
        <p:sp>
          <p:nvSpPr>
            <p:cNvPr id="14" name="Rectangle 13">
              <a:extLst>
                <a:ext uri="{FF2B5EF4-FFF2-40B4-BE49-F238E27FC236}">
                  <a16:creationId xmlns:a16="http://schemas.microsoft.com/office/drawing/2014/main" id="{0EC2F8D2-89F2-4342-B9F2-6D98EF17AB0D}"/>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BD149843-66BA-4725-AE2E-DB835C6865FB}"/>
              </a:ext>
            </a:extLst>
          </p:cNvPr>
          <p:cNvSpPr>
            <a:spLocks noGrp="1"/>
          </p:cNvSpPr>
          <p:nvPr>
            <p:ph type="title"/>
          </p:nvPr>
        </p:nvSpPr>
        <p:spPr>
          <a:xfrm>
            <a:off x="929502" y="4426097"/>
            <a:ext cx="3168011" cy="1477328"/>
          </a:xfrm>
        </p:spPr>
        <p:txBody>
          <a:bodyPr/>
          <a:lstStyle/>
          <a:p>
            <a:pPr algn="ctr"/>
            <a:r>
              <a:rPr lang="en-US" sz="3200" dirty="0"/>
              <a:t>Choice of deployment options</a:t>
            </a:r>
          </a:p>
        </p:txBody>
      </p:sp>
      <p:sp>
        <p:nvSpPr>
          <p:cNvPr id="7" name="TextBox 6">
            <a:extLst>
              <a:ext uri="{FF2B5EF4-FFF2-40B4-BE49-F238E27FC236}">
                <a16:creationId xmlns:a16="http://schemas.microsoft.com/office/drawing/2014/main" id="{064F2298-2C71-41B9-9621-D661883E817F}"/>
              </a:ext>
            </a:extLst>
          </p:cNvPr>
          <p:cNvSpPr txBox="1"/>
          <p:nvPr/>
        </p:nvSpPr>
        <p:spPr>
          <a:xfrm>
            <a:off x="5260949" y="915281"/>
            <a:ext cx="5566515"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cs typeface="Segoe UI Semibold"/>
              </a:rPr>
              <a:t>Choice of </a:t>
            </a:r>
            <a:r>
              <a:rPr lang="en-US" dirty="0">
                <a:solidFill>
                  <a:srgbClr val="50E6FF"/>
                </a:solidFill>
                <a:latin typeface="Segoe UI Semibold"/>
                <a:cs typeface="Segoe UI Semibold"/>
              </a:rPr>
              <a:t>Validated</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a:t>
            </a:r>
            <a:r>
              <a:rPr lang="en-US" dirty="0">
                <a:solidFill>
                  <a:srgbClr val="50E6FF"/>
                </a:solidFill>
                <a:latin typeface="Segoe UI Semibold"/>
                <a:cs typeface="Segoe UI Semibold"/>
              </a:rPr>
              <a:t>Nodes</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or </a:t>
            </a:r>
            <a:r>
              <a:rPr lang="en-US" dirty="0">
                <a:solidFill>
                  <a:srgbClr val="50E6FF"/>
                </a:solidFill>
                <a:latin typeface="Segoe UI Semibold"/>
                <a:cs typeface="Segoe UI Semibold"/>
              </a:rPr>
              <a:t>Integrated</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a:t>
            </a:r>
            <a:r>
              <a:rPr lang="en-US" dirty="0">
                <a:solidFill>
                  <a:srgbClr val="50E6FF"/>
                </a:solidFill>
                <a:latin typeface="Segoe UI Semibold"/>
                <a:cs typeface="Segoe UI Semibold"/>
              </a:rPr>
              <a:t>Systems</a:t>
            </a:r>
            <a:endParaRPr kumimoji="0" lang="en-US" sz="1800" b="0" i="0" u="none" strike="noStrike" kern="1200" cap="none" spc="0" normalizeH="0" baseline="0" noProof="0" dirty="0">
              <a:ln>
                <a:noFill/>
              </a:ln>
              <a:solidFill>
                <a:srgbClr val="50E6FF"/>
              </a:solidFill>
              <a:effectLst/>
              <a:uLnTx/>
              <a:uFillTx/>
              <a:latin typeface="Segoe UI Semibold"/>
              <a:cs typeface="Segoe UI Semibold"/>
            </a:endParaRPr>
          </a:p>
        </p:txBody>
      </p:sp>
      <p:sp>
        <p:nvSpPr>
          <p:cNvPr id="8" name="Rectangle 7">
            <a:extLst>
              <a:ext uri="{FF2B5EF4-FFF2-40B4-BE49-F238E27FC236}">
                <a16:creationId xmlns:a16="http://schemas.microsoft.com/office/drawing/2014/main" id="{C68162BC-FABD-484D-8F26-5B33550261A5}"/>
              </a:ext>
            </a:extLst>
          </p:cNvPr>
          <p:cNvSpPr/>
          <p:nvPr/>
        </p:nvSpPr>
        <p:spPr>
          <a:xfrm>
            <a:off x="5260950" y="1380401"/>
            <a:ext cx="6172564" cy="81560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Validated nodes based on standardized reference architecture</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Available Integrated Systems for fastest time to value: pre-installed software and integrated drivers and firmware</a:t>
            </a:r>
          </a:p>
        </p:txBody>
      </p:sp>
      <p:sp>
        <p:nvSpPr>
          <p:cNvPr id="9" name="TextBox 8">
            <a:extLst>
              <a:ext uri="{FF2B5EF4-FFF2-40B4-BE49-F238E27FC236}">
                <a16:creationId xmlns:a16="http://schemas.microsoft.com/office/drawing/2014/main" id="{8382FC20-00BF-47B1-B66C-0E5DF88EA8FA}"/>
              </a:ext>
            </a:extLst>
          </p:cNvPr>
          <p:cNvSpPr txBox="1"/>
          <p:nvPr/>
        </p:nvSpPr>
        <p:spPr>
          <a:xfrm>
            <a:off x="5260950" y="2850399"/>
            <a:ext cx="4613430" cy="369332"/>
          </a:xfrm>
          <a:prstGeom prst="rect">
            <a:avLst/>
          </a:prstGeom>
          <a:noFill/>
        </p:spPr>
        <p:txBody>
          <a:bodyPr wrap="square" lIns="91440" tIns="45720" rIns="91440" bIns="45720" anchor="t">
            <a:spAutoFit/>
          </a:bodyPr>
          <a:lstStyle/>
          <a:p>
            <a:pPr>
              <a:defRPr/>
            </a:pPr>
            <a:r>
              <a:rPr kumimoji="0" lang="en-US" sz="1800" b="0" i="0" u="none" strike="noStrike" kern="1200" cap="none" spc="0" normalizeH="0" baseline="0" noProof="0" dirty="0">
                <a:ln>
                  <a:noFill/>
                </a:ln>
                <a:solidFill>
                  <a:srgbClr val="50E6FF"/>
                </a:solidFill>
                <a:effectLst/>
                <a:uLnTx/>
                <a:uFillTx/>
                <a:latin typeface="Segoe UI Semibold"/>
                <a:cs typeface="Segoe UI Semibold"/>
              </a:rPr>
              <a:t>Extensive choice of </a:t>
            </a:r>
            <a:r>
              <a:rPr lang="en-US" dirty="0">
                <a:solidFill>
                  <a:srgbClr val="50E6FF"/>
                </a:solidFill>
                <a:latin typeface="Segoe UI Semibold"/>
                <a:cs typeface="Segoe UI Semibold"/>
              </a:rPr>
              <a:t>hardware partners</a:t>
            </a:r>
            <a:endParaRPr lang="en-US" sz="1800" b="0" i="0" u="none" strike="noStrike" kern="1200" cap="none" spc="0" normalizeH="0" baseline="0" noProof="0" dirty="0">
              <a:ln>
                <a:noFill/>
              </a:ln>
              <a:solidFill>
                <a:srgbClr val="50E6FF"/>
              </a:solidFill>
              <a:effectLst/>
              <a:uLnTx/>
              <a:uFillTx/>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93084B78-115A-4F06-9B17-7D58AAD23E67}"/>
              </a:ext>
            </a:extLst>
          </p:cNvPr>
          <p:cNvSpPr/>
          <p:nvPr/>
        </p:nvSpPr>
        <p:spPr>
          <a:xfrm>
            <a:off x="5260950" y="3300838"/>
            <a:ext cx="6260819" cy="60016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Calibri" panose="020F0502020204030204" pitchFamily="34" charset="0"/>
              </a:rPr>
              <a:t>Choose your preferred vendor for local support and delivery</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Calibri" panose="020F0502020204030204" pitchFamily="34" charset="0"/>
              </a:rPr>
              <a:t>Flexible sizing available from small to rack class options</a:t>
            </a:r>
            <a:endParaRPr kumimoji="0" lang="en-US" sz="1400" b="0" i="0" u="none" strike="noStrike" kern="1200" cap="none" spc="0" normalizeH="0" baseline="0" noProof="0">
              <a:ln>
                <a:noFill/>
              </a:ln>
              <a:effectLst/>
              <a:uLnTx/>
              <a:uFillTx/>
              <a:latin typeface="Segoe UI"/>
              <a:ea typeface="+mn-ea"/>
              <a:cs typeface="+mn-cs"/>
            </a:endParaRPr>
          </a:p>
        </p:txBody>
      </p:sp>
      <p:sp>
        <p:nvSpPr>
          <p:cNvPr id="11" name="TextBox 10">
            <a:extLst>
              <a:ext uri="{FF2B5EF4-FFF2-40B4-BE49-F238E27FC236}">
                <a16:creationId xmlns:a16="http://schemas.microsoft.com/office/drawing/2014/main" id="{8D180EBF-A68B-4459-AE1F-B7D832132D5A}"/>
              </a:ext>
            </a:extLst>
          </p:cNvPr>
          <p:cNvSpPr txBox="1"/>
          <p:nvPr/>
        </p:nvSpPr>
        <p:spPr>
          <a:xfrm>
            <a:off x="5260950" y="4625551"/>
            <a:ext cx="4549356" cy="369332"/>
          </a:xfrm>
          <a:prstGeom prst="rect">
            <a:avLst/>
          </a:prstGeom>
          <a:noFill/>
        </p:spPr>
        <p:txBody>
          <a:bodyPr wrap="square" lIns="91440" tIns="45720" rIns="91440" bIns="45720" anchor="t">
            <a:spAutoFit/>
          </a:bodyPr>
          <a:lstStyle/>
          <a:p>
            <a:pPr>
              <a:defRPr/>
            </a:pPr>
            <a:r>
              <a:rPr lang="en-US" dirty="0">
                <a:solidFill>
                  <a:srgbClr val="50E6FF"/>
                </a:solidFill>
                <a:latin typeface="Segoe UI Semibold"/>
                <a:cs typeface="Segoe UI Semibold"/>
              </a:rPr>
              <a:t>Possible to use existing</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hardware</a:t>
            </a:r>
          </a:p>
        </p:txBody>
      </p:sp>
      <p:sp>
        <p:nvSpPr>
          <p:cNvPr id="12" name="Rectangle 11">
            <a:extLst>
              <a:ext uri="{FF2B5EF4-FFF2-40B4-BE49-F238E27FC236}">
                <a16:creationId xmlns:a16="http://schemas.microsoft.com/office/drawing/2014/main" id="{740A3DE9-0F4F-4711-8106-7DA90757DB2F}"/>
              </a:ext>
            </a:extLst>
          </p:cNvPr>
          <p:cNvSpPr/>
          <p:nvPr/>
        </p:nvSpPr>
        <p:spPr>
          <a:xfrm>
            <a:off x="5260950" y="5081788"/>
            <a:ext cx="6319955" cy="523220"/>
          </a:xfrm>
          <a:prstGeom prst="rect">
            <a:avLst/>
          </a:prstGeom>
        </p:spPr>
        <p:txBody>
          <a:bodyPr wrap="square" lIns="91440" tIns="45720" rIns="91440" bIns="45720" anchor="t">
            <a:spAutoFit/>
          </a:bodyPr>
          <a:lstStyle/>
          <a:p>
            <a:pPr defTabSz="914225">
              <a:spcAft>
                <a:spcPts val="600"/>
              </a:spcAft>
              <a:defRPr/>
            </a:pPr>
            <a:r>
              <a:rPr kumimoji="0" lang="en-US" sz="1400" b="0" i="0" u="none" strike="noStrike" kern="1200" cap="none" spc="0" normalizeH="0" baseline="0" noProof="0" dirty="0">
                <a:ln>
                  <a:noFill/>
                </a:ln>
                <a:effectLst/>
                <a:uLnTx/>
                <a:uFillTx/>
                <a:latin typeface="Segoe UI"/>
                <a:ea typeface="+mn-ea"/>
                <a:cs typeface="+mn-cs"/>
              </a:rPr>
              <a:t>Reuse your existing hardware </a:t>
            </a:r>
            <a:r>
              <a:rPr lang="en-US" sz="1400" dirty="0">
                <a:latin typeface="Segoe UI"/>
              </a:rPr>
              <a:t>if it matches</a:t>
            </a:r>
            <a:r>
              <a:rPr kumimoji="0" lang="en-US" sz="1400" b="0" i="0" u="none" strike="noStrike" kern="1200" cap="none" spc="0" normalizeH="0" baseline="0" noProof="0" dirty="0">
                <a:ln>
                  <a:noFill/>
                </a:ln>
                <a:effectLst/>
                <a:uLnTx/>
                <a:uFillTx/>
                <a:latin typeface="Segoe UI"/>
                <a:ea typeface="+mn-ea"/>
                <a:cs typeface="+mn-cs"/>
              </a:rPr>
              <a:t> </a:t>
            </a:r>
            <a:r>
              <a:rPr lang="en-US" sz="1400" dirty="0">
                <a:latin typeface="Segoe UI"/>
              </a:rPr>
              <a:t>a validated</a:t>
            </a:r>
            <a:r>
              <a:rPr kumimoji="0" lang="en-US" sz="1400" b="0" i="0" u="none" strike="noStrike" kern="1200" cap="none" spc="0" normalizeH="0" baseline="0" noProof="0" dirty="0">
                <a:ln>
                  <a:noFill/>
                </a:ln>
                <a:effectLst/>
                <a:uLnTx/>
                <a:uFillTx/>
                <a:latin typeface="Segoe UI"/>
                <a:ea typeface="+mn-ea"/>
                <a:cs typeface="+mn-cs"/>
              </a:rPr>
              <a:t> </a:t>
            </a:r>
            <a:r>
              <a:rPr lang="en-US" sz="1400" dirty="0">
                <a:latin typeface="Segoe UI"/>
              </a:rPr>
              <a:t>n</a:t>
            </a:r>
            <a:r>
              <a:rPr kumimoji="0" lang="en-US" sz="1400" b="0" i="0" u="none" strike="noStrike" kern="1200" cap="none" spc="0" normalizeH="0" baseline="0" noProof="0" dirty="0">
                <a:ln>
                  <a:noFill/>
                </a:ln>
                <a:effectLst/>
                <a:uLnTx/>
                <a:uFillTx/>
                <a:latin typeface="Segoe UI"/>
                <a:ea typeface="+mn-ea"/>
                <a:cs typeface="+mn-cs"/>
              </a:rPr>
              <a:t>ode </a:t>
            </a:r>
            <a:r>
              <a:rPr lang="en-US" sz="1400" dirty="0">
                <a:latin typeface="Segoe UI"/>
              </a:rPr>
              <a:t>solution in the Azure Stack HCI catalog</a:t>
            </a:r>
            <a:endParaRPr kumimoji="0" lang="en-US" sz="1400" b="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34793022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B68B4C2E-7078-4AEC-8ED2-5E9AA1F4CCB2}"/>
              </a:ext>
            </a:extLst>
          </p:cNvPr>
          <p:cNvSpPr>
            <a:spLocks noGrp="1"/>
          </p:cNvSpPr>
          <p:nvPr>
            <p:ph type="title"/>
          </p:nvPr>
        </p:nvSpPr>
        <p:spPr/>
        <p:txBody>
          <a:bodyPr>
            <a:normAutofit/>
          </a:bodyPr>
          <a:lstStyle/>
          <a:p>
            <a:r>
              <a:rPr lang="en-US" sz="3600" dirty="0">
                <a:solidFill>
                  <a:schemeClr val="bg1"/>
                </a:solidFill>
                <a:latin typeface="Segoe UI Semibold"/>
                <a:cs typeface="Segoe UI Semibold"/>
              </a:rPr>
              <a:t>Azure Stack HCI: hardware deployment scenarios</a:t>
            </a:r>
          </a:p>
        </p:txBody>
      </p:sp>
      <p:grpSp>
        <p:nvGrpSpPr>
          <p:cNvPr id="15" name="Group 14" descr="Pyramidal graphic showing a progression from DIY to fully integrated appliance like experience. At the bottom of pyramid its full universe of certified components at middle Azure Stack HCI Validated Node and at top Azure Stack HCI&#10;Integrated System">
            <a:extLst>
              <a:ext uri="{FF2B5EF4-FFF2-40B4-BE49-F238E27FC236}">
                <a16:creationId xmlns:a16="http://schemas.microsoft.com/office/drawing/2014/main" id="{ADD3DC36-B707-4FEF-8B17-20367AD10383}"/>
              </a:ext>
            </a:extLst>
          </p:cNvPr>
          <p:cNvGrpSpPr/>
          <p:nvPr/>
        </p:nvGrpSpPr>
        <p:grpSpPr>
          <a:xfrm>
            <a:off x="216881" y="1894176"/>
            <a:ext cx="2758457" cy="3409480"/>
            <a:chOff x="245723" y="2157829"/>
            <a:chExt cx="2758457" cy="3409480"/>
          </a:xfrm>
        </p:grpSpPr>
        <p:sp>
          <p:nvSpPr>
            <p:cNvPr id="19" name="TextBox 18">
              <a:extLst>
                <a:ext uri="{FF2B5EF4-FFF2-40B4-BE49-F238E27FC236}">
                  <a16:creationId xmlns:a16="http://schemas.microsoft.com/office/drawing/2014/main" id="{4EB2782F-3D3B-499C-905E-0E171A8DC14A}"/>
                </a:ext>
              </a:extLst>
            </p:cNvPr>
            <p:cNvSpPr txBox="1"/>
            <p:nvPr/>
          </p:nvSpPr>
          <p:spPr>
            <a:xfrm>
              <a:off x="245723" y="4967145"/>
              <a:ext cx="1268318" cy="600164"/>
            </a:xfrm>
            <a:prstGeom prst="rect">
              <a:avLst/>
            </a:prstGeom>
            <a:noFill/>
          </p:spPr>
          <p:txBody>
            <a:bodyPr wrap="square" lIns="91440" tIns="45720" rIns="91440" bIns="45720" rtlCol="0" anchor="t">
              <a:spAutoFit/>
            </a:bodyPr>
            <a:lstStyle>
              <a:defPPr>
                <a:defRPr lang="en-US"/>
              </a:defPPr>
              <a:lvl1pPr>
                <a:defRPr sz="1200" b="1">
                  <a:solidFill>
                    <a:srgbClr val="0070C0"/>
                  </a:solidFill>
                </a:defRPr>
              </a:lvl1pPr>
            </a:lstStyle>
            <a:p>
              <a:pPr algn="ctr" defTabSz="914225">
                <a:defRPr/>
              </a:pPr>
              <a:r>
                <a:rPr lang="en-US" sz="1100" b="0" kern="0" dirty="0">
                  <a:solidFill>
                    <a:schemeClr val="bg1"/>
                  </a:solidFill>
                  <a:latin typeface="+mj-lt"/>
                  <a:cs typeface="Segoe UI"/>
                </a:rPr>
                <a:t>Reference architecture “like”</a:t>
              </a:r>
              <a:endParaRPr lang="en-US" sz="1050" b="0" dirty="0">
                <a:solidFill>
                  <a:schemeClr val="bg1"/>
                </a:solidFill>
                <a:latin typeface="+mj-lt"/>
              </a:endParaRPr>
            </a:p>
          </p:txBody>
        </p:sp>
        <p:cxnSp>
          <p:nvCxnSpPr>
            <p:cNvPr id="20" name="Straight Arrow Connector 19" descr="Arrow pointing up">
              <a:extLst>
                <a:ext uri="{FF2B5EF4-FFF2-40B4-BE49-F238E27FC236}">
                  <a16:creationId xmlns:a16="http://schemas.microsoft.com/office/drawing/2014/main" id="{939C6E27-232B-48A8-A2BD-6CDBB4E715FE}"/>
                </a:ext>
              </a:extLst>
            </p:cNvPr>
            <p:cNvCxnSpPr>
              <a:cxnSpLocks/>
            </p:cNvCxnSpPr>
            <p:nvPr/>
          </p:nvCxnSpPr>
          <p:spPr>
            <a:xfrm flipV="1">
              <a:off x="1132789" y="2878698"/>
              <a:ext cx="997622" cy="2031998"/>
            </a:xfrm>
            <a:prstGeom prst="straightConnector1">
              <a:avLst/>
            </a:prstGeom>
            <a:noFill/>
            <a:ln w="12700" cap="flat" cmpd="sng" algn="ctr">
              <a:solidFill>
                <a:schemeClr val="bg1"/>
              </a:solidFill>
              <a:prstDash val="solid"/>
              <a:headEnd type="none" w="lg" len="med"/>
              <a:tailEnd type="arrow" w="lg" len="med"/>
            </a:ln>
            <a:effectLst/>
          </p:spPr>
        </p:cxnSp>
        <p:sp>
          <p:nvSpPr>
            <p:cNvPr id="21" name="TextBox 20">
              <a:extLst>
                <a:ext uri="{FF2B5EF4-FFF2-40B4-BE49-F238E27FC236}">
                  <a16:creationId xmlns:a16="http://schemas.microsoft.com/office/drawing/2014/main" id="{99359AFC-AA27-4E0B-A095-047EFAD192F0}"/>
                </a:ext>
              </a:extLst>
            </p:cNvPr>
            <p:cNvSpPr txBox="1"/>
            <p:nvPr/>
          </p:nvSpPr>
          <p:spPr>
            <a:xfrm>
              <a:off x="1256643" y="2157829"/>
              <a:ext cx="1747537" cy="600164"/>
            </a:xfrm>
            <a:prstGeom prst="rect">
              <a:avLst/>
            </a:prstGeom>
            <a:noFill/>
          </p:spPr>
          <p:txBody>
            <a:bodyPr wrap="square" rtlCol="0">
              <a:spAutoFit/>
            </a:bodyPr>
            <a:lstStyle>
              <a:defPPr>
                <a:defRPr lang="en-US"/>
              </a:defPPr>
              <a:lvl1pPr>
                <a:defRPr sz="1200" b="1">
                  <a:solidFill>
                    <a:srgbClr val="0070C0"/>
                  </a:solidFill>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j-lt"/>
                  <a:ea typeface="+mn-ea"/>
                  <a:cs typeface="Segoe UI" panose="020B0502040204020203" pitchFamily="34" charset="0"/>
                </a:rPr>
                <a:t>“Fully integrated” appliance-like experience</a:t>
              </a:r>
            </a:p>
          </p:txBody>
        </p:sp>
      </p:grpSp>
      <p:sp>
        <p:nvSpPr>
          <p:cNvPr id="22" name="Arrow: Right 21" descr="Arrow pointing to the right">
            <a:extLst>
              <a:ext uri="{FF2B5EF4-FFF2-40B4-BE49-F238E27FC236}">
                <a16:creationId xmlns:a16="http://schemas.microsoft.com/office/drawing/2014/main" id="{7A56108D-ABED-46C7-AD1D-27DD2A4612B7}"/>
              </a:ext>
            </a:extLst>
          </p:cNvPr>
          <p:cNvSpPr/>
          <p:nvPr/>
        </p:nvSpPr>
        <p:spPr bwMode="auto">
          <a:xfrm>
            <a:off x="4852194" y="2453791"/>
            <a:ext cx="978408" cy="484632"/>
          </a:xfrm>
          <a:prstGeom prst="rightArrow">
            <a:avLst/>
          </a:prstGeom>
          <a:gradFill flip="none" rotWithShape="1">
            <a:gsLst>
              <a:gs pos="0">
                <a:srgbClr val="FFFFFF">
                  <a:lumMod val="75000"/>
                </a:srgbClr>
              </a:gs>
              <a:gs pos="100000">
                <a:srgbClr val="FFFFFF">
                  <a:lumMod val="75000"/>
                  <a:alpha val="0"/>
                </a:srgbClr>
              </a:gs>
            </a:gsLst>
            <a:lin ang="1080000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err="1">
              <a:ln>
                <a:noFill/>
              </a:ln>
              <a:solidFill>
                <a:srgbClr val="000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69BDAFFE-88FB-48D6-91D8-C45ED6A776AB}"/>
              </a:ext>
            </a:extLst>
          </p:cNvPr>
          <p:cNvSpPr txBox="1"/>
          <p:nvPr/>
        </p:nvSpPr>
        <p:spPr>
          <a:xfrm>
            <a:off x="5770143" y="1595134"/>
            <a:ext cx="6160008" cy="2046714"/>
          </a:xfrm>
          <a:prstGeom prst="rect">
            <a:avLst/>
          </a:prstGeom>
          <a:noFill/>
        </p:spPr>
        <p:txBody>
          <a:bodyPr wrap="square" lIns="91440" tIns="45720" rIns="91440" bIns="45720" rtlCol="0" anchor="t">
            <a:spAutoFit/>
          </a:bodyPr>
          <a:lstStyle/>
          <a:p>
            <a:pPr marL="148590" marR="0" lvl="0" indent="0" algn="l" defTabSz="914400" rtl="0" eaLnBrk="1" fontAlgn="auto" latinLnBrk="0" hangingPunct="1">
              <a:lnSpc>
                <a:spcPct val="100000"/>
              </a:lnSpc>
              <a:spcBef>
                <a:spcPts val="0"/>
              </a:spcBef>
              <a:spcAft>
                <a:spcPts val="600"/>
              </a:spcAft>
              <a:buClr>
                <a:srgbClr val="FFFFFF">
                  <a:lumMod val="65000"/>
                </a:srgbClr>
              </a:buClr>
              <a:buSzTx/>
              <a:buFontTx/>
              <a:buNone/>
              <a:tabLst/>
              <a:defRPr/>
            </a:pPr>
            <a:r>
              <a:rPr kumimoji="0" lang="en-US" sz="1600" i="0" u="none" strike="noStrike" kern="1200" cap="none" spc="0" normalizeH="0" baseline="0" noProof="0" dirty="0">
                <a:ln>
                  <a:noFill/>
                </a:ln>
                <a:solidFill>
                  <a:schemeClr val="bg1"/>
                </a:solidFill>
                <a:effectLst/>
                <a:uLnTx/>
                <a:uFillTx/>
                <a:latin typeface="+mj-lt"/>
                <a:ea typeface="+mn-ea"/>
                <a:cs typeface="+mn-cs"/>
              </a:rPr>
              <a:t>Recommended for fastest time to value</a:t>
            </a:r>
            <a:endParaRPr kumimoji="0" lang="en-US" sz="1600" i="0" u="none" strike="noStrike" kern="1200" cap="none" spc="0" normalizeH="0" baseline="0" noProof="0" dirty="0">
              <a:ln>
                <a:noFill/>
              </a:ln>
              <a:solidFill>
                <a:schemeClr val="bg1"/>
              </a:solidFill>
              <a:effectLst/>
              <a:uLnTx/>
              <a:uFillTx/>
              <a:latin typeface="+mj-lt"/>
              <a:ea typeface="+mn-ea"/>
              <a:cs typeface="Segoe UI"/>
            </a:endParaRP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3 hardware vendors offer integrated systems (more to come) </a:t>
            </a:r>
            <a:endParaRPr lang="en-US" sz="1200" b="0" i="0" u="none" strike="noStrike" kern="1200" cap="none" spc="0" normalizeH="0" baseline="0" noProof="0" dirty="0">
              <a:ln>
                <a:noFill/>
              </a:ln>
              <a:solidFill>
                <a:schemeClr val="bg1"/>
              </a:solidFill>
              <a:effectLst/>
              <a:uLnTx/>
              <a:uFillTx/>
              <a:latin typeface="Segoe UI"/>
              <a:cs typeface="Segoe UI"/>
            </a:endParaRP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a:rPr>
              <a:t>Simple to deploy and procure</a:t>
            </a:r>
            <a:endParaRPr lang="en-US" sz="1200" b="0" i="0" u="none" strike="noStrike" kern="1200" cap="none" spc="0" normalizeH="0" baseline="0" noProof="0" dirty="0">
              <a:ln>
                <a:noFill/>
              </a:ln>
              <a:solidFill>
                <a:schemeClr val="bg1"/>
              </a:solidFill>
              <a:effectLst/>
              <a:uLnTx/>
              <a:uFillTx/>
              <a:latin typeface="Segoe UI"/>
              <a:cs typeface="Segoe UI"/>
            </a:endParaRP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New full stack update feature in Azure Stack HCI and Windows Admin Center makes upgrades, maintenance and management super easy for customers </a:t>
            </a:r>
            <a:endParaRPr lang="en-US" sz="1200" b="0" i="0" u="none" strike="noStrike" kern="1200" cap="none" spc="0" normalizeH="0" baseline="0" noProof="0" dirty="0">
              <a:ln>
                <a:noFill/>
              </a:ln>
              <a:solidFill>
                <a:schemeClr val="bg1"/>
              </a:solidFill>
              <a:effectLst/>
              <a:uLnTx/>
              <a:uFillTx/>
              <a:latin typeface="Segoe UI"/>
              <a:cs typeface="Segoe UI"/>
            </a:endParaRP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a:rPr>
              <a:t>Ideal for customers who require turn-key solutions with little deployment effort from IT staff </a:t>
            </a:r>
            <a:endParaRPr lang="en-US" sz="1200" b="0" i="0" u="none" strike="noStrike" kern="1200" cap="none" spc="0" normalizeH="0" baseline="0" noProof="0" dirty="0">
              <a:ln>
                <a:noFill/>
              </a:ln>
              <a:solidFill>
                <a:schemeClr val="bg1"/>
              </a:solidFill>
              <a:effectLst/>
              <a:uLnTx/>
              <a:uFillTx/>
              <a:latin typeface="Segoe UI"/>
              <a:cs typeface="Segoe UI"/>
            </a:endParaRP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uLnTx/>
                <a:uFillTx/>
                <a:latin typeface="Segoe UI"/>
                <a:ea typeface="+mn-ea"/>
                <a:cs typeface="+mn-cs"/>
              </a:rPr>
              <a:t>Joint support agreement with partners with ticket exchange between partner and Microsoft</a:t>
            </a:r>
            <a:endParaRPr lang="en-US" sz="1200" b="1" i="0" u="none" strike="noStrike" kern="1200" cap="none" spc="0" normalizeH="0" baseline="0" noProof="0" dirty="0">
              <a:ln>
                <a:noFill/>
              </a:ln>
              <a:solidFill>
                <a:schemeClr val="bg1"/>
              </a:solidFill>
              <a:effectLst/>
              <a:uLnTx/>
              <a:uFillTx/>
              <a:latin typeface="Segoe UI"/>
              <a:cs typeface="Segoe UI"/>
            </a:endParaRPr>
          </a:p>
        </p:txBody>
      </p:sp>
      <p:cxnSp>
        <p:nvCxnSpPr>
          <p:cNvPr id="41" name="Straight Connector 40">
            <a:extLst>
              <a:ext uri="{FF2B5EF4-FFF2-40B4-BE49-F238E27FC236}">
                <a16:creationId xmlns:a16="http://schemas.microsoft.com/office/drawing/2014/main" id="{C5EFC17B-A42D-4528-99A2-7FFE0578B0E4}"/>
              </a:ext>
              <a:ext uri="{C183D7F6-B498-43B3-948B-1728B52AA6E4}">
                <adec:decorative xmlns:adec="http://schemas.microsoft.com/office/drawing/2017/decorative" val="1"/>
              </a:ext>
            </a:extLst>
          </p:cNvPr>
          <p:cNvCxnSpPr>
            <a:cxnSpLocks/>
          </p:cNvCxnSpPr>
          <p:nvPr/>
        </p:nvCxnSpPr>
        <p:spPr>
          <a:xfrm>
            <a:off x="5943016" y="3721594"/>
            <a:ext cx="5486045" cy="130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9DFE54F-3BDB-4118-9DEF-24741F619A8B}"/>
              </a:ext>
            </a:extLst>
          </p:cNvPr>
          <p:cNvSpPr txBox="1"/>
          <p:nvPr/>
        </p:nvSpPr>
        <p:spPr>
          <a:xfrm>
            <a:off x="5770143" y="3875350"/>
            <a:ext cx="6161211" cy="2269852"/>
          </a:xfrm>
          <a:prstGeom prst="rect">
            <a:avLst/>
          </a:prstGeom>
          <a:noFill/>
        </p:spPr>
        <p:txBody>
          <a:bodyPr wrap="square" lIns="91440" tIns="45720" rIns="91440" bIns="45720" rtlCol="0" anchor="t">
            <a:spAutoFit/>
          </a:bodyPr>
          <a:lstStyle/>
          <a:p>
            <a:pPr marL="148590" marR="0" lvl="0" indent="0" algn="l" defTabSz="914400" rtl="0" eaLnBrk="1" fontAlgn="auto" latinLnBrk="0" hangingPunct="1">
              <a:lnSpc>
                <a:spcPct val="100000"/>
              </a:lnSpc>
              <a:spcBef>
                <a:spcPts val="0"/>
              </a:spcBef>
              <a:spcAft>
                <a:spcPts val="600"/>
              </a:spcAft>
              <a:buClr>
                <a:srgbClr val="FFFFFF">
                  <a:lumMod val="65000"/>
                </a:srgbClr>
              </a:buClr>
              <a:buSzTx/>
              <a:buFontTx/>
              <a:buNone/>
              <a:tabLst/>
              <a:defRPr/>
            </a:pPr>
            <a:r>
              <a:rPr kumimoji="0" lang="en-US" sz="1600" i="0" u="none" strike="noStrike" kern="1200" cap="none" spc="0" normalizeH="0" baseline="0" noProof="0" dirty="0">
                <a:ln>
                  <a:noFill/>
                </a:ln>
                <a:solidFill>
                  <a:schemeClr val="bg1"/>
                </a:solidFill>
                <a:effectLst/>
                <a:uLnTx/>
                <a:uFillTx/>
                <a:latin typeface="+mj-lt"/>
                <a:ea typeface="+mn-ea"/>
                <a:cs typeface="Segoe UI"/>
              </a:rPr>
              <a:t>Broadest choice of hardware components</a:t>
            </a:r>
          </a:p>
          <a:p>
            <a:pPr marL="628650" marR="0" lvl="1" indent="-171450" algn="l" defTabSz="914400" rtl="0" eaLnBrk="1" fontAlgn="auto" latinLnBrk="0" hangingPunct="1">
              <a:lnSpc>
                <a:spcPct val="100000"/>
              </a:lnSpc>
              <a:spcBef>
                <a:spcPts val="0"/>
              </a:spcBef>
              <a:spcAft>
                <a:spcPts val="300"/>
              </a:spcAft>
              <a:buClr>
                <a:schemeClr val="accent2"/>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a:rPr>
              <a:t>More diverse configurations for demanding workloads, some customization due to diversity of solution offerings</a:t>
            </a:r>
            <a:endParaRPr lang="en-US" sz="1200" b="0" i="0" u="none" strike="noStrike" kern="1200" cap="none" spc="0" normalizeH="0" baseline="0" noProof="0" dirty="0">
              <a:ln>
                <a:noFill/>
              </a:ln>
              <a:solidFill>
                <a:schemeClr val="bg1"/>
              </a:solidFill>
              <a:effectLst/>
              <a:uLnTx/>
              <a:uFillTx/>
              <a:latin typeface="Segoe UI"/>
              <a:cs typeface="Segoe UI"/>
            </a:endParaRPr>
          </a:p>
          <a:p>
            <a:pPr marL="628650" marR="0" lvl="1" indent="-171450" algn="l" defTabSz="914400" rtl="0" eaLnBrk="1" fontAlgn="auto" latinLnBrk="0" hangingPunct="1">
              <a:lnSpc>
                <a:spcPct val="100000"/>
              </a:lnSpc>
              <a:spcBef>
                <a:spcPts val="0"/>
              </a:spcBef>
              <a:spcAft>
                <a:spcPts val="300"/>
              </a:spcAft>
              <a:buClr>
                <a:schemeClr val="accent2"/>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a:rPr>
              <a:t>Ability for customer to engage with preferred SI for deployment and integration if needed</a:t>
            </a:r>
            <a:endParaRPr lang="en-US" sz="1200" b="0" i="0" u="none" strike="noStrike" kern="1200" cap="none" spc="0" normalizeH="0" baseline="0" noProof="0" dirty="0">
              <a:ln>
                <a:noFill/>
              </a:ln>
              <a:solidFill>
                <a:schemeClr val="bg1"/>
              </a:solidFill>
              <a:effectLst/>
              <a:uLnTx/>
              <a:uFillTx/>
              <a:latin typeface="Segoe UI"/>
              <a:cs typeface="Segoe UI"/>
            </a:endParaRPr>
          </a:p>
          <a:p>
            <a:pPr marL="628650" lvl="1" indent="-171450">
              <a:spcAft>
                <a:spcPts val="300"/>
              </a:spcAft>
              <a:buClr>
                <a:schemeClr val="accent2"/>
              </a:buClr>
              <a:buFont typeface="Arial" panose="020B0604020202020204" pitchFamily="34" charset="0"/>
              <a:buChar char="•"/>
              <a:defRPr/>
            </a:pPr>
            <a:r>
              <a:rPr lang="en-US" sz="1200" dirty="0">
                <a:solidFill>
                  <a:schemeClr val="bg1"/>
                </a:solidFill>
                <a:latin typeface="Segoe UI"/>
                <a:cs typeface="Segoe UI"/>
              </a:rPr>
              <a:t>Existing hardware can be repurposed as long as it matches a current validated node solution in the Azure Stack HCI catalog</a:t>
            </a:r>
            <a:endParaRPr lang="en-US" sz="1200" dirty="0">
              <a:solidFill>
                <a:schemeClr val="bg1"/>
              </a:solidFill>
              <a:cs typeface="Segoe UI"/>
            </a:endParaRPr>
          </a:p>
          <a:p>
            <a:pPr marL="628650" lvl="1" indent="-171450">
              <a:spcAft>
                <a:spcPts val="300"/>
              </a:spcAft>
              <a:buClr>
                <a:schemeClr val="accent2"/>
              </a:buClr>
              <a:buFont typeface="Arial" panose="020B0604020202020204" pitchFamily="34" charset="0"/>
              <a:buChar char="•"/>
              <a:defRPr/>
            </a:pPr>
            <a:r>
              <a:rPr lang="en-US" sz="1200" dirty="0">
                <a:solidFill>
                  <a:schemeClr val="bg1"/>
                </a:solidFill>
                <a:latin typeface="Segoe UI"/>
                <a:cs typeface="Segoe UI"/>
              </a:rPr>
              <a:t>Separate support for hardware and software</a:t>
            </a:r>
            <a:endParaRPr lang="en-US" sz="1200" dirty="0">
              <a:solidFill>
                <a:schemeClr val="bg1"/>
              </a:solidFill>
              <a:cs typeface="Segoe UI"/>
            </a:endParaRPr>
          </a:p>
          <a:p>
            <a:pPr marL="628650" lvl="1" indent="-171450">
              <a:spcAft>
                <a:spcPts val="300"/>
              </a:spcAft>
              <a:buClr>
                <a:schemeClr val="accent2"/>
              </a:buClr>
              <a:buFont typeface="Arial" panose="020B0604020202020204" pitchFamily="34" charset="0"/>
              <a:buChar char="•"/>
              <a:defRPr/>
            </a:pPr>
            <a:r>
              <a:rPr lang="en-US" sz="1200" b="1" dirty="0">
                <a:solidFill>
                  <a:schemeClr val="bg1"/>
                </a:solidFill>
                <a:latin typeface="Segoe UI"/>
                <a:cs typeface="Segoe UI"/>
              </a:rPr>
              <a:t>Historically, validated nodes are the most popular hardware scenario</a:t>
            </a:r>
            <a:endParaRPr lang="en-US" sz="1200" dirty="0">
              <a:solidFill>
                <a:schemeClr val="bg1"/>
              </a:solidFill>
              <a:latin typeface="Segoe UI"/>
              <a:cs typeface="Segoe UI"/>
            </a:endParaRPr>
          </a:p>
          <a:p>
            <a:pPr marL="731520" lvl="1" indent="-274320">
              <a:buClr>
                <a:srgbClr val="A6A6A6"/>
              </a:buClr>
              <a:buFont typeface="Arial" panose="020B0604020202020204" pitchFamily="34" charset="0"/>
              <a:buChar char="•"/>
              <a:defRPr/>
            </a:pPr>
            <a:endParaRPr lang="en-US" sz="1200" b="1" dirty="0">
              <a:latin typeface="Segoe UI"/>
              <a:cs typeface="Segoe UI"/>
            </a:endParaRPr>
          </a:p>
        </p:txBody>
      </p:sp>
      <p:sp>
        <p:nvSpPr>
          <p:cNvPr id="14" name="TextBox 13">
            <a:extLst>
              <a:ext uri="{FF2B5EF4-FFF2-40B4-BE49-F238E27FC236}">
                <a16:creationId xmlns:a16="http://schemas.microsoft.com/office/drawing/2014/main" id="{4E51D3FF-2035-43D3-B4F9-FE8F48487B55}"/>
              </a:ext>
            </a:extLst>
          </p:cNvPr>
          <p:cNvSpPr txBox="1"/>
          <p:nvPr/>
        </p:nvSpPr>
        <p:spPr>
          <a:xfrm>
            <a:off x="2473628" y="6479872"/>
            <a:ext cx="72485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Visit the </a:t>
            </a:r>
            <a:r>
              <a:rPr kumimoji="0" lang="en-US" sz="1200" b="0" i="0" u="none" strike="noStrike" kern="1200" cap="none" spc="0" normalizeH="0" baseline="0" noProof="0" dirty="0">
                <a:ln>
                  <a:noFill/>
                </a:ln>
                <a:solidFill>
                  <a:srgbClr val="50E6FF"/>
                </a:solidFill>
                <a:effectLst/>
                <a:uLnTx/>
                <a:uFillTx/>
                <a:latin typeface="Segoe UI"/>
                <a:ea typeface="+mn-ea"/>
                <a:cs typeface="Segoe UI"/>
                <a:hlinkClick r:id="rId3">
                  <a:extLst>
                    <a:ext uri="{A12FA001-AC4F-418D-AE19-62706E023703}">
                      <ahyp:hlinkClr xmlns:ahyp="http://schemas.microsoft.com/office/drawing/2018/hyperlinkcolor" val="tx"/>
                    </a:ext>
                  </a:extLst>
                </a:hlinkClick>
              </a:rPr>
              <a:t>Azure Stack HCI Catalog</a:t>
            </a:r>
            <a:r>
              <a:rPr kumimoji="0" lang="en-US" sz="1200" b="0" i="0" u="none" strike="noStrike" kern="1200" cap="none" spc="0" normalizeH="0" baseline="0" noProof="0" dirty="0">
                <a:ln>
                  <a:noFill/>
                </a:ln>
                <a:solidFill>
                  <a:srgbClr val="50E6FF"/>
                </a:solidFill>
                <a:effectLst/>
                <a:uLnTx/>
                <a:uFillTx/>
                <a:latin typeface="Segoe UI"/>
                <a:ea typeface="+mn-ea"/>
                <a:cs typeface="+mn-cs"/>
              </a:rPr>
              <a:t> </a:t>
            </a:r>
            <a:r>
              <a:rPr kumimoji="0" lang="en-US" sz="1200" b="0" i="0" u="none" strike="noStrike" kern="1200" cap="none" spc="0" normalizeH="0" baseline="0" noProof="0" dirty="0">
                <a:ln>
                  <a:noFill/>
                </a:ln>
                <a:solidFill>
                  <a:schemeClr val="bg1"/>
                </a:solidFill>
                <a:effectLst/>
                <a:uLnTx/>
                <a:uFillTx/>
                <a:latin typeface="Segoe UI"/>
                <a:ea typeface="+mn-ea"/>
                <a:cs typeface="+mn-cs"/>
              </a:rPr>
              <a:t>to find the validated hardware offerings from our global partners</a:t>
            </a:r>
            <a:r>
              <a:rPr kumimoji="0" lang="en-US" sz="1200" b="0" i="0" u="none" strike="noStrike" kern="1200" cap="none" spc="0" normalizeH="0" baseline="0" noProof="0" dirty="0">
                <a:ln>
                  <a:noFill/>
                </a:ln>
                <a:solidFill>
                  <a:schemeClr val="bg1"/>
                </a:solidFill>
                <a:effectLst/>
                <a:uLnTx/>
                <a:uFillTx/>
                <a:latin typeface="Segoe UI"/>
                <a:ea typeface="+mn-ea"/>
                <a:cs typeface="Segoe UI"/>
              </a:rPr>
              <a:t>​</a:t>
            </a:r>
          </a:p>
        </p:txBody>
      </p:sp>
      <p:sp>
        <p:nvSpPr>
          <p:cNvPr id="25" name="TextBox 24">
            <a:extLst>
              <a:ext uri="{FF2B5EF4-FFF2-40B4-BE49-F238E27FC236}">
                <a16:creationId xmlns:a16="http://schemas.microsoft.com/office/drawing/2014/main" id="{DF09E6A2-4439-4458-8B43-0F68589683EF}"/>
              </a:ext>
            </a:extLst>
          </p:cNvPr>
          <p:cNvSpPr txBox="1"/>
          <p:nvPr/>
        </p:nvSpPr>
        <p:spPr>
          <a:xfrm>
            <a:off x="1485119" y="5242843"/>
            <a:ext cx="3211266" cy="655564"/>
          </a:xfrm>
          <a:prstGeom prst="rect">
            <a:avLst/>
          </a:prstGeom>
          <a:noFill/>
        </p:spPr>
        <p:txBody>
          <a:bodyPr wrap="square">
            <a:spAutoFit/>
          </a:bodyPr>
          <a:lstStyle/>
          <a:p>
            <a:pPr marL="0" marR="0" lvl="0" indent="0" defTabSz="4889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mn-ea"/>
                <a:cs typeface="Segoe UI"/>
              </a:rPr>
              <a:t>1. On new hardware</a:t>
            </a:r>
          </a:p>
          <a:p>
            <a:pPr marL="0" marR="0" lvl="0" indent="0" defTabSz="4889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mn-ea"/>
                <a:cs typeface="Segoe UI"/>
              </a:rPr>
              <a:t>2. Reuse existing </a:t>
            </a:r>
            <a:r>
              <a:rPr lang="en-US" sz="1200" kern="0" dirty="0">
                <a:solidFill>
                  <a:srgbClr val="000000"/>
                </a:solidFill>
                <a:cs typeface="Segoe UI"/>
              </a:rPr>
              <a:t>hardware </a:t>
            </a:r>
            <a:r>
              <a:rPr kumimoji="0" lang="en-US" sz="1200" b="0" i="0" u="none" strike="noStrike" kern="0" cap="none" spc="0" normalizeH="0" baseline="0" noProof="0" dirty="0">
                <a:ln>
                  <a:noFill/>
                </a:ln>
                <a:solidFill>
                  <a:srgbClr val="000000"/>
                </a:solidFill>
                <a:effectLst/>
                <a:uLnTx/>
                <a:uFillTx/>
                <a:ea typeface="+mn-ea"/>
                <a:cs typeface="Segoe UI"/>
              </a:rPr>
              <a:t>if it matches a configuration in the Azure Stack HCI Catalog</a:t>
            </a:r>
            <a:endParaRPr kumimoji="0" lang="en-US" sz="1200" b="0" i="0" u="none" strike="noStrike" kern="0" cap="none" spc="0" normalizeH="0" baseline="0" noProof="0" dirty="0">
              <a:ln>
                <a:noFill/>
              </a:ln>
              <a:solidFill>
                <a:srgbClr val="000000"/>
              </a:solidFill>
              <a:effectLst/>
              <a:uLnTx/>
              <a:uFillTx/>
              <a:ea typeface="+mn-ea"/>
              <a:cs typeface="Segoe UI" panose="020B0502040204020203" pitchFamily="34" charset="0"/>
            </a:endParaRPr>
          </a:p>
        </p:txBody>
      </p:sp>
      <p:sp>
        <p:nvSpPr>
          <p:cNvPr id="18" name="Arrow: Right 17" descr="Arrow pointing to the right">
            <a:extLst>
              <a:ext uri="{FF2B5EF4-FFF2-40B4-BE49-F238E27FC236}">
                <a16:creationId xmlns:a16="http://schemas.microsoft.com/office/drawing/2014/main" id="{5AA0D6FB-1695-4E05-B1C9-9589F8C1BC3C}"/>
              </a:ext>
            </a:extLst>
          </p:cNvPr>
          <p:cNvSpPr/>
          <p:nvPr/>
        </p:nvSpPr>
        <p:spPr bwMode="auto">
          <a:xfrm>
            <a:off x="4852194" y="4477795"/>
            <a:ext cx="978408" cy="484632"/>
          </a:xfrm>
          <a:prstGeom prst="rightArrow">
            <a:avLst/>
          </a:prstGeom>
          <a:gradFill flip="none" rotWithShape="1">
            <a:gsLst>
              <a:gs pos="0">
                <a:srgbClr val="FFFFFF">
                  <a:lumMod val="75000"/>
                </a:srgbClr>
              </a:gs>
              <a:gs pos="100000">
                <a:srgbClr val="FFFFFF">
                  <a:lumMod val="75000"/>
                  <a:alpha val="0"/>
                </a:srgbClr>
              </a:gs>
            </a:gsLst>
            <a:lin ang="1080000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err="1">
              <a:ln>
                <a:noFill/>
              </a:ln>
              <a:solidFill>
                <a:srgbClr val="00000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8A0D261-CA2C-4B05-9341-018EA372C123}"/>
              </a:ext>
            </a:extLst>
          </p:cNvPr>
          <p:cNvSpPr txBox="1"/>
          <p:nvPr/>
        </p:nvSpPr>
        <p:spPr>
          <a:xfrm>
            <a:off x="1268318" y="4594455"/>
            <a:ext cx="3583876" cy="535531"/>
          </a:xfrm>
          <a:prstGeom prst="rect">
            <a:avLst/>
          </a:prstGeom>
          <a:noFill/>
        </p:spPr>
        <p:txBody>
          <a:bodyPr wrap="square">
            <a:sp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a:rPr>
              <a:t>Azure Stack HCI</a:t>
            </a:r>
            <a:br>
              <a:rPr kumimoji="0" lang="en-US" sz="16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Semibold"/>
                <a:ea typeface="+mn-ea"/>
                <a:cs typeface="Segoe UI"/>
              </a:rPr>
              <a:t>Validated Nodes</a:t>
            </a:r>
          </a:p>
        </p:txBody>
      </p:sp>
      <p:grpSp>
        <p:nvGrpSpPr>
          <p:cNvPr id="27" name="Group 26">
            <a:extLst>
              <a:ext uri="{FF2B5EF4-FFF2-40B4-BE49-F238E27FC236}">
                <a16:creationId xmlns:a16="http://schemas.microsoft.com/office/drawing/2014/main" id="{A3C61A27-64CB-46B0-B2EE-22392BA148C2}"/>
              </a:ext>
              <a:ext uri="{C183D7F6-B498-43B3-948B-1728B52AA6E4}">
                <adec:decorative xmlns:adec="http://schemas.microsoft.com/office/drawing/2017/decorative" val="1"/>
              </a:ext>
            </a:extLst>
          </p:cNvPr>
          <p:cNvGrpSpPr/>
          <p:nvPr/>
        </p:nvGrpSpPr>
        <p:grpSpPr>
          <a:xfrm>
            <a:off x="975267" y="1461381"/>
            <a:ext cx="4164376" cy="4671152"/>
            <a:chOff x="683046" y="1465243"/>
            <a:chExt cx="4164376" cy="4671152"/>
          </a:xfrm>
        </p:grpSpPr>
        <p:sp>
          <p:nvSpPr>
            <p:cNvPr id="28" name="Isosceles Triangle 27">
              <a:extLst>
                <a:ext uri="{FF2B5EF4-FFF2-40B4-BE49-F238E27FC236}">
                  <a16:creationId xmlns:a16="http://schemas.microsoft.com/office/drawing/2014/main" id="{2EA131BC-B20E-4BD8-8CE0-39468797AE55}"/>
                </a:ext>
              </a:extLst>
            </p:cNvPr>
            <p:cNvSpPr/>
            <p:nvPr/>
          </p:nvSpPr>
          <p:spPr bwMode="auto">
            <a:xfrm>
              <a:off x="683046" y="1465243"/>
              <a:ext cx="4164376" cy="4671152"/>
            </a:xfrm>
            <a:prstGeom prst="triangl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19B03D42-1FA7-40F1-9F60-4FA9F5CCFE71}"/>
                </a:ext>
              </a:extLst>
            </p:cNvPr>
            <p:cNvSpPr/>
            <p:nvPr/>
          </p:nvSpPr>
          <p:spPr bwMode="auto">
            <a:xfrm>
              <a:off x="1778758" y="1465243"/>
              <a:ext cx="1980442" cy="2219653"/>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TextBox 29">
              <a:extLst>
                <a:ext uri="{FF2B5EF4-FFF2-40B4-BE49-F238E27FC236}">
                  <a16:creationId xmlns:a16="http://schemas.microsoft.com/office/drawing/2014/main" id="{53149BF2-5CB2-4C1D-8E8C-D6EEE486E579}"/>
                </a:ext>
              </a:extLst>
            </p:cNvPr>
            <p:cNvSpPr txBox="1"/>
            <p:nvPr/>
          </p:nvSpPr>
          <p:spPr>
            <a:xfrm>
              <a:off x="2182930" y="2815988"/>
              <a:ext cx="1164608" cy="553998"/>
            </a:xfrm>
            <a:prstGeom prst="rect">
              <a:avLst/>
            </a:prstGeom>
            <a:noFill/>
          </p:spPr>
          <p:txBody>
            <a:bodyPr wrap="square" lIns="0" tIns="0" rIns="0" bIns="0" rtlCol="0">
              <a:spAutoFit/>
            </a:bodyPr>
            <a:lstStyle/>
            <a:p>
              <a:pPr algn="ctr"/>
              <a:r>
                <a:rPr lang="en-US" sz="1200" dirty="0">
                  <a:solidFill>
                    <a:schemeClr val="bg1"/>
                  </a:solidFill>
                  <a:latin typeface="+mj-lt"/>
                </a:rPr>
                <a:t>Azure Stack HCI </a:t>
              </a:r>
            </a:p>
            <a:p>
              <a:pPr algn="ctr"/>
              <a:r>
                <a:rPr lang="en-US" sz="1200" dirty="0">
                  <a:solidFill>
                    <a:schemeClr val="bg1"/>
                  </a:solidFill>
                  <a:latin typeface="+mj-lt"/>
                </a:rPr>
                <a:t>Integrated Systems</a:t>
              </a:r>
            </a:p>
          </p:txBody>
        </p:sp>
        <p:sp>
          <p:nvSpPr>
            <p:cNvPr id="31" name="TextBox 30">
              <a:extLst>
                <a:ext uri="{FF2B5EF4-FFF2-40B4-BE49-F238E27FC236}">
                  <a16:creationId xmlns:a16="http://schemas.microsoft.com/office/drawing/2014/main" id="{B9B1F214-8F48-422B-B469-9FA17A74B14E}"/>
                </a:ext>
              </a:extLst>
            </p:cNvPr>
            <p:cNvSpPr txBox="1"/>
            <p:nvPr/>
          </p:nvSpPr>
          <p:spPr>
            <a:xfrm>
              <a:off x="2182930" y="4271241"/>
              <a:ext cx="1164608" cy="369332"/>
            </a:xfrm>
            <a:prstGeom prst="rect">
              <a:avLst/>
            </a:prstGeom>
            <a:noFill/>
          </p:spPr>
          <p:txBody>
            <a:bodyPr wrap="square" lIns="0" tIns="0" rIns="0" bIns="0" rtlCol="0">
              <a:spAutoFit/>
            </a:bodyPr>
            <a:lstStyle/>
            <a:p>
              <a:pPr algn="ctr"/>
              <a:r>
                <a:rPr lang="en-US" sz="1200" dirty="0">
                  <a:latin typeface="+mj-lt"/>
                </a:rPr>
                <a:t>Azure Stack HCI </a:t>
              </a:r>
            </a:p>
            <a:p>
              <a:pPr algn="ctr"/>
              <a:r>
                <a:rPr lang="en-US" sz="1200" dirty="0">
                  <a:latin typeface="+mj-lt"/>
                </a:rPr>
                <a:t>Validated Nodes</a:t>
              </a:r>
            </a:p>
          </p:txBody>
        </p:sp>
        <p:sp>
          <p:nvSpPr>
            <p:cNvPr id="32" name="TextBox 31">
              <a:extLst>
                <a:ext uri="{FF2B5EF4-FFF2-40B4-BE49-F238E27FC236}">
                  <a16:creationId xmlns:a16="http://schemas.microsoft.com/office/drawing/2014/main" id="{F52F867E-6346-429E-8E99-E07DF65DEBD7}"/>
                </a:ext>
              </a:extLst>
            </p:cNvPr>
            <p:cNvSpPr txBox="1"/>
            <p:nvPr/>
          </p:nvSpPr>
          <p:spPr>
            <a:xfrm>
              <a:off x="1352690" y="4874018"/>
              <a:ext cx="2825087" cy="754053"/>
            </a:xfrm>
            <a:prstGeom prst="rect">
              <a:avLst/>
            </a:prstGeom>
            <a:noFill/>
          </p:spPr>
          <p:txBody>
            <a:bodyPr wrap="square">
              <a:sp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000" b="0" i="0" u="none" strike="noStrike" kern="0" cap="none" spc="0" normalizeH="0" baseline="0" noProof="0" dirty="0">
                  <a:ln>
                    <a:noFill/>
                  </a:ln>
                  <a:solidFill>
                    <a:srgbClr val="000000"/>
                  </a:solidFill>
                  <a:effectLst/>
                  <a:uLnTx/>
                  <a:uFillTx/>
                  <a:ea typeface="+mn-ea"/>
                  <a:cs typeface="Segoe UI"/>
                </a:rPr>
                <a:t>On new hardware</a:t>
              </a:r>
            </a:p>
            <a:p>
              <a:pPr marL="0" marR="0" lvl="0" indent="0" algn="ctr" defTabSz="488950" rtl="0" eaLnBrk="1" fontAlgn="auto" latinLnBrk="0" hangingPunct="1">
                <a:lnSpc>
                  <a:spcPct val="90000"/>
                </a:lnSpc>
                <a:spcBef>
                  <a:spcPct val="0"/>
                </a:spcBef>
                <a:spcAft>
                  <a:spcPct val="35000"/>
                </a:spcAft>
                <a:buClrTx/>
                <a:buSzTx/>
                <a:buFontTx/>
                <a:buNone/>
                <a:tabLst/>
                <a:defRPr/>
              </a:pPr>
              <a:r>
                <a:rPr lang="en-US" sz="1000" kern="0" dirty="0">
                  <a:solidFill>
                    <a:srgbClr val="000000"/>
                  </a:solidFill>
                  <a:cs typeface="Segoe UI"/>
                </a:rPr>
                <a:t>- OR - </a:t>
              </a:r>
              <a:endParaRPr kumimoji="0" lang="en-US" sz="1000" b="0" i="0" u="none" strike="noStrike" kern="0" cap="none" spc="0" normalizeH="0" baseline="0" noProof="0" dirty="0">
                <a:ln>
                  <a:noFill/>
                </a:ln>
                <a:solidFill>
                  <a:srgbClr val="000000"/>
                </a:solidFill>
                <a:effectLst/>
                <a:uLnTx/>
                <a:uFillTx/>
                <a:ea typeface="+mn-ea"/>
                <a:cs typeface="Segoe UI"/>
              </a:endParaRPr>
            </a:p>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000" b="0" i="0" u="none" strike="noStrike" kern="0" cap="none" spc="0" normalizeH="0" baseline="0" noProof="0" dirty="0">
                  <a:ln>
                    <a:noFill/>
                  </a:ln>
                  <a:solidFill>
                    <a:srgbClr val="000000"/>
                  </a:solidFill>
                  <a:effectLst/>
                  <a:uLnTx/>
                  <a:uFillTx/>
                  <a:ea typeface="+mn-ea"/>
                  <a:cs typeface="Segoe UI"/>
                </a:rPr>
                <a:t>Reuse existing </a:t>
              </a:r>
              <a:r>
                <a:rPr lang="en-US" sz="1000" kern="0" dirty="0">
                  <a:solidFill>
                    <a:srgbClr val="000000"/>
                  </a:solidFill>
                  <a:cs typeface="Segoe UI"/>
                </a:rPr>
                <a:t>hardware </a:t>
              </a:r>
              <a:r>
                <a:rPr kumimoji="0" lang="en-US" sz="1000" b="0" i="0" u="none" strike="noStrike" kern="0" cap="none" spc="0" normalizeH="0" baseline="0" noProof="0" dirty="0">
                  <a:ln>
                    <a:noFill/>
                  </a:ln>
                  <a:solidFill>
                    <a:srgbClr val="000000"/>
                  </a:solidFill>
                  <a:effectLst/>
                  <a:uLnTx/>
                  <a:uFillTx/>
                  <a:ea typeface="+mn-ea"/>
                  <a:cs typeface="Segoe UI"/>
                </a:rPr>
                <a:t>if it matches a configuration in the Azure Stack HCI Catalog</a:t>
              </a:r>
              <a:endParaRPr kumimoji="0" lang="en-US" sz="1000" b="0" i="0" u="none" strike="noStrike" kern="0" cap="none" spc="0" normalizeH="0" baseline="0" noProof="0" dirty="0">
                <a:ln>
                  <a:noFill/>
                </a:ln>
                <a:solidFill>
                  <a:srgbClr val="000000"/>
                </a:solidFill>
                <a:effectLst/>
                <a:uLnTx/>
                <a:uFillTx/>
                <a:ea typeface="+mn-ea"/>
                <a:cs typeface="Segoe UI" panose="020B0502040204020203" pitchFamily="34" charset="0"/>
              </a:endParaRPr>
            </a:p>
          </p:txBody>
        </p:sp>
      </p:grpSp>
    </p:spTree>
    <p:extLst>
      <p:ext uri="{BB962C8B-B14F-4D97-AF65-F5344CB8AC3E}">
        <p14:creationId xmlns:p14="http://schemas.microsoft.com/office/powerpoint/2010/main" val="1677385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D1DC-2768-4967-94FD-E6D85D674D86}"/>
              </a:ext>
            </a:extLst>
          </p:cNvPr>
          <p:cNvSpPr>
            <a:spLocks noGrp="1"/>
          </p:cNvSpPr>
          <p:nvPr>
            <p:ph type="title"/>
          </p:nvPr>
        </p:nvSpPr>
        <p:spPr/>
        <p:txBody>
          <a:bodyPr/>
          <a:lstStyle/>
          <a:p>
            <a:pPr marL="0" marR="0" lvl="0" indent="0" defTabSz="914367" rtl="0" eaLnBrk="1" fontAlgn="auto" latinLnBrk="0" hangingPunct="1">
              <a:lnSpc>
                <a:spcPct val="100000"/>
              </a:lnSpc>
              <a:spcBef>
                <a:spcPts val="0"/>
              </a:spcBef>
              <a:spcAft>
                <a:spcPts val="0"/>
              </a:spcAft>
              <a:tabLst/>
              <a:defRPr/>
            </a:pPr>
            <a:r>
              <a:rPr kumimoji="0" lang="en-US" b="0" i="0" u="none" strike="noStrike" kern="1200" cap="none" spc="0" normalizeH="0" baseline="0" noProof="0" dirty="0">
                <a:ln>
                  <a:noFill/>
                </a:ln>
                <a:solidFill>
                  <a:schemeClr val="bg1"/>
                </a:solidFill>
                <a:effectLst/>
                <a:uLnTx/>
                <a:uFillTx/>
                <a:latin typeface="Segoe UI Semibold"/>
                <a:cs typeface="Segoe UI Semibold"/>
              </a:rPr>
              <a:t>Details on two deployment options</a:t>
            </a:r>
            <a:endParaRPr lang="en-US" dirty="0">
              <a:solidFill>
                <a:schemeClr val="bg1"/>
              </a:solidFill>
              <a:latin typeface="Segoe UI Semibold"/>
              <a:cs typeface="Segoe UI Semibold"/>
            </a:endParaRPr>
          </a:p>
        </p:txBody>
      </p:sp>
      <p:grpSp>
        <p:nvGrpSpPr>
          <p:cNvPr id="7" name="Group 6">
            <a:extLst>
              <a:ext uri="{FF2B5EF4-FFF2-40B4-BE49-F238E27FC236}">
                <a16:creationId xmlns:a16="http://schemas.microsoft.com/office/drawing/2014/main" id="{EAB835AA-780C-4C98-A3DF-995E0D0A992A}"/>
              </a:ext>
              <a:ext uri="{C183D7F6-B498-43B3-948B-1728B52AA6E4}">
                <adec:decorative xmlns:adec="http://schemas.microsoft.com/office/drawing/2017/decorative" val="1"/>
              </a:ext>
            </a:extLst>
          </p:cNvPr>
          <p:cNvGrpSpPr/>
          <p:nvPr/>
        </p:nvGrpSpPr>
        <p:grpSpPr>
          <a:xfrm>
            <a:off x="610379" y="1472215"/>
            <a:ext cx="10968196" cy="1963987"/>
            <a:chOff x="609600" y="1471937"/>
            <a:chExt cx="10969752" cy="1964266"/>
          </a:xfrm>
        </p:grpSpPr>
        <p:sp>
          <p:nvSpPr>
            <p:cNvPr id="113" name="Rectangle 112">
              <a:extLst>
                <a:ext uri="{FF2B5EF4-FFF2-40B4-BE49-F238E27FC236}">
                  <a16:creationId xmlns:a16="http://schemas.microsoft.com/office/drawing/2014/main" id="{989CF432-0159-431C-932E-FF5A9FCD2D57}"/>
                </a:ext>
              </a:extLst>
            </p:cNvPr>
            <p:cNvSpPr/>
            <p:nvPr/>
          </p:nvSpPr>
          <p:spPr>
            <a:xfrm>
              <a:off x="609600" y="1881723"/>
              <a:ext cx="10969752" cy="1554480"/>
            </a:xfrm>
            <a:prstGeom prst="rect">
              <a:avLst/>
            </a:prstGeom>
            <a:solidFill>
              <a:schemeClr val="tx1"/>
            </a:solidFill>
            <a:ln w="3175">
              <a:solidFill>
                <a:schemeClr val="tx2"/>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b="1">
                <a:solidFill>
                  <a:schemeClr val="bg1"/>
                </a:soli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87C4EF51-9C48-4BA9-9FE1-AAA4586FC605}"/>
                </a:ext>
              </a:extLst>
            </p:cNvPr>
            <p:cNvSpPr txBox="1"/>
            <p:nvPr/>
          </p:nvSpPr>
          <p:spPr>
            <a:xfrm>
              <a:off x="609600" y="1471937"/>
              <a:ext cx="6588689" cy="321384"/>
            </a:xfrm>
            <a:prstGeom prst="rect">
              <a:avLst/>
            </a:prstGeom>
            <a:noFill/>
            <a:ln>
              <a:noFill/>
            </a:ln>
          </p:spPr>
          <p:txBody>
            <a:bodyPr wrap="none" rtlCol="0">
              <a:spAutoFit/>
            </a:bodyPr>
            <a:lstStyle/>
            <a:p>
              <a:pPr defTabSz="914367"/>
              <a:r>
                <a:rPr lang="en-US" sz="1500" b="1" dirty="0">
                  <a:solidFill>
                    <a:schemeClr val="bg1"/>
                  </a:solidFill>
                  <a:latin typeface="Segoe UI" panose="020B0502040204020203" pitchFamily="34" charset="0"/>
                  <a:cs typeface="Segoe UI" panose="020B0502040204020203" pitchFamily="34" charset="0"/>
                </a:rPr>
                <a:t>Integrated Systems: </a:t>
              </a:r>
              <a:r>
                <a:rPr lang="en-US" sz="1500" dirty="0">
                  <a:solidFill>
                    <a:schemeClr val="bg1"/>
                  </a:solidFill>
                  <a:latin typeface="Segoe UI" panose="020B0502040204020203" pitchFamily="34" charset="0"/>
                  <a:cs typeface="Segoe UI" panose="020B0502040204020203" pitchFamily="34" charset="0"/>
                </a:rPr>
                <a:t>Solution with services, software, subscription </a:t>
              </a:r>
              <a:r>
                <a:rPr lang="en-US" sz="1000" dirty="0">
                  <a:solidFill>
                    <a:schemeClr val="bg1"/>
                  </a:solidFill>
                  <a:latin typeface="Segoe UI" panose="020B0502040204020203" pitchFamily="34" charset="0"/>
                  <a:cs typeface="Segoe UI" panose="020B0502040204020203" pitchFamily="34" charset="0"/>
                </a:rPr>
                <a:t>(fewer steps)</a:t>
              </a:r>
            </a:p>
          </p:txBody>
        </p:sp>
      </p:grpSp>
      <p:grpSp>
        <p:nvGrpSpPr>
          <p:cNvPr id="10" name="Group 9">
            <a:extLst>
              <a:ext uri="{FF2B5EF4-FFF2-40B4-BE49-F238E27FC236}">
                <a16:creationId xmlns:a16="http://schemas.microsoft.com/office/drawing/2014/main" id="{45CCAFC4-EC82-461C-B8AD-9426C7F56FC3}"/>
              </a:ext>
              <a:ext uri="{C183D7F6-B498-43B3-948B-1728B52AA6E4}">
                <adec:decorative xmlns:adec="http://schemas.microsoft.com/office/drawing/2017/decorative" val="1"/>
              </a:ext>
            </a:extLst>
          </p:cNvPr>
          <p:cNvGrpSpPr/>
          <p:nvPr/>
        </p:nvGrpSpPr>
        <p:grpSpPr>
          <a:xfrm>
            <a:off x="1523638" y="2095323"/>
            <a:ext cx="3120468" cy="1123139"/>
            <a:chOff x="1522990" y="2095134"/>
            <a:chExt cx="3120912" cy="1123298"/>
          </a:xfrm>
        </p:grpSpPr>
        <p:cxnSp>
          <p:nvCxnSpPr>
            <p:cNvPr id="56" name="Straight Arrow Connector 55">
              <a:extLst>
                <a:ext uri="{FF2B5EF4-FFF2-40B4-BE49-F238E27FC236}">
                  <a16:creationId xmlns:a16="http://schemas.microsoft.com/office/drawing/2014/main" id="{9B516275-DB85-46B8-820C-4A4867D94DA5}"/>
                </a:ext>
              </a:extLst>
            </p:cNvPr>
            <p:cNvCxnSpPr>
              <a:cxnSpLocks/>
            </p:cNvCxnSpPr>
            <p:nvPr/>
          </p:nvCxnSpPr>
          <p:spPr>
            <a:xfrm>
              <a:off x="1523794" y="2633719"/>
              <a:ext cx="2834640" cy="0"/>
            </a:xfrm>
            <a:prstGeom prst="straightConnector1">
              <a:avLst/>
            </a:prstGeom>
            <a:ln w="57150" cap="rnd">
              <a:solidFill>
                <a:srgbClr val="0078D4"/>
              </a:solidFill>
              <a:round/>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D4450569-1814-414E-8278-95C33BC466F6}"/>
                </a:ext>
              </a:extLst>
            </p:cNvPr>
            <p:cNvSpPr/>
            <p:nvPr/>
          </p:nvSpPr>
          <p:spPr>
            <a:xfrm>
              <a:off x="1522990" y="2095134"/>
              <a:ext cx="301752"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00" b="1" dirty="0">
                  <a:solidFill>
                    <a:srgbClr val="0078D4"/>
                  </a:solidFill>
                  <a:latin typeface="Segoe UI" panose="020B0502040204020203" pitchFamily="34" charset="0"/>
                  <a:cs typeface="Segoe UI" panose="020B0502040204020203" pitchFamily="34" charset="0"/>
                </a:rPr>
                <a:t>1</a:t>
              </a:r>
            </a:p>
          </p:txBody>
        </p:sp>
        <p:sp>
          <p:nvSpPr>
            <p:cNvPr id="64" name="TextBox 63">
              <a:extLst>
                <a:ext uri="{FF2B5EF4-FFF2-40B4-BE49-F238E27FC236}">
                  <a16:creationId xmlns:a16="http://schemas.microsoft.com/office/drawing/2014/main" id="{97A2779D-B510-4322-836D-2D584901AFE1}"/>
                </a:ext>
              </a:extLst>
            </p:cNvPr>
            <p:cNvSpPr txBox="1"/>
            <p:nvPr/>
          </p:nvSpPr>
          <p:spPr>
            <a:xfrm>
              <a:off x="1850650" y="2122900"/>
              <a:ext cx="2793252" cy="398335"/>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integrated Systems </a:t>
              </a:r>
            </a:p>
            <a:p>
              <a:pPr defTabSz="914367"/>
              <a:r>
                <a:rPr lang="en-US" sz="1000" b="1" dirty="0">
                  <a:solidFill>
                    <a:schemeClr val="bg1"/>
                  </a:solidFill>
                  <a:latin typeface="Segoe UI Semibold" panose="020B0702040204020203" pitchFamily="34" charset="0"/>
                  <a:cs typeface="Segoe UI Semibold" panose="020B0702040204020203" pitchFamily="34" charset="0"/>
                </a:rPr>
                <a:t>( Azure Stack HCI OS+ Hardware + Software)</a:t>
              </a:r>
            </a:p>
          </p:txBody>
        </p:sp>
        <p:sp>
          <p:nvSpPr>
            <p:cNvPr id="144" name="TextBox 143">
              <a:extLst>
                <a:ext uri="{FF2B5EF4-FFF2-40B4-BE49-F238E27FC236}">
                  <a16:creationId xmlns:a16="http://schemas.microsoft.com/office/drawing/2014/main" id="{B50445C1-2A45-478F-82CF-C517A5CE20FE}"/>
                </a:ext>
              </a:extLst>
            </p:cNvPr>
            <p:cNvSpPr txBox="1"/>
            <p:nvPr/>
          </p:nvSpPr>
          <p:spPr>
            <a:xfrm>
              <a:off x="1850650" y="2822947"/>
              <a:ext cx="1962676"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Order solution from OEM or distributor</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Deployment services to help rack and stack</a:t>
              </a:r>
            </a:p>
          </p:txBody>
        </p:sp>
        <p:grpSp>
          <p:nvGrpSpPr>
            <p:cNvPr id="202" name="Group 201">
              <a:extLst>
                <a:ext uri="{FF2B5EF4-FFF2-40B4-BE49-F238E27FC236}">
                  <a16:creationId xmlns:a16="http://schemas.microsoft.com/office/drawing/2014/main" id="{CBF7E219-7951-4E63-8685-9975B0A8E954}"/>
                </a:ext>
              </a:extLst>
            </p:cNvPr>
            <p:cNvGrpSpPr/>
            <p:nvPr/>
          </p:nvGrpSpPr>
          <p:grpSpPr>
            <a:xfrm>
              <a:off x="1524595" y="2907333"/>
              <a:ext cx="300147" cy="226656"/>
              <a:chOff x="3901439" y="1411243"/>
              <a:chExt cx="4591670" cy="3467412"/>
            </a:xfrm>
          </p:grpSpPr>
          <p:cxnSp>
            <p:nvCxnSpPr>
              <p:cNvPr id="181" name="Straight Connector 180">
                <a:extLst>
                  <a:ext uri="{FF2B5EF4-FFF2-40B4-BE49-F238E27FC236}">
                    <a16:creationId xmlns:a16="http://schemas.microsoft.com/office/drawing/2014/main" id="{458380CB-E3E3-490A-8FEF-1134A65DD3B2}"/>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AE784A1-D288-428E-8681-C9D7640060B4}"/>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E227E48-F0B7-4D8F-ACFD-4C33A91FB3EC}"/>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3F0CAA5-8091-422C-B7F5-D57BAD79ECA8}"/>
                  </a:ext>
                </a:extLst>
              </p:cNvPr>
              <p:cNvCxnSpPr>
                <a:cxnSpLocks/>
              </p:cNvCxnSpPr>
              <p:nvPr/>
            </p:nvCxnSpPr>
            <p:spPr>
              <a:xfrm flipH="1">
                <a:off x="5749909" y="3730651"/>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CE8DC15-1624-4476-B80B-E7DF78A5C3B9}"/>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AE062FF-C684-4B9B-B87A-6AA836F5BF4A}"/>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7592780-2C63-4D6B-9B46-DCB403286DBD}"/>
                  </a:ext>
                </a:extLst>
              </p:cNvPr>
              <p:cNvCxnSpPr>
                <a:cxnSpLocks/>
              </p:cNvCxnSpPr>
              <p:nvPr/>
            </p:nvCxnSpPr>
            <p:spPr>
              <a:xfrm flipH="1" flipV="1">
                <a:off x="3901440" y="3953352"/>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40F4355-7069-4200-8BEF-F850D359149B}"/>
                  </a:ext>
                </a:extLst>
              </p:cNvPr>
              <p:cNvCxnSpPr>
                <a:cxnSpLocks/>
              </p:cNvCxnSpPr>
              <p:nvPr/>
            </p:nvCxnSpPr>
            <p:spPr>
              <a:xfrm flipH="1">
                <a:off x="3901440" y="3300618"/>
                <a:ext cx="244674" cy="101947"/>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27609429-80A9-4252-B690-671AE28054EA}"/>
                  </a:ext>
                </a:extLst>
              </p:cNvPr>
              <p:cNvCxnSpPr>
                <a:cxnSpLocks/>
              </p:cNvCxnSpPr>
              <p:nvPr/>
            </p:nvCxnSpPr>
            <p:spPr>
              <a:xfrm flipH="1" flipV="1">
                <a:off x="8206003" y="3040246"/>
                <a:ext cx="267437" cy="13372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85E5825D-D2D9-49DB-807D-062BA80A2591}"/>
                  </a:ext>
                </a:extLst>
              </p:cNvPr>
              <p:cNvGrpSpPr/>
              <p:nvPr/>
            </p:nvGrpSpPr>
            <p:grpSpPr>
              <a:xfrm>
                <a:off x="3901439" y="1411243"/>
                <a:ext cx="4591669" cy="2619090"/>
                <a:chOff x="3901440" y="2259565"/>
                <a:chExt cx="4591669" cy="2619090"/>
              </a:xfrm>
            </p:grpSpPr>
            <p:cxnSp>
              <p:nvCxnSpPr>
                <p:cNvPr id="192" name="Straight Connector 191">
                  <a:extLst>
                    <a:ext uri="{FF2B5EF4-FFF2-40B4-BE49-F238E27FC236}">
                      <a16:creationId xmlns:a16="http://schemas.microsoft.com/office/drawing/2014/main" id="{DB5C72D5-691F-4CE0-9A3C-598BA478170A}"/>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8099F74-BD74-474D-B859-C5C2A57EFC24}"/>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3564B8D-B8F3-4783-A546-62083E69B145}"/>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02FE8C7-4F05-4F6D-9019-F11A2C6C599F}"/>
                    </a:ext>
                  </a:extLst>
                </p:cNvPr>
                <p:cNvCxnSpPr>
                  <a:cxnSpLocks/>
                </p:cNvCxnSpPr>
                <p:nvPr/>
              </p:nvCxnSpPr>
              <p:spPr>
                <a:xfrm flipH="1">
                  <a:off x="5749909" y="3730651"/>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66C3BF6-A3DE-473C-A8EC-78F98ADB0B41}"/>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27669D9-1643-4052-AC79-EF87B55359E8}"/>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DCB6A83-ECCE-49C8-8D88-0A022B8FE6C1}"/>
                    </a:ext>
                  </a:extLst>
                </p:cNvPr>
                <p:cNvCxnSpPr>
                  <a:cxnSpLocks/>
                </p:cNvCxnSpPr>
                <p:nvPr/>
              </p:nvCxnSpPr>
              <p:spPr>
                <a:xfrm flipH="1" flipV="1">
                  <a:off x="3901440" y="3953352"/>
                  <a:ext cx="1828800" cy="9144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9BBFA7A-92F9-4506-AA36-B66E6C57E092}"/>
                    </a:ext>
                  </a:extLst>
                </p:cNvPr>
                <p:cNvCxnSpPr>
                  <a:cxnSpLocks/>
                </p:cNvCxnSpPr>
                <p:nvPr/>
              </p:nvCxnSpPr>
              <p:spPr>
                <a:xfrm flipH="1">
                  <a:off x="3901440" y="2259565"/>
                  <a:ext cx="2743200" cy="11430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C4F9223A-DF80-40D1-AAFD-E4F76F62BC53}"/>
                    </a:ext>
                  </a:extLst>
                </p:cNvPr>
                <p:cNvCxnSpPr>
                  <a:cxnSpLocks/>
                </p:cNvCxnSpPr>
                <p:nvPr/>
              </p:nvCxnSpPr>
              <p:spPr>
                <a:xfrm flipH="1" flipV="1">
                  <a:off x="6644640" y="2259565"/>
                  <a:ext cx="1828800" cy="9144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F7B10C3-F73B-4DA1-840C-EA3947B93D90}"/>
                    </a:ext>
                  </a:extLst>
                </p:cNvPr>
                <p:cNvCxnSpPr>
                  <a:cxnSpLocks/>
                </p:cNvCxnSpPr>
                <p:nvPr/>
              </p:nvCxnSpPr>
              <p:spPr>
                <a:xfrm>
                  <a:off x="5209131" y="4344495"/>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cxnSp>
            <p:nvCxnSpPr>
              <p:cNvPr id="191" name="Straight Connector 190">
                <a:extLst>
                  <a:ext uri="{FF2B5EF4-FFF2-40B4-BE49-F238E27FC236}">
                    <a16:creationId xmlns:a16="http://schemas.microsoft.com/office/drawing/2014/main" id="{F3B74DB1-3F7D-4DDF-93A9-A26BFD623979}"/>
                  </a:ext>
                </a:extLst>
              </p:cNvPr>
              <p:cNvCxnSpPr>
                <a:cxnSpLocks/>
              </p:cNvCxnSpPr>
              <p:nvPr/>
            </p:nvCxnSpPr>
            <p:spPr>
              <a:xfrm>
                <a:off x="5209128" y="4339877"/>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B8832A7F-7C36-43CA-8295-1420B55934B3}"/>
              </a:ext>
              <a:ext uri="{C183D7F6-B498-43B3-948B-1728B52AA6E4}">
                <adec:decorative xmlns:adec="http://schemas.microsoft.com/office/drawing/2017/decorative" val="1"/>
              </a:ext>
            </a:extLst>
          </p:cNvPr>
          <p:cNvGrpSpPr/>
          <p:nvPr/>
        </p:nvGrpSpPr>
        <p:grpSpPr>
          <a:xfrm>
            <a:off x="4747645" y="2095323"/>
            <a:ext cx="3076911" cy="1123139"/>
            <a:chOff x="4747452" y="2095134"/>
            <a:chExt cx="3077347" cy="1123298"/>
          </a:xfrm>
        </p:grpSpPr>
        <p:cxnSp>
          <p:nvCxnSpPr>
            <p:cNvPr id="58" name="Straight Arrow Connector 57">
              <a:extLst>
                <a:ext uri="{FF2B5EF4-FFF2-40B4-BE49-F238E27FC236}">
                  <a16:creationId xmlns:a16="http://schemas.microsoft.com/office/drawing/2014/main" id="{F7BA2FE8-F61A-407C-8D07-5A51CB4034DC}"/>
                </a:ext>
              </a:extLst>
            </p:cNvPr>
            <p:cNvCxnSpPr>
              <a:cxnSpLocks/>
            </p:cNvCxnSpPr>
            <p:nvPr/>
          </p:nvCxnSpPr>
          <p:spPr>
            <a:xfrm>
              <a:off x="4752873" y="2633719"/>
              <a:ext cx="2834640" cy="0"/>
            </a:xfrm>
            <a:prstGeom prst="straightConnector1">
              <a:avLst/>
            </a:prstGeom>
            <a:ln w="57150" cap="rnd">
              <a:solidFill>
                <a:srgbClr val="0078D4"/>
              </a:solidFill>
              <a:roun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80241457-C386-488D-83F9-5B5540393D87}"/>
                </a:ext>
              </a:extLst>
            </p:cNvPr>
            <p:cNvSpPr/>
            <p:nvPr/>
          </p:nvSpPr>
          <p:spPr>
            <a:xfrm>
              <a:off x="4749468" y="2095134"/>
              <a:ext cx="301752"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00" b="1" dirty="0">
                  <a:solidFill>
                    <a:srgbClr val="0078D4"/>
                  </a:solidFill>
                  <a:latin typeface="Segoe UI" panose="020B0502040204020203" pitchFamily="34" charset="0"/>
                  <a:cs typeface="Segoe UI" panose="020B0502040204020203" pitchFamily="34" charset="0"/>
                </a:rPr>
                <a:t>2</a:t>
              </a:r>
            </a:p>
          </p:txBody>
        </p:sp>
        <p:sp>
          <p:nvSpPr>
            <p:cNvPr id="68" name="TextBox 67">
              <a:extLst>
                <a:ext uri="{FF2B5EF4-FFF2-40B4-BE49-F238E27FC236}">
                  <a16:creationId xmlns:a16="http://schemas.microsoft.com/office/drawing/2014/main" id="{CD08D8A4-3245-4C14-A808-269F480DD06C}"/>
                </a:ext>
              </a:extLst>
            </p:cNvPr>
            <p:cNvSpPr txBox="1"/>
            <p:nvPr/>
          </p:nvSpPr>
          <p:spPr>
            <a:xfrm>
              <a:off x="5077128" y="2122900"/>
              <a:ext cx="2747671" cy="398335"/>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Set it up using WAC and OEM Plug-in</a:t>
              </a:r>
            </a:p>
            <a:p>
              <a:pPr defTabSz="914367"/>
              <a:r>
                <a:rPr lang="en-US" sz="1000" b="1" dirty="0">
                  <a:solidFill>
                    <a:schemeClr val="bg1"/>
                  </a:solidFill>
                  <a:latin typeface="Segoe UI Semibold" panose="020B0702040204020203" pitchFamily="34" charset="0"/>
                  <a:cs typeface="Segoe UI Semibold" panose="020B0702040204020203" pitchFamily="34" charset="0"/>
                </a:rPr>
                <a:t>( Newest OS updates, firmware and Drivers )</a:t>
              </a:r>
            </a:p>
          </p:txBody>
        </p:sp>
        <p:pic>
          <p:nvPicPr>
            <p:cNvPr id="119" name="Graphic 118" descr="Gears">
              <a:extLst>
                <a:ext uri="{FF2B5EF4-FFF2-40B4-BE49-F238E27FC236}">
                  <a16:creationId xmlns:a16="http://schemas.microsoft.com/office/drawing/2014/main" id="{5A1C0986-C358-4C25-9A8C-2494B61521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747452" y="2869785"/>
              <a:ext cx="301752" cy="301752"/>
            </a:xfrm>
            <a:prstGeom prst="rect">
              <a:avLst/>
            </a:prstGeom>
          </p:spPr>
        </p:pic>
        <p:sp>
          <p:nvSpPr>
            <p:cNvPr id="146" name="TextBox 145">
              <a:extLst>
                <a:ext uri="{FF2B5EF4-FFF2-40B4-BE49-F238E27FC236}">
                  <a16:creationId xmlns:a16="http://schemas.microsoft.com/office/drawing/2014/main" id="{47FCD17A-E34D-4817-A81C-C61B3DA22975}"/>
                </a:ext>
              </a:extLst>
            </p:cNvPr>
            <p:cNvSpPr txBox="1"/>
            <p:nvPr/>
          </p:nvSpPr>
          <p:spPr>
            <a:xfrm>
              <a:off x="5077128" y="2822947"/>
              <a:ext cx="1725396"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Download and install Admin Center</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Create cluster (integrated workflow) </a:t>
              </a:r>
              <a:r>
                <a:rPr lang="en-US" sz="700" baseline="30000" dirty="0">
                  <a:solidFill>
                    <a:schemeClr val="bg1"/>
                  </a:solidFill>
                  <a:latin typeface="Segoe UI" panose="020B0502040204020203" pitchFamily="34" charset="0"/>
                  <a:cs typeface="Segoe UI" panose="020B0502040204020203" pitchFamily="34" charset="0"/>
                </a:rPr>
                <a:t>1</a:t>
              </a:r>
            </a:p>
          </p:txBody>
        </p:sp>
      </p:grpSp>
      <p:grpSp>
        <p:nvGrpSpPr>
          <p:cNvPr id="13" name="Group 12">
            <a:extLst>
              <a:ext uri="{FF2B5EF4-FFF2-40B4-BE49-F238E27FC236}">
                <a16:creationId xmlns:a16="http://schemas.microsoft.com/office/drawing/2014/main" id="{52EEEE7F-9E20-4D51-B498-EA2B2BE3FF3D}"/>
              </a:ext>
              <a:ext uri="{C183D7F6-B498-43B3-948B-1728B52AA6E4}">
                <adec:decorative xmlns:adec="http://schemas.microsoft.com/office/drawing/2017/decorative" val="1"/>
              </a:ext>
            </a:extLst>
          </p:cNvPr>
          <p:cNvGrpSpPr/>
          <p:nvPr/>
        </p:nvGrpSpPr>
        <p:grpSpPr>
          <a:xfrm>
            <a:off x="7975679" y="2095323"/>
            <a:ext cx="2834238" cy="1123139"/>
            <a:chOff x="7975946" y="2095134"/>
            <a:chExt cx="2834640" cy="1123298"/>
          </a:xfrm>
        </p:grpSpPr>
        <p:cxnSp>
          <p:nvCxnSpPr>
            <p:cNvPr id="60" name="Straight Arrow Connector 59">
              <a:extLst>
                <a:ext uri="{FF2B5EF4-FFF2-40B4-BE49-F238E27FC236}">
                  <a16:creationId xmlns:a16="http://schemas.microsoft.com/office/drawing/2014/main" id="{6455DD64-451E-4C8C-9627-A03465AFF342}"/>
                </a:ext>
              </a:extLst>
            </p:cNvPr>
            <p:cNvCxnSpPr>
              <a:cxnSpLocks/>
            </p:cNvCxnSpPr>
            <p:nvPr/>
          </p:nvCxnSpPr>
          <p:spPr>
            <a:xfrm>
              <a:off x="7975946" y="2633719"/>
              <a:ext cx="2834640" cy="0"/>
            </a:xfrm>
            <a:prstGeom prst="straightConnector1">
              <a:avLst/>
            </a:prstGeom>
            <a:ln w="57150" cap="rnd">
              <a:solidFill>
                <a:srgbClr val="0078D4"/>
              </a:solidFill>
              <a:round/>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B72072A1-A80E-4852-BFB4-D27249C5A663}"/>
                </a:ext>
              </a:extLst>
            </p:cNvPr>
            <p:cNvSpPr/>
            <p:nvPr/>
          </p:nvSpPr>
          <p:spPr>
            <a:xfrm>
              <a:off x="7981547" y="2095134"/>
              <a:ext cx="301752"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00" b="1" dirty="0">
                  <a:solidFill>
                    <a:srgbClr val="0078D4"/>
                  </a:solidFill>
                  <a:latin typeface="Segoe UI" panose="020B0502040204020203" pitchFamily="34" charset="0"/>
                  <a:cs typeface="Segoe UI" panose="020B0502040204020203" pitchFamily="34" charset="0"/>
                </a:rPr>
                <a:t>3</a:t>
              </a:r>
            </a:p>
          </p:txBody>
        </p:sp>
        <p:sp>
          <p:nvSpPr>
            <p:cNvPr id="72" name="TextBox 71">
              <a:extLst>
                <a:ext uri="{FF2B5EF4-FFF2-40B4-BE49-F238E27FC236}">
                  <a16:creationId xmlns:a16="http://schemas.microsoft.com/office/drawing/2014/main" id="{9E0BE0CD-C126-4EB4-AC7E-A40B918C316A}"/>
                </a:ext>
              </a:extLst>
            </p:cNvPr>
            <p:cNvSpPr txBox="1"/>
            <p:nvPr/>
          </p:nvSpPr>
          <p:spPr>
            <a:xfrm>
              <a:off x="8309207" y="2122900"/>
              <a:ext cx="769763" cy="249299"/>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Azure</a:t>
              </a:r>
            </a:p>
          </p:txBody>
        </p:sp>
        <p:sp>
          <p:nvSpPr>
            <p:cNvPr id="150" name="TextBox 149">
              <a:extLst>
                <a:ext uri="{FF2B5EF4-FFF2-40B4-BE49-F238E27FC236}">
                  <a16:creationId xmlns:a16="http://schemas.microsoft.com/office/drawing/2014/main" id="{FE8759DD-3A61-4B5A-8766-89AB956BB2E2}"/>
                </a:ext>
              </a:extLst>
            </p:cNvPr>
            <p:cNvSpPr txBox="1"/>
            <p:nvPr/>
          </p:nvSpPr>
          <p:spPr>
            <a:xfrm>
              <a:off x="8309207" y="2822947"/>
              <a:ext cx="1019976"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Sign-up for Azure </a:t>
              </a:r>
              <a:r>
                <a:rPr lang="en-US" sz="700" baseline="30000" dirty="0">
                  <a:solidFill>
                    <a:schemeClr val="bg1"/>
                  </a:solidFill>
                  <a:latin typeface="Segoe UI" panose="020B0502040204020203" pitchFamily="34" charset="0"/>
                  <a:cs typeface="Segoe UI" panose="020B0502040204020203" pitchFamily="34" charset="0"/>
                </a:rPr>
                <a:t>2</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Register with Azure</a:t>
              </a:r>
            </a:p>
          </p:txBody>
        </p:sp>
      </p:grpSp>
      <p:grpSp>
        <p:nvGrpSpPr>
          <p:cNvPr id="8" name="Group 7">
            <a:extLst>
              <a:ext uri="{FF2B5EF4-FFF2-40B4-BE49-F238E27FC236}">
                <a16:creationId xmlns:a16="http://schemas.microsoft.com/office/drawing/2014/main" id="{986A988A-7C70-4D54-929F-E6AD337CACBD}"/>
              </a:ext>
              <a:ext uri="{C183D7F6-B498-43B3-948B-1728B52AA6E4}">
                <adec:decorative xmlns:adec="http://schemas.microsoft.com/office/drawing/2017/decorative" val="1"/>
              </a:ext>
            </a:extLst>
          </p:cNvPr>
          <p:cNvGrpSpPr/>
          <p:nvPr/>
        </p:nvGrpSpPr>
        <p:grpSpPr>
          <a:xfrm>
            <a:off x="603169" y="3802824"/>
            <a:ext cx="10968196" cy="2290774"/>
            <a:chOff x="609600" y="3832030"/>
            <a:chExt cx="10969752" cy="1967853"/>
          </a:xfrm>
        </p:grpSpPr>
        <p:sp>
          <p:nvSpPr>
            <p:cNvPr id="97" name="Rectangle 96">
              <a:extLst>
                <a:ext uri="{FF2B5EF4-FFF2-40B4-BE49-F238E27FC236}">
                  <a16:creationId xmlns:a16="http://schemas.microsoft.com/office/drawing/2014/main" id="{3B451C64-FBC2-4AD0-A113-535DF4C70BC6}"/>
                </a:ext>
              </a:extLst>
            </p:cNvPr>
            <p:cNvSpPr/>
            <p:nvPr/>
          </p:nvSpPr>
          <p:spPr>
            <a:xfrm>
              <a:off x="609600" y="4245403"/>
              <a:ext cx="10969752" cy="1554480"/>
            </a:xfrm>
            <a:prstGeom prst="rect">
              <a:avLst/>
            </a:prstGeom>
            <a:solidFill>
              <a:schemeClr val="tx1"/>
            </a:solidFill>
            <a:ln w="3175">
              <a:solidFill>
                <a:schemeClr val="tx2"/>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b="1">
                <a:solidFill>
                  <a:schemeClr val="bg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519FC5AC-8947-46E2-8ADB-8FE8548324AE}"/>
                </a:ext>
              </a:extLst>
            </p:cNvPr>
            <p:cNvSpPr txBox="1"/>
            <p:nvPr/>
          </p:nvSpPr>
          <p:spPr>
            <a:xfrm>
              <a:off x="609600" y="3832030"/>
              <a:ext cx="5309514" cy="277610"/>
            </a:xfrm>
            <a:prstGeom prst="rect">
              <a:avLst/>
            </a:prstGeom>
            <a:noFill/>
          </p:spPr>
          <p:txBody>
            <a:bodyPr wrap="none" lIns="91440" tIns="45720" rIns="91440" bIns="45720" rtlCol="0" anchor="t">
              <a:spAutoFit/>
            </a:bodyPr>
            <a:lstStyle/>
            <a:p>
              <a:pPr defTabSz="914367"/>
              <a:r>
                <a:rPr lang="en-US" sz="1500" b="1" dirty="0">
                  <a:solidFill>
                    <a:schemeClr val="bg1"/>
                  </a:solidFill>
                  <a:latin typeface="Segoe UI"/>
                  <a:cs typeface="Segoe UI"/>
                </a:rPr>
                <a:t>Validated Nodes: </a:t>
              </a:r>
              <a:r>
                <a:rPr lang="en-US" sz="1500" dirty="0">
                  <a:solidFill>
                    <a:schemeClr val="bg1"/>
                  </a:solidFill>
                  <a:latin typeface="Segoe UI"/>
                  <a:cs typeface="Segoe UI"/>
                </a:rPr>
                <a:t>Customer / SI builds the solution </a:t>
              </a:r>
              <a:r>
                <a:rPr lang="en-US" sz="1000" dirty="0">
                  <a:solidFill>
                    <a:schemeClr val="bg1"/>
                  </a:solidFill>
                  <a:latin typeface="Segoe UI"/>
                  <a:cs typeface="Segoe UI"/>
                </a:rPr>
                <a:t>(more steps)</a:t>
              </a:r>
            </a:p>
          </p:txBody>
        </p:sp>
      </p:grpSp>
      <p:grpSp>
        <p:nvGrpSpPr>
          <p:cNvPr id="15" name="Group 14">
            <a:extLst>
              <a:ext uri="{FF2B5EF4-FFF2-40B4-BE49-F238E27FC236}">
                <a16:creationId xmlns:a16="http://schemas.microsoft.com/office/drawing/2014/main" id="{75DEB805-BAAE-422D-9C74-7C82B08F54FF}"/>
              </a:ext>
              <a:ext uri="{C183D7F6-B498-43B3-948B-1728B52AA6E4}">
                <adec:decorative xmlns:adec="http://schemas.microsoft.com/office/drawing/2017/decorative" val="1"/>
              </a:ext>
            </a:extLst>
          </p:cNvPr>
          <p:cNvGrpSpPr/>
          <p:nvPr/>
        </p:nvGrpSpPr>
        <p:grpSpPr>
          <a:xfrm>
            <a:off x="1518304" y="4493304"/>
            <a:ext cx="1434134" cy="1053872"/>
            <a:chOff x="1517654" y="4493453"/>
            <a:chExt cx="2103120" cy="1054021"/>
          </a:xfrm>
        </p:grpSpPr>
        <p:sp>
          <p:nvSpPr>
            <p:cNvPr id="14" name="Oval 13">
              <a:extLst>
                <a:ext uri="{FF2B5EF4-FFF2-40B4-BE49-F238E27FC236}">
                  <a16:creationId xmlns:a16="http://schemas.microsoft.com/office/drawing/2014/main" id="{0E85431E-9120-4913-B511-7B3CE7D8746A}"/>
                </a:ext>
              </a:extLst>
            </p:cNvPr>
            <p:cNvSpPr/>
            <p:nvPr/>
          </p:nvSpPr>
          <p:spPr>
            <a:xfrm>
              <a:off x="1517654" y="4493453"/>
              <a:ext cx="392161"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1</a:t>
              </a:r>
            </a:p>
          </p:txBody>
        </p:sp>
        <p:sp>
          <p:nvSpPr>
            <p:cNvPr id="18" name="TextBox 17">
              <a:extLst>
                <a:ext uri="{FF2B5EF4-FFF2-40B4-BE49-F238E27FC236}">
                  <a16:creationId xmlns:a16="http://schemas.microsoft.com/office/drawing/2014/main" id="{1455F5A2-D73D-48C5-A05F-AF64F55C843E}"/>
                </a:ext>
              </a:extLst>
            </p:cNvPr>
            <p:cNvSpPr txBox="1"/>
            <p:nvPr/>
          </p:nvSpPr>
          <p:spPr>
            <a:xfrm>
              <a:off x="1845314" y="4521219"/>
              <a:ext cx="1119434" cy="246256"/>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Azure</a:t>
              </a:r>
            </a:p>
          </p:txBody>
        </p:sp>
        <p:cxnSp>
          <p:nvCxnSpPr>
            <p:cNvPr id="11" name="Straight Arrow Connector 10">
              <a:extLst>
                <a:ext uri="{FF2B5EF4-FFF2-40B4-BE49-F238E27FC236}">
                  <a16:creationId xmlns:a16="http://schemas.microsoft.com/office/drawing/2014/main" id="{D4612E9B-7EE7-4CAD-AE3B-D0AF31BB2FD4}"/>
                </a:ext>
              </a:extLst>
            </p:cNvPr>
            <p:cNvCxnSpPr>
              <a:cxnSpLocks/>
            </p:cNvCxnSpPr>
            <p:nvPr/>
          </p:nvCxnSpPr>
          <p:spPr>
            <a:xfrm>
              <a:off x="1517654" y="5004613"/>
              <a:ext cx="2103120"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6109362-A0D7-43D7-8BF2-42850CF1E453}"/>
                </a:ext>
              </a:extLst>
            </p:cNvPr>
            <p:cNvSpPr txBox="1"/>
            <p:nvPr/>
          </p:nvSpPr>
          <p:spPr>
            <a:xfrm>
              <a:off x="1845314" y="5151989"/>
              <a:ext cx="1596638"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Start at Azure.com/HCI</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Sign-in to Azure</a:t>
              </a:r>
              <a:endParaRPr lang="en-US" sz="700" baseline="30000" dirty="0">
                <a:solidFill>
                  <a:schemeClr val="bg1"/>
                </a:solidFill>
                <a:latin typeface="Segoe UI" panose="020B0502040204020203" pitchFamily="34" charset="0"/>
                <a:cs typeface="Segoe UI" panose="020B0502040204020203" pitchFamily="34" charset="0"/>
              </a:endParaRPr>
            </a:p>
          </p:txBody>
        </p:sp>
      </p:grpSp>
      <p:grpSp>
        <p:nvGrpSpPr>
          <p:cNvPr id="16" name="Group 15">
            <a:extLst>
              <a:ext uri="{FF2B5EF4-FFF2-40B4-BE49-F238E27FC236}">
                <a16:creationId xmlns:a16="http://schemas.microsoft.com/office/drawing/2014/main" id="{599A0395-D535-424E-BE73-EFC44184F72A}"/>
              </a:ext>
              <a:ext uri="{C183D7F6-B498-43B3-948B-1728B52AA6E4}">
                <adec:decorative xmlns:adec="http://schemas.microsoft.com/office/drawing/2017/decorative" val="1"/>
              </a:ext>
            </a:extLst>
          </p:cNvPr>
          <p:cNvGrpSpPr/>
          <p:nvPr/>
        </p:nvGrpSpPr>
        <p:grpSpPr>
          <a:xfrm>
            <a:off x="2979170" y="4493304"/>
            <a:ext cx="1628524" cy="1053872"/>
            <a:chOff x="3908477" y="4493453"/>
            <a:chExt cx="2355831" cy="1054021"/>
          </a:xfrm>
        </p:grpSpPr>
        <p:sp>
          <p:nvSpPr>
            <p:cNvPr id="22" name="Oval 21">
              <a:extLst>
                <a:ext uri="{FF2B5EF4-FFF2-40B4-BE49-F238E27FC236}">
                  <a16:creationId xmlns:a16="http://schemas.microsoft.com/office/drawing/2014/main" id="{5809F395-2712-4D5E-8867-A13BF30A7FE0}"/>
                </a:ext>
              </a:extLst>
            </p:cNvPr>
            <p:cNvSpPr/>
            <p:nvPr/>
          </p:nvSpPr>
          <p:spPr>
            <a:xfrm>
              <a:off x="3911776" y="4493453"/>
              <a:ext cx="386848"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2</a:t>
              </a:r>
            </a:p>
          </p:txBody>
        </p:sp>
        <p:cxnSp>
          <p:nvCxnSpPr>
            <p:cNvPr id="20" name="Straight Arrow Connector 19">
              <a:extLst>
                <a:ext uri="{FF2B5EF4-FFF2-40B4-BE49-F238E27FC236}">
                  <a16:creationId xmlns:a16="http://schemas.microsoft.com/office/drawing/2014/main" id="{435B5A1D-23FC-4B75-A50D-5FF76CF24DB0}"/>
                </a:ext>
              </a:extLst>
            </p:cNvPr>
            <p:cNvCxnSpPr>
              <a:cxnSpLocks/>
            </p:cNvCxnSpPr>
            <p:nvPr/>
          </p:nvCxnSpPr>
          <p:spPr>
            <a:xfrm>
              <a:off x="3932796" y="5004613"/>
              <a:ext cx="2103119"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9742F6D-FBE0-4E63-9973-AFC74618C1B2}"/>
                </a:ext>
              </a:extLst>
            </p:cNvPr>
            <p:cNvSpPr txBox="1"/>
            <p:nvPr/>
          </p:nvSpPr>
          <p:spPr>
            <a:xfrm>
              <a:off x="4239435" y="4521219"/>
              <a:ext cx="1410363" cy="246256"/>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hardware</a:t>
              </a:r>
            </a:p>
          </p:txBody>
        </p:sp>
        <p:sp>
          <p:nvSpPr>
            <p:cNvPr id="107" name="TextBox 106">
              <a:extLst>
                <a:ext uri="{FF2B5EF4-FFF2-40B4-BE49-F238E27FC236}">
                  <a16:creationId xmlns:a16="http://schemas.microsoft.com/office/drawing/2014/main" id="{85B195AB-4752-401A-B629-A7FF79620643}"/>
                </a:ext>
              </a:extLst>
            </p:cNvPr>
            <p:cNvSpPr txBox="1"/>
            <p:nvPr/>
          </p:nvSpPr>
          <p:spPr>
            <a:xfrm>
              <a:off x="4239435" y="5151989"/>
              <a:ext cx="2024873"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Choose hardware from catalog</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Order, rack, and stack</a:t>
              </a:r>
            </a:p>
          </p:txBody>
        </p:sp>
        <p:grpSp>
          <p:nvGrpSpPr>
            <p:cNvPr id="179" name="Group 178">
              <a:extLst>
                <a:ext uri="{FF2B5EF4-FFF2-40B4-BE49-F238E27FC236}">
                  <a16:creationId xmlns:a16="http://schemas.microsoft.com/office/drawing/2014/main" id="{1B30B3C9-5BED-4F60-B12D-67920BA5039A}"/>
                </a:ext>
              </a:extLst>
            </p:cNvPr>
            <p:cNvGrpSpPr/>
            <p:nvPr/>
          </p:nvGrpSpPr>
          <p:grpSpPr>
            <a:xfrm>
              <a:off x="3908477" y="5236375"/>
              <a:ext cx="300147" cy="226657"/>
              <a:chOff x="3901439" y="1411243"/>
              <a:chExt cx="4591670" cy="3467412"/>
            </a:xfrm>
          </p:grpSpPr>
          <p:cxnSp>
            <p:nvCxnSpPr>
              <p:cNvPr id="158" name="Straight Connector 157">
                <a:extLst>
                  <a:ext uri="{FF2B5EF4-FFF2-40B4-BE49-F238E27FC236}">
                    <a16:creationId xmlns:a16="http://schemas.microsoft.com/office/drawing/2014/main" id="{1D7E7953-B3B4-4540-AE2F-99740A48DB39}"/>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20BD5B8-3A39-4975-A52A-11FA2CAE3CB9}"/>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BAA8B0-AFC2-438D-8312-857B4CB4AABB}"/>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7D7465D-5605-4A47-BC6D-481F3D3F050E}"/>
                  </a:ext>
                </a:extLst>
              </p:cNvPr>
              <p:cNvCxnSpPr>
                <a:cxnSpLocks/>
              </p:cNvCxnSpPr>
              <p:nvPr/>
            </p:nvCxnSpPr>
            <p:spPr>
              <a:xfrm flipH="1">
                <a:off x="5749909" y="3730651"/>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5181C37-DFBF-46D1-B4DD-DE67695D66CA}"/>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50FF7FA-22F6-4E3C-8596-CAB8B06C518A}"/>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A032E0D-A02D-4547-99CC-01DB6D4A7746}"/>
                  </a:ext>
                </a:extLst>
              </p:cNvPr>
              <p:cNvCxnSpPr>
                <a:cxnSpLocks/>
              </p:cNvCxnSpPr>
              <p:nvPr/>
            </p:nvCxnSpPr>
            <p:spPr>
              <a:xfrm flipH="1" flipV="1">
                <a:off x="3901440" y="3953352"/>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A501F16-FAC5-47C3-AFB6-5F5A1C358431}"/>
                  </a:ext>
                </a:extLst>
              </p:cNvPr>
              <p:cNvCxnSpPr>
                <a:cxnSpLocks/>
              </p:cNvCxnSpPr>
              <p:nvPr/>
            </p:nvCxnSpPr>
            <p:spPr>
              <a:xfrm flipH="1">
                <a:off x="3901440" y="3300618"/>
                <a:ext cx="244674" cy="101947"/>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B6CF6A3-3B57-4492-A300-8D7C5A3BCBE3}"/>
                  </a:ext>
                </a:extLst>
              </p:cNvPr>
              <p:cNvCxnSpPr>
                <a:cxnSpLocks/>
              </p:cNvCxnSpPr>
              <p:nvPr/>
            </p:nvCxnSpPr>
            <p:spPr>
              <a:xfrm flipH="1" flipV="1">
                <a:off x="8206003" y="3040246"/>
                <a:ext cx="267437" cy="13372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C890815-5F47-4A71-843C-3953B6815FE5}"/>
                  </a:ext>
                </a:extLst>
              </p:cNvPr>
              <p:cNvGrpSpPr/>
              <p:nvPr/>
            </p:nvGrpSpPr>
            <p:grpSpPr>
              <a:xfrm>
                <a:off x="3901439" y="1411243"/>
                <a:ext cx="4591669" cy="2619090"/>
                <a:chOff x="3901440" y="2259565"/>
                <a:chExt cx="4591669" cy="2619090"/>
              </a:xfrm>
            </p:grpSpPr>
            <p:cxnSp>
              <p:nvCxnSpPr>
                <p:cNvPr id="169" name="Straight Connector 168">
                  <a:extLst>
                    <a:ext uri="{FF2B5EF4-FFF2-40B4-BE49-F238E27FC236}">
                      <a16:creationId xmlns:a16="http://schemas.microsoft.com/office/drawing/2014/main" id="{17C5D594-28BF-4E7D-87D7-6BEEE81C1B81}"/>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6E347F9-AEA1-4AAF-AB24-67C96BB0AA5B}"/>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2B8A5CA-2659-4F51-A877-2FAF0C7D8CB7}"/>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2CA43B3-F778-44EF-829B-5FC03A0266C1}"/>
                    </a:ext>
                  </a:extLst>
                </p:cNvPr>
                <p:cNvCxnSpPr>
                  <a:cxnSpLocks/>
                </p:cNvCxnSpPr>
                <p:nvPr/>
              </p:nvCxnSpPr>
              <p:spPr>
                <a:xfrm flipH="1">
                  <a:off x="5749909" y="3730651"/>
                  <a:ext cx="2743200" cy="11430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88C6C6D-7AC7-422A-B057-205F880B4AC3}"/>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F9E4449-038F-4D50-A6F4-FD8E4113FCD7}"/>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CFE086A-1528-452C-B404-A2AE5DCF5598}"/>
                    </a:ext>
                  </a:extLst>
                </p:cNvPr>
                <p:cNvCxnSpPr>
                  <a:cxnSpLocks/>
                </p:cNvCxnSpPr>
                <p:nvPr/>
              </p:nvCxnSpPr>
              <p:spPr>
                <a:xfrm flipH="1" flipV="1">
                  <a:off x="3901440" y="3953352"/>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8437DDF-7029-4464-939C-537BB23DE9D0}"/>
                    </a:ext>
                  </a:extLst>
                </p:cNvPr>
                <p:cNvCxnSpPr>
                  <a:cxnSpLocks/>
                </p:cNvCxnSpPr>
                <p:nvPr/>
              </p:nvCxnSpPr>
              <p:spPr>
                <a:xfrm flipH="1">
                  <a:off x="3901440" y="2259565"/>
                  <a:ext cx="2743200" cy="11430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97B258D-915E-4ED5-B4EE-36C39B7D6AA7}"/>
                    </a:ext>
                  </a:extLst>
                </p:cNvPr>
                <p:cNvCxnSpPr>
                  <a:cxnSpLocks/>
                </p:cNvCxnSpPr>
                <p:nvPr/>
              </p:nvCxnSpPr>
              <p:spPr>
                <a:xfrm flipH="1" flipV="1">
                  <a:off x="6644640" y="2259565"/>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A50B9AF-C4B6-4168-ACA5-5E17523C961F}"/>
                    </a:ext>
                  </a:extLst>
                </p:cNvPr>
                <p:cNvCxnSpPr>
                  <a:cxnSpLocks/>
                </p:cNvCxnSpPr>
                <p:nvPr/>
              </p:nvCxnSpPr>
              <p:spPr>
                <a:xfrm>
                  <a:off x="5209131" y="4344495"/>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cxnSp>
            <p:nvCxnSpPr>
              <p:cNvPr id="168" name="Straight Connector 167">
                <a:extLst>
                  <a:ext uri="{FF2B5EF4-FFF2-40B4-BE49-F238E27FC236}">
                    <a16:creationId xmlns:a16="http://schemas.microsoft.com/office/drawing/2014/main" id="{D6EB38CB-EEAF-4205-832D-96CE7749218A}"/>
                  </a:ext>
                </a:extLst>
              </p:cNvPr>
              <p:cNvCxnSpPr>
                <a:cxnSpLocks/>
              </p:cNvCxnSpPr>
              <p:nvPr/>
            </p:nvCxnSpPr>
            <p:spPr>
              <a:xfrm>
                <a:off x="5209128" y="4339877"/>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C466278C-3C25-4ED8-8E9A-14A9F0EFA098}"/>
              </a:ext>
              <a:ext uri="{C183D7F6-B498-43B3-948B-1728B52AA6E4}">
                <adec:decorative xmlns:adec="http://schemas.microsoft.com/office/drawing/2017/decorative" val="1"/>
              </a:ext>
            </a:extLst>
          </p:cNvPr>
          <p:cNvGrpSpPr/>
          <p:nvPr/>
        </p:nvGrpSpPr>
        <p:grpSpPr>
          <a:xfrm>
            <a:off x="4554639" y="4500934"/>
            <a:ext cx="1811437" cy="1053872"/>
            <a:chOff x="6264360" y="4493453"/>
            <a:chExt cx="2587835" cy="1054021"/>
          </a:xfrm>
        </p:grpSpPr>
        <p:cxnSp>
          <p:nvCxnSpPr>
            <p:cNvPr id="26" name="Straight Arrow Connector 25">
              <a:extLst>
                <a:ext uri="{FF2B5EF4-FFF2-40B4-BE49-F238E27FC236}">
                  <a16:creationId xmlns:a16="http://schemas.microsoft.com/office/drawing/2014/main" id="{F86FDEA9-5397-4F42-917B-5AF5296915FD}"/>
                </a:ext>
              </a:extLst>
            </p:cNvPr>
            <p:cNvCxnSpPr>
              <a:cxnSpLocks/>
            </p:cNvCxnSpPr>
            <p:nvPr/>
          </p:nvCxnSpPr>
          <p:spPr>
            <a:xfrm>
              <a:off x="6289685" y="5004613"/>
              <a:ext cx="2103120"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6E95A64-3A15-420A-B20A-EF2ECD7489AA}"/>
                </a:ext>
              </a:extLst>
            </p:cNvPr>
            <p:cNvSpPr/>
            <p:nvPr/>
          </p:nvSpPr>
          <p:spPr>
            <a:xfrm>
              <a:off x="6264360" y="4493453"/>
              <a:ext cx="382035"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3</a:t>
              </a:r>
            </a:p>
          </p:txBody>
        </p:sp>
        <p:sp>
          <p:nvSpPr>
            <p:cNvPr id="30" name="TextBox 29">
              <a:extLst>
                <a:ext uri="{FF2B5EF4-FFF2-40B4-BE49-F238E27FC236}">
                  <a16:creationId xmlns:a16="http://schemas.microsoft.com/office/drawing/2014/main" id="{CE27AB25-501B-4090-A7C0-DEE245C1822E}"/>
                </a:ext>
              </a:extLst>
            </p:cNvPr>
            <p:cNvSpPr txBox="1"/>
            <p:nvPr/>
          </p:nvSpPr>
          <p:spPr>
            <a:xfrm>
              <a:off x="6592020" y="4521219"/>
              <a:ext cx="1328696" cy="246256"/>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software</a:t>
              </a:r>
            </a:p>
          </p:txBody>
        </p:sp>
        <p:pic>
          <p:nvPicPr>
            <p:cNvPr id="44" name="Graphic 43" descr="Download from cloud">
              <a:extLst>
                <a:ext uri="{FF2B5EF4-FFF2-40B4-BE49-F238E27FC236}">
                  <a16:creationId xmlns:a16="http://schemas.microsoft.com/office/drawing/2014/main" id="{F899F85F-A7EE-466B-B401-CA7E3CC89F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4360" y="5198827"/>
              <a:ext cx="301752" cy="301752"/>
            </a:xfrm>
            <a:prstGeom prst="rect">
              <a:avLst/>
            </a:prstGeom>
          </p:spPr>
        </p:pic>
        <p:sp>
          <p:nvSpPr>
            <p:cNvPr id="109" name="TextBox 108">
              <a:extLst>
                <a:ext uri="{FF2B5EF4-FFF2-40B4-BE49-F238E27FC236}">
                  <a16:creationId xmlns:a16="http://schemas.microsoft.com/office/drawing/2014/main" id="{F4E12EE8-F7F1-4FDA-972F-E18409568E12}"/>
                </a:ext>
              </a:extLst>
            </p:cNvPr>
            <p:cNvSpPr txBox="1"/>
            <p:nvPr/>
          </p:nvSpPr>
          <p:spPr>
            <a:xfrm>
              <a:off x="6582283" y="5151989"/>
              <a:ext cx="2269912"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Download and install Admin Center</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Download and install HCI OS</a:t>
              </a:r>
            </a:p>
          </p:txBody>
        </p:sp>
      </p:grpSp>
      <p:cxnSp>
        <p:nvCxnSpPr>
          <p:cNvPr id="32" name="Straight Arrow Connector 31">
            <a:extLst>
              <a:ext uri="{FF2B5EF4-FFF2-40B4-BE49-F238E27FC236}">
                <a16:creationId xmlns:a16="http://schemas.microsoft.com/office/drawing/2014/main" id="{D493C082-57B3-4913-8266-9AC87F4FC2F8}"/>
              </a:ext>
              <a:ext uri="{C183D7F6-B498-43B3-948B-1728B52AA6E4}">
                <adec:decorative xmlns:adec="http://schemas.microsoft.com/office/drawing/2017/decorative" val="1"/>
              </a:ext>
            </a:extLst>
          </p:cNvPr>
          <p:cNvCxnSpPr>
            <a:cxnSpLocks/>
          </p:cNvCxnSpPr>
          <p:nvPr/>
        </p:nvCxnSpPr>
        <p:spPr>
          <a:xfrm>
            <a:off x="6313534" y="4762747"/>
            <a:ext cx="4496383"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3535516E-B56E-4F40-9908-EE435AA90352}"/>
              </a:ext>
            </a:extLst>
          </p:cNvPr>
          <p:cNvSpPr/>
          <p:nvPr/>
        </p:nvSpPr>
        <p:spPr>
          <a:xfrm>
            <a:off x="6265511" y="4373942"/>
            <a:ext cx="267419" cy="301709"/>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a:solidFill>
                  <a:srgbClr val="0078D4"/>
                </a:solidFill>
                <a:latin typeface="Segoe UI Semibold" panose="020B0702040204020203" pitchFamily="34" charset="0"/>
                <a:cs typeface="Segoe UI Semibold" panose="020B0702040204020203" pitchFamily="34" charset="0"/>
              </a:rPr>
              <a:t>4</a:t>
            </a:r>
          </a:p>
        </p:txBody>
      </p:sp>
      <p:sp>
        <p:nvSpPr>
          <p:cNvPr id="36" name="TextBox 35">
            <a:extLst>
              <a:ext uri="{FF2B5EF4-FFF2-40B4-BE49-F238E27FC236}">
                <a16:creationId xmlns:a16="http://schemas.microsoft.com/office/drawing/2014/main" id="{9EDC6BB8-1E02-4547-8A89-7206FD9921B5}"/>
              </a:ext>
            </a:extLst>
          </p:cNvPr>
          <p:cNvSpPr txBox="1"/>
          <p:nvPr/>
        </p:nvSpPr>
        <p:spPr>
          <a:xfrm>
            <a:off x="6498783" y="4401705"/>
            <a:ext cx="3452881" cy="244398"/>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Set it up- with WAC and OEM WAC Plug-in (if available)</a:t>
            </a:r>
          </a:p>
        </p:txBody>
      </p:sp>
      <p:pic>
        <p:nvPicPr>
          <p:cNvPr id="42" name="Graphic 41" descr="Gears">
            <a:extLst>
              <a:ext uri="{FF2B5EF4-FFF2-40B4-BE49-F238E27FC236}">
                <a16:creationId xmlns:a16="http://schemas.microsoft.com/office/drawing/2014/main" id="{AD784BB6-EB87-4CDA-97BA-599424574C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308225" y="4860402"/>
            <a:ext cx="299434" cy="301709"/>
          </a:xfrm>
          <a:prstGeom prst="rect">
            <a:avLst/>
          </a:prstGeom>
        </p:spPr>
      </p:pic>
      <p:sp>
        <p:nvSpPr>
          <p:cNvPr id="111" name="TextBox 110">
            <a:extLst>
              <a:ext uri="{FF2B5EF4-FFF2-40B4-BE49-F238E27FC236}">
                <a16:creationId xmlns:a16="http://schemas.microsoft.com/office/drawing/2014/main" id="{1E4EFAF4-F6FD-46C1-B28D-66F5E19D6805}"/>
              </a:ext>
            </a:extLst>
          </p:cNvPr>
          <p:cNvSpPr txBox="1"/>
          <p:nvPr/>
        </p:nvSpPr>
        <p:spPr>
          <a:xfrm>
            <a:off x="6534492" y="4790539"/>
            <a:ext cx="1216649" cy="393691"/>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Create cluster in Wizards </a:t>
            </a:r>
            <a:r>
              <a:rPr lang="en-US" sz="700" baseline="30000" dirty="0">
                <a:solidFill>
                  <a:schemeClr val="bg1"/>
                </a:solidFill>
                <a:latin typeface="Segoe UI" panose="020B0502040204020203" pitchFamily="34" charset="0"/>
                <a:cs typeface="Segoe UI" panose="020B0502040204020203" pitchFamily="34" charset="0"/>
              </a:rPr>
              <a:t>1</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Register with Azure</a:t>
            </a:r>
          </a:p>
        </p:txBody>
      </p:sp>
      <p:cxnSp>
        <p:nvCxnSpPr>
          <p:cNvPr id="45" name="Straight Arrow Connector 44">
            <a:extLst>
              <a:ext uri="{FF2B5EF4-FFF2-40B4-BE49-F238E27FC236}">
                <a16:creationId xmlns:a16="http://schemas.microsoft.com/office/drawing/2014/main" id="{8A6373E6-3803-4E0D-89C0-B4403C4550B0}"/>
              </a:ext>
              <a:ext uri="{C183D7F6-B498-43B3-948B-1728B52AA6E4}">
                <adec:decorative xmlns:adec="http://schemas.microsoft.com/office/drawing/2017/decorative" val="1"/>
              </a:ext>
            </a:extLst>
          </p:cNvPr>
          <p:cNvCxnSpPr>
            <a:cxnSpLocks/>
          </p:cNvCxnSpPr>
          <p:nvPr/>
        </p:nvCxnSpPr>
        <p:spPr>
          <a:xfrm>
            <a:off x="6323681" y="5603735"/>
            <a:ext cx="2184352"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2BF45C5-CE57-407D-A016-E8F0040F43FC}"/>
              </a:ext>
            </a:extLst>
          </p:cNvPr>
          <p:cNvSpPr/>
          <p:nvPr/>
        </p:nvSpPr>
        <p:spPr>
          <a:xfrm>
            <a:off x="6275658" y="5212110"/>
            <a:ext cx="267419" cy="301709"/>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4</a:t>
            </a:r>
          </a:p>
        </p:txBody>
      </p:sp>
      <p:sp>
        <p:nvSpPr>
          <p:cNvPr id="47" name="TextBox 46">
            <a:extLst>
              <a:ext uri="{FF2B5EF4-FFF2-40B4-BE49-F238E27FC236}">
                <a16:creationId xmlns:a16="http://schemas.microsoft.com/office/drawing/2014/main" id="{05A3EB6D-508F-40DA-9657-0C2D1D0AA023}"/>
              </a:ext>
            </a:extLst>
          </p:cNvPr>
          <p:cNvSpPr txBox="1"/>
          <p:nvPr/>
        </p:nvSpPr>
        <p:spPr>
          <a:xfrm>
            <a:off x="6508930" y="5239873"/>
            <a:ext cx="2088826" cy="244398"/>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Prepare – w/o OEM WAC Plug-in</a:t>
            </a:r>
          </a:p>
        </p:txBody>
      </p:sp>
      <p:pic>
        <p:nvPicPr>
          <p:cNvPr id="48" name="Graphic 47" descr="Gears">
            <a:extLst>
              <a:ext uri="{FF2B5EF4-FFF2-40B4-BE49-F238E27FC236}">
                <a16:creationId xmlns:a16="http://schemas.microsoft.com/office/drawing/2014/main" id="{29519B7B-B84A-4E1B-A1A8-16805E6E37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318372" y="5698570"/>
            <a:ext cx="299434" cy="301709"/>
          </a:xfrm>
          <a:prstGeom prst="rect">
            <a:avLst/>
          </a:prstGeom>
        </p:spPr>
      </p:pic>
      <p:sp>
        <p:nvSpPr>
          <p:cNvPr id="49" name="TextBox 48">
            <a:extLst>
              <a:ext uri="{FF2B5EF4-FFF2-40B4-BE49-F238E27FC236}">
                <a16:creationId xmlns:a16="http://schemas.microsoft.com/office/drawing/2014/main" id="{589B114C-4F90-4827-B0AF-402BE9DF12E6}"/>
              </a:ext>
            </a:extLst>
          </p:cNvPr>
          <p:cNvSpPr txBox="1"/>
          <p:nvPr/>
        </p:nvSpPr>
        <p:spPr>
          <a:xfrm>
            <a:off x="6544638" y="5628707"/>
            <a:ext cx="1906533" cy="232077"/>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Find Drivers and firmware from OEM or IHV</a:t>
            </a:r>
          </a:p>
        </p:txBody>
      </p:sp>
      <p:cxnSp>
        <p:nvCxnSpPr>
          <p:cNvPr id="51" name="Straight Arrow Connector 50">
            <a:extLst>
              <a:ext uri="{FF2B5EF4-FFF2-40B4-BE49-F238E27FC236}">
                <a16:creationId xmlns:a16="http://schemas.microsoft.com/office/drawing/2014/main" id="{45E08746-8631-4D69-AA60-F32B03C376AF}"/>
              </a:ext>
              <a:ext uri="{C183D7F6-B498-43B3-948B-1728B52AA6E4}">
                <adec:decorative xmlns:adec="http://schemas.microsoft.com/office/drawing/2017/decorative" val="1"/>
              </a:ext>
            </a:extLst>
          </p:cNvPr>
          <p:cNvCxnSpPr>
            <a:cxnSpLocks/>
          </p:cNvCxnSpPr>
          <p:nvPr/>
        </p:nvCxnSpPr>
        <p:spPr>
          <a:xfrm flipV="1">
            <a:off x="8887922" y="5603735"/>
            <a:ext cx="2259933" cy="4198"/>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04F68E7-EA4F-475E-935E-F8259A2715EF}"/>
              </a:ext>
            </a:extLst>
          </p:cNvPr>
          <p:cNvSpPr/>
          <p:nvPr/>
        </p:nvSpPr>
        <p:spPr>
          <a:xfrm>
            <a:off x="8839899" y="5216307"/>
            <a:ext cx="267419" cy="301709"/>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a:solidFill>
                  <a:srgbClr val="0078D4"/>
                </a:solidFill>
                <a:latin typeface="Segoe UI Semibold" panose="020B0702040204020203" pitchFamily="34" charset="0"/>
                <a:cs typeface="Segoe UI Semibold" panose="020B0702040204020203" pitchFamily="34" charset="0"/>
              </a:rPr>
              <a:t>5</a:t>
            </a:r>
          </a:p>
        </p:txBody>
      </p:sp>
      <p:sp>
        <p:nvSpPr>
          <p:cNvPr id="53" name="TextBox 52">
            <a:extLst>
              <a:ext uri="{FF2B5EF4-FFF2-40B4-BE49-F238E27FC236}">
                <a16:creationId xmlns:a16="http://schemas.microsoft.com/office/drawing/2014/main" id="{D466E686-27EC-428C-9AE9-27DFB7545E64}"/>
              </a:ext>
            </a:extLst>
          </p:cNvPr>
          <p:cNvSpPr txBox="1"/>
          <p:nvPr/>
        </p:nvSpPr>
        <p:spPr>
          <a:xfrm>
            <a:off x="9073172" y="5244070"/>
            <a:ext cx="2074683" cy="244398"/>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Set it up- w/o OEM WAC Plug-in</a:t>
            </a:r>
          </a:p>
        </p:txBody>
      </p:sp>
      <p:pic>
        <p:nvPicPr>
          <p:cNvPr id="54" name="Graphic 53" descr="Gears">
            <a:extLst>
              <a:ext uri="{FF2B5EF4-FFF2-40B4-BE49-F238E27FC236}">
                <a16:creationId xmlns:a16="http://schemas.microsoft.com/office/drawing/2014/main" id="{94EEB203-6843-4D52-8349-DE1F83F4C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882613" y="5702767"/>
            <a:ext cx="299434" cy="301709"/>
          </a:xfrm>
          <a:prstGeom prst="rect">
            <a:avLst/>
          </a:prstGeom>
        </p:spPr>
      </p:pic>
      <p:sp>
        <p:nvSpPr>
          <p:cNvPr id="55" name="TextBox 54">
            <a:extLst>
              <a:ext uri="{FF2B5EF4-FFF2-40B4-BE49-F238E27FC236}">
                <a16:creationId xmlns:a16="http://schemas.microsoft.com/office/drawing/2014/main" id="{59DB594C-0C77-481C-B50A-D9D32167FE78}"/>
              </a:ext>
            </a:extLst>
          </p:cNvPr>
          <p:cNvSpPr txBox="1"/>
          <p:nvPr/>
        </p:nvSpPr>
        <p:spPr>
          <a:xfrm>
            <a:off x="9108880" y="5632903"/>
            <a:ext cx="1216649" cy="393691"/>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Create cluster in Wizards </a:t>
            </a:r>
            <a:r>
              <a:rPr lang="en-US" sz="700" baseline="30000" dirty="0">
                <a:solidFill>
                  <a:schemeClr val="bg1"/>
                </a:solidFill>
                <a:latin typeface="Segoe UI" panose="020B0502040204020203" pitchFamily="34" charset="0"/>
                <a:cs typeface="Segoe UI" panose="020B0502040204020203" pitchFamily="34" charset="0"/>
              </a:rPr>
              <a:t>1</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Register with Azure</a:t>
            </a:r>
          </a:p>
        </p:txBody>
      </p:sp>
      <p:sp>
        <p:nvSpPr>
          <p:cNvPr id="207" name="TextBox 206">
            <a:extLst>
              <a:ext uri="{FF2B5EF4-FFF2-40B4-BE49-F238E27FC236}">
                <a16:creationId xmlns:a16="http://schemas.microsoft.com/office/drawing/2014/main" id="{DDA346ED-6C10-4B5F-A19C-AD463B11F5CB}"/>
              </a:ext>
            </a:extLst>
          </p:cNvPr>
          <p:cNvSpPr txBox="1"/>
          <p:nvPr/>
        </p:nvSpPr>
        <p:spPr>
          <a:xfrm>
            <a:off x="838946" y="6244954"/>
            <a:ext cx="10514108" cy="202206"/>
          </a:xfrm>
          <a:prstGeom prst="rect">
            <a:avLst/>
          </a:prstGeom>
          <a:noFill/>
        </p:spPr>
        <p:txBody>
          <a:bodyPr wrap="square" rtlCol="0">
            <a:spAutoFit/>
          </a:bodyPr>
          <a:lstStyle/>
          <a:p>
            <a:pPr algn="ctr" defTabSz="914367"/>
            <a:r>
              <a:rPr lang="en-US" sz="700" baseline="30000" dirty="0">
                <a:solidFill>
                  <a:schemeClr val="bg1"/>
                </a:solidFill>
                <a:latin typeface="Segoe UI" panose="020B0502040204020203" pitchFamily="34" charset="0"/>
                <a:cs typeface="Segoe UI" panose="020B0502040204020203" pitchFamily="34" charset="0"/>
              </a:rPr>
              <a:t>1</a:t>
            </a:r>
            <a:r>
              <a:rPr lang="en-US" sz="700" dirty="0">
                <a:solidFill>
                  <a:schemeClr val="bg1"/>
                </a:solidFill>
                <a:latin typeface="Segoe UI" panose="020B0502040204020203" pitchFamily="34" charset="0"/>
                <a:cs typeface="Segoe UI" panose="020B0502040204020203" pitchFamily="34" charset="0"/>
              </a:rPr>
              <a:t> Integrated hardware/software deployment available for integrated systems, regardless of purchasing channel.	</a:t>
            </a:r>
            <a:r>
              <a:rPr lang="en-US" sz="700" baseline="30000" dirty="0">
                <a:solidFill>
                  <a:schemeClr val="bg1"/>
                </a:solidFill>
                <a:latin typeface="Segoe UI" panose="020B0502040204020203" pitchFamily="34" charset="0"/>
                <a:cs typeface="Segoe UI" panose="020B0502040204020203" pitchFamily="34" charset="0"/>
              </a:rPr>
              <a:t>2</a:t>
            </a:r>
            <a:r>
              <a:rPr lang="en-US" sz="700" baseline="-25000" dirty="0">
                <a:solidFill>
                  <a:schemeClr val="bg1"/>
                </a:solidFill>
                <a:latin typeface="Segoe UI" panose="020B0502040204020203" pitchFamily="34" charset="0"/>
                <a:cs typeface="Segoe UI" panose="020B0502040204020203" pitchFamily="34" charset="0"/>
              </a:rPr>
              <a:t> </a:t>
            </a:r>
            <a:r>
              <a:rPr lang="en-US" sz="700" dirty="0">
                <a:solidFill>
                  <a:schemeClr val="bg1"/>
                </a:solidFill>
                <a:latin typeface="Segoe UI" panose="020B0502040204020203" pitchFamily="34" charset="0"/>
                <a:cs typeface="Segoe UI" panose="020B0502040204020203" pitchFamily="34" charset="0"/>
              </a:rPr>
              <a:t>Distributor or OEM can act as Cloud Solution Provider (CSP) to supply end-customer with Azure subscription, or not.</a:t>
            </a:r>
            <a:endParaRPr lang="en-US" sz="700" i="1" baseline="-25000"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1C3D6793-3BDA-408D-9735-3D596B76669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33970" y="2876887"/>
            <a:ext cx="462013" cy="321338"/>
          </a:xfrm>
          <a:prstGeom prst="rect">
            <a:avLst/>
          </a:prstGeom>
        </p:spPr>
      </p:pic>
      <p:pic>
        <p:nvPicPr>
          <p:cNvPr id="4" name="Picture 3">
            <a:extLst>
              <a:ext uri="{FF2B5EF4-FFF2-40B4-BE49-F238E27FC236}">
                <a16:creationId xmlns:a16="http://schemas.microsoft.com/office/drawing/2014/main" id="{7AF089A1-7B45-44EB-A020-5F16F3FB9E07}"/>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362166" y="5211580"/>
            <a:ext cx="463336" cy="323116"/>
          </a:xfrm>
          <a:prstGeom prst="rect">
            <a:avLst/>
          </a:prstGeom>
        </p:spPr>
      </p:pic>
    </p:spTree>
    <p:extLst>
      <p:ext uri="{BB962C8B-B14F-4D97-AF65-F5344CB8AC3E}">
        <p14:creationId xmlns:p14="http://schemas.microsoft.com/office/powerpoint/2010/main" val="1943557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5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111" grpId="0"/>
      <p:bldP spid="46" grpId="0" animBg="1"/>
      <p:bldP spid="47" grpId="0"/>
      <p:bldP spid="49" grpId="0"/>
      <p:bldP spid="52" grpId="0" animBg="1"/>
      <p:bldP spid="53" grpId="0"/>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558D53B-8AC9-4ACE-BC47-F90FE6E7CE0D}"/>
              </a:ext>
            </a:extLst>
          </p:cNvPr>
          <p:cNvSpPr>
            <a:spLocks noGrp="1"/>
          </p:cNvSpPr>
          <p:nvPr>
            <p:ph type="title" idx="4294967295"/>
          </p:nvPr>
        </p:nvSpPr>
        <p:spPr>
          <a:xfrm>
            <a:off x="591015" y="2873374"/>
            <a:ext cx="3182938" cy="554038"/>
          </a:xfrm>
        </p:spPr>
        <p:txBody>
          <a:bodyPr/>
          <a:lstStyle/>
          <a:p>
            <a:pPr algn="r"/>
            <a:r>
              <a:rPr lang="en-US" dirty="0">
                <a:solidFill>
                  <a:schemeClr val="bg1"/>
                </a:solidFill>
              </a:rPr>
              <a:t>Agenda</a:t>
            </a:r>
          </a:p>
        </p:txBody>
      </p:sp>
      <p:sp>
        <p:nvSpPr>
          <p:cNvPr id="19" name="Text Placeholder 18">
            <a:extLst>
              <a:ext uri="{FF2B5EF4-FFF2-40B4-BE49-F238E27FC236}">
                <a16:creationId xmlns:a16="http://schemas.microsoft.com/office/drawing/2014/main" id="{CF0F5183-1310-4389-958E-1DF7EC59EC05}"/>
              </a:ext>
            </a:extLst>
          </p:cNvPr>
          <p:cNvSpPr>
            <a:spLocks noGrp="1"/>
          </p:cNvSpPr>
          <p:nvPr>
            <p:ph type="body" sz="quarter" idx="4294967295"/>
          </p:nvPr>
        </p:nvSpPr>
        <p:spPr>
          <a:xfrm>
            <a:off x="5083505" y="477727"/>
            <a:ext cx="6669087" cy="5681555"/>
          </a:xfrm>
        </p:spPr>
        <p:txBody>
          <a:bodyPr/>
          <a:lstStyle/>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Microsoft hybrid approach</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Why use hyperconverged infrastructure</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What is Azure Stack HCI and what it’s used for</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Azure integration and making it hybrid</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Azure Kubernetes Service on Azure Stack HCI</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New Azure Stack HCI features since GA</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Customer momentum, use cases, and evidence</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Hardware form factors-partner ecosystem</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Licensing and how to buy Azure Stack HCI</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Summary</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Learning Path </a:t>
            </a:r>
          </a:p>
          <a:p>
            <a:pPr marL="342900" indent="-342900">
              <a:lnSpc>
                <a:spcPct val="90000"/>
              </a:lnSpc>
              <a:spcBef>
                <a:spcPts val="600"/>
              </a:spcBef>
              <a:spcAft>
                <a:spcPts val="600"/>
              </a:spcAft>
              <a:buSzPct val="70000"/>
              <a:buFont typeface="Arial" panose="020B0604020202020204" pitchFamily="34" charset="0"/>
              <a:buChar char="•"/>
            </a:pPr>
            <a:r>
              <a:rPr lang="en-US" sz="2400" dirty="0">
                <a:cs typeface="Segoe UI"/>
              </a:rPr>
              <a:t>Resources</a:t>
            </a:r>
            <a:endParaRPr lang="en-US" sz="2400" dirty="0"/>
          </a:p>
        </p:txBody>
      </p:sp>
    </p:spTree>
    <p:extLst>
      <p:ext uri="{BB962C8B-B14F-4D97-AF65-F5344CB8AC3E}">
        <p14:creationId xmlns:p14="http://schemas.microsoft.com/office/powerpoint/2010/main" val="8512331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395FB9-2E60-4DB9-B0AD-12D5AB62AAFA}"/>
              </a:ext>
              <a:ext uri="{C183D7F6-B498-43B3-948B-1728B52AA6E4}">
                <adec:decorative xmlns:adec="http://schemas.microsoft.com/office/drawing/2017/decorative" val="1"/>
              </a:ext>
            </a:extLst>
          </p:cNvPr>
          <p:cNvSpPr/>
          <p:nvPr/>
        </p:nvSpPr>
        <p:spPr>
          <a:xfrm>
            <a:off x="9045561" y="2056617"/>
            <a:ext cx="2525471" cy="42883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4" name="Rectangle 13">
            <a:extLst>
              <a:ext uri="{FF2B5EF4-FFF2-40B4-BE49-F238E27FC236}">
                <a16:creationId xmlns:a16="http://schemas.microsoft.com/office/drawing/2014/main" id="{4A378D1F-F578-456A-9756-7617C3A9CE8E}"/>
              </a:ext>
              <a:ext uri="{C183D7F6-B498-43B3-948B-1728B52AA6E4}">
                <adec:decorative xmlns:adec="http://schemas.microsoft.com/office/drawing/2017/decorative" val="1"/>
              </a:ext>
            </a:extLst>
          </p:cNvPr>
          <p:cNvSpPr/>
          <p:nvPr/>
        </p:nvSpPr>
        <p:spPr>
          <a:xfrm>
            <a:off x="6236125" y="2056617"/>
            <a:ext cx="2525471" cy="42883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21" name="Rectangle 20">
            <a:extLst>
              <a:ext uri="{FF2B5EF4-FFF2-40B4-BE49-F238E27FC236}">
                <a16:creationId xmlns:a16="http://schemas.microsoft.com/office/drawing/2014/main" id="{027CCE5D-1CD2-404B-9C35-420036627D58}"/>
              </a:ext>
              <a:ext uri="{C183D7F6-B498-43B3-948B-1728B52AA6E4}">
                <adec:decorative xmlns:adec="http://schemas.microsoft.com/office/drawing/2017/decorative" val="1"/>
              </a:ext>
            </a:extLst>
          </p:cNvPr>
          <p:cNvSpPr/>
          <p:nvPr/>
        </p:nvSpPr>
        <p:spPr>
          <a:xfrm>
            <a:off x="3426689" y="2056618"/>
            <a:ext cx="2525471" cy="42883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23" name="Rectangle 22">
            <a:extLst>
              <a:ext uri="{FF2B5EF4-FFF2-40B4-BE49-F238E27FC236}">
                <a16:creationId xmlns:a16="http://schemas.microsoft.com/office/drawing/2014/main" id="{FF7464CC-8301-44E8-B39D-E082727E8E22}"/>
              </a:ext>
              <a:ext uri="{C183D7F6-B498-43B3-948B-1728B52AA6E4}">
                <adec:decorative xmlns:adec="http://schemas.microsoft.com/office/drawing/2017/decorative" val="1"/>
              </a:ext>
            </a:extLst>
          </p:cNvPr>
          <p:cNvSpPr/>
          <p:nvPr/>
        </p:nvSpPr>
        <p:spPr>
          <a:xfrm>
            <a:off x="617253" y="2056621"/>
            <a:ext cx="2525471" cy="42883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4" name="Title 3">
            <a:extLst>
              <a:ext uri="{FF2B5EF4-FFF2-40B4-BE49-F238E27FC236}">
                <a16:creationId xmlns:a16="http://schemas.microsoft.com/office/drawing/2014/main" id="{A38BF21A-AF12-45D4-8293-57F8398EC871}"/>
              </a:ext>
            </a:extLst>
          </p:cNvPr>
          <p:cNvSpPr>
            <a:spLocks noGrp="1"/>
          </p:cNvSpPr>
          <p:nvPr>
            <p:ph type="title"/>
          </p:nvPr>
        </p:nvSpPr>
        <p:spPr>
          <a:xfrm>
            <a:off x="586740" y="492208"/>
            <a:ext cx="11018520" cy="553998"/>
          </a:xfrm>
        </p:spPr>
        <p:txBody>
          <a:bodyPr/>
          <a:lstStyle/>
          <a:p>
            <a:r>
              <a:rPr lang="en-US" dirty="0"/>
              <a:t>When to use Azure Stack HCI</a:t>
            </a:r>
          </a:p>
        </p:txBody>
      </p:sp>
      <p:sp>
        <p:nvSpPr>
          <p:cNvPr id="9" name="TextBox 8">
            <a:extLst>
              <a:ext uri="{FF2B5EF4-FFF2-40B4-BE49-F238E27FC236}">
                <a16:creationId xmlns:a16="http://schemas.microsoft.com/office/drawing/2014/main" id="{BE33870E-0B2E-4562-9E10-4050E84C6E2D}"/>
              </a:ext>
            </a:extLst>
          </p:cNvPr>
          <p:cNvSpPr txBox="1"/>
          <p:nvPr/>
        </p:nvSpPr>
        <p:spPr>
          <a:xfrm>
            <a:off x="409544" y="1182712"/>
            <a:ext cx="805387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Run virtual machines on-premises and easily connect to Azure hybrid services</a:t>
            </a:r>
          </a:p>
        </p:txBody>
      </p:sp>
      <p:pic>
        <p:nvPicPr>
          <p:cNvPr id="3" name="Picture 2">
            <a:extLst>
              <a:ext uri="{FF2B5EF4-FFF2-40B4-BE49-F238E27FC236}">
                <a16:creationId xmlns:a16="http://schemas.microsoft.com/office/drawing/2014/main" id="{F04C0961-D7D4-4E6E-A554-8D4E06498B8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04" y="2352846"/>
            <a:ext cx="1829349" cy="1828800"/>
          </a:xfrm>
          <a:prstGeom prst="rect">
            <a:avLst/>
          </a:prstGeom>
        </p:spPr>
      </p:pic>
      <p:sp>
        <p:nvSpPr>
          <p:cNvPr id="5" name="Text Placeholder 4">
            <a:extLst>
              <a:ext uri="{FF2B5EF4-FFF2-40B4-BE49-F238E27FC236}">
                <a16:creationId xmlns:a16="http://schemas.microsoft.com/office/drawing/2014/main" id="{8866E30A-290C-4498-996C-F8C93945CAEF}"/>
              </a:ext>
            </a:extLst>
          </p:cNvPr>
          <p:cNvSpPr>
            <a:spLocks noGrp="1"/>
          </p:cNvSpPr>
          <p:nvPr>
            <p:ph type="body" sz="quarter" idx="21"/>
          </p:nvPr>
        </p:nvSpPr>
        <p:spPr>
          <a:xfrm>
            <a:off x="1085200" y="4551842"/>
            <a:ext cx="1697556" cy="830997"/>
          </a:xfrm>
        </p:spPr>
        <p:txBody>
          <a:bodyPr/>
          <a:lstStyle/>
          <a:p>
            <a:r>
              <a:rPr lang="en-US" sz="1800" dirty="0">
                <a:latin typeface="+mj-lt"/>
              </a:rPr>
              <a:t>Modernize and secure</a:t>
            </a:r>
            <a:br>
              <a:rPr lang="en-US" sz="1800" dirty="0">
                <a:latin typeface="+mj-lt"/>
              </a:rPr>
            </a:br>
            <a:r>
              <a:rPr lang="en-US" sz="1800" dirty="0">
                <a:latin typeface="+mj-lt"/>
              </a:rPr>
              <a:t>your datacenter</a:t>
            </a:r>
          </a:p>
        </p:txBody>
      </p:sp>
      <p:pic>
        <p:nvPicPr>
          <p:cNvPr id="15" name="Picture 14">
            <a:extLst>
              <a:ext uri="{FF2B5EF4-FFF2-40B4-BE49-F238E27FC236}">
                <a16:creationId xmlns:a16="http://schemas.microsoft.com/office/drawing/2014/main" id="{C0BB0373-D54E-43F3-9A9A-B560FDC1C84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334" y="2352846"/>
            <a:ext cx="1828800" cy="1828800"/>
          </a:xfrm>
          <a:prstGeom prst="rect">
            <a:avLst/>
          </a:prstGeom>
        </p:spPr>
      </p:pic>
      <p:sp>
        <p:nvSpPr>
          <p:cNvPr id="6" name="Text Placeholder 5">
            <a:extLst>
              <a:ext uri="{FF2B5EF4-FFF2-40B4-BE49-F238E27FC236}">
                <a16:creationId xmlns:a16="http://schemas.microsoft.com/office/drawing/2014/main" id="{A47D0817-9040-4400-9378-A88D5525025D}"/>
              </a:ext>
            </a:extLst>
          </p:cNvPr>
          <p:cNvSpPr>
            <a:spLocks noGrp="1"/>
          </p:cNvSpPr>
          <p:nvPr>
            <p:ph type="body" sz="quarter" idx="22"/>
          </p:nvPr>
        </p:nvSpPr>
        <p:spPr>
          <a:xfrm>
            <a:off x="3797910" y="4551842"/>
            <a:ext cx="1903174" cy="1107996"/>
          </a:xfrm>
        </p:spPr>
        <p:txBody>
          <a:bodyPr/>
          <a:lstStyle/>
          <a:p>
            <a:r>
              <a:rPr lang="en-US" sz="1800" dirty="0">
                <a:latin typeface="+mj-lt"/>
                <a:cs typeface="Segoe UI Semibold"/>
              </a:rPr>
              <a:t>Affordably run intelligent edge and remote branch solutions  </a:t>
            </a:r>
            <a:endParaRPr lang="en-US" sz="1800" dirty="0">
              <a:solidFill>
                <a:srgbClr val="000000"/>
              </a:solidFill>
              <a:latin typeface="+mj-lt"/>
              <a:cs typeface="Segoe UI Semibold"/>
            </a:endParaRPr>
          </a:p>
        </p:txBody>
      </p:sp>
      <p:pic>
        <p:nvPicPr>
          <p:cNvPr id="17" name="Picture 16">
            <a:extLst>
              <a:ext uri="{FF2B5EF4-FFF2-40B4-BE49-F238E27FC236}">
                <a16:creationId xmlns:a16="http://schemas.microsoft.com/office/drawing/2014/main" id="{C46FF8D9-DBE7-4038-B09A-20BE99A0039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9009" y="2352846"/>
            <a:ext cx="1828800" cy="1828800"/>
          </a:xfrm>
          <a:prstGeom prst="rect">
            <a:avLst/>
          </a:prstGeom>
        </p:spPr>
      </p:pic>
      <p:sp>
        <p:nvSpPr>
          <p:cNvPr id="7" name="Text Placeholder 6">
            <a:extLst>
              <a:ext uri="{FF2B5EF4-FFF2-40B4-BE49-F238E27FC236}">
                <a16:creationId xmlns:a16="http://schemas.microsoft.com/office/drawing/2014/main" id="{38C42CFD-C6C2-48DA-8D8C-341DCA706F5E}"/>
              </a:ext>
            </a:extLst>
          </p:cNvPr>
          <p:cNvSpPr>
            <a:spLocks noGrp="1"/>
          </p:cNvSpPr>
          <p:nvPr>
            <p:ph type="body" sz="quarter" idx="23"/>
          </p:nvPr>
        </p:nvSpPr>
        <p:spPr>
          <a:xfrm>
            <a:off x="6704631" y="4551842"/>
            <a:ext cx="1697556" cy="1107996"/>
          </a:xfrm>
        </p:spPr>
        <p:txBody>
          <a:bodyPr/>
          <a:lstStyle/>
          <a:p>
            <a:r>
              <a:rPr lang="en-US" sz="1800" dirty="0">
                <a:latin typeface="+mj-lt"/>
              </a:rPr>
              <a:t>Industry-best performance for SQL Server databases</a:t>
            </a:r>
          </a:p>
        </p:txBody>
      </p:sp>
      <p:grpSp>
        <p:nvGrpSpPr>
          <p:cNvPr id="8" name="Group 7">
            <a:extLst>
              <a:ext uri="{FF2B5EF4-FFF2-40B4-BE49-F238E27FC236}">
                <a16:creationId xmlns:a16="http://schemas.microsoft.com/office/drawing/2014/main" id="{04D1EFA1-1E1C-45F3-A1E1-3D853B8179E9}"/>
              </a:ext>
              <a:ext uri="{C183D7F6-B498-43B3-948B-1728B52AA6E4}">
                <adec:decorative xmlns:adec="http://schemas.microsoft.com/office/drawing/2017/decorative" val="1"/>
              </a:ext>
            </a:extLst>
          </p:cNvPr>
          <p:cNvGrpSpPr/>
          <p:nvPr/>
        </p:nvGrpSpPr>
        <p:grpSpPr>
          <a:xfrm>
            <a:off x="9480465" y="2413139"/>
            <a:ext cx="1565813" cy="1771764"/>
            <a:chOff x="9480465" y="2413139"/>
            <a:chExt cx="1565813" cy="1771764"/>
          </a:xfrm>
        </p:grpSpPr>
        <p:pic>
          <p:nvPicPr>
            <p:cNvPr id="13" name="Picture 12">
              <a:extLst>
                <a:ext uri="{FF2B5EF4-FFF2-40B4-BE49-F238E27FC236}">
                  <a16:creationId xmlns:a16="http://schemas.microsoft.com/office/drawing/2014/main" id="{30A960D1-95E4-4F21-9EE5-D0FCA78AA3E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480465" y="2413139"/>
              <a:ext cx="1565813" cy="1771764"/>
            </a:xfrm>
            <a:prstGeom prst="rect">
              <a:avLst/>
            </a:prstGeom>
          </p:spPr>
        </p:pic>
        <p:pic>
          <p:nvPicPr>
            <p:cNvPr id="10" name="Graphic 9">
              <a:extLst>
                <a:ext uri="{FF2B5EF4-FFF2-40B4-BE49-F238E27FC236}">
                  <a16:creationId xmlns:a16="http://schemas.microsoft.com/office/drawing/2014/main" id="{4061C7A6-F6E0-4575-9510-BC1ACD09649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5398" y="2476285"/>
              <a:ext cx="567623" cy="677796"/>
            </a:xfrm>
            <a:prstGeom prst="rect">
              <a:avLst/>
            </a:prstGeom>
          </p:spPr>
        </p:pic>
        <p:pic>
          <p:nvPicPr>
            <p:cNvPr id="11" name="Graphic 10">
              <a:extLst>
                <a:ext uri="{FF2B5EF4-FFF2-40B4-BE49-F238E27FC236}">
                  <a16:creationId xmlns:a16="http://schemas.microsoft.com/office/drawing/2014/main" id="{0F0D64CB-637C-46AB-839A-2EDB26C703A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50968" y="2497182"/>
              <a:ext cx="532621" cy="636000"/>
            </a:xfrm>
            <a:prstGeom prst="rect">
              <a:avLst/>
            </a:prstGeom>
          </p:spPr>
        </p:pic>
        <p:pic>
          <p:nvPicPr>
            <p:cNvPr id="2" name="Graphic 1">
              <a:extLst>
                <a:ext uri="{FF2B5EF4-FFF2-40B4-BE49-F238E27FC236}">
                  <a16:creationId xmlns:a16="http://schemas.microsoft.com/office/drawing/2014/main" id="{77A64D1C-2591-4B21-868F-EF006A04DFD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0746" y="3240150"/>
              <a:ext cx="978380" cy="894970"/>
            </a:xfrm>
            <a:prstGeom prst="rect">
              <a:avLst/>
            </a:prstGeom>
          </p:spPr>
        </p:pic>
      </p:grpSp>
      <p:sp>
        <p:nvSpPr>
          <p:cNvPr id="18" name="TextBox 17">
            <a:extLst>
              <a:ext uri="{FF2B5EF4-FFF2-40B4-BE49-F238E27FC236}">
                <a16:creationId xmlns:a16="http://schemas.microsoft.com/office/drawing/2014/main" id="{72BDE2F4-0F1A-47A7-AE61-AA7D50F1B3E6}"/>
              </a:ext>
            </a:extLst>
          </p:cNvPr>
          <p:cNvSpPr txBox="1"/>
          <p:nvPr/>
        </p:nvSpPr>
        <p:spPr>
          <a:xfrm>
            <a:off x="9146405" y="4551842"/>
            <a:ext cx="2375386" cy="1754326"/>
          </a:xfrm>
          <a:prstGeom prst="rect">
            <a:avLst/>
          </a:prstGeom>
          <a:noFill/>
        </p:spPr>
        <p:txBody>
          <a:bodyPr wrap="square" lIns="91440" tIns="45720" rIns="91440" bIns="45720" anchor="t">
            <a:spAutoFit/>
          </a:bodyPr>
          <a:lstStyle/>
          <a:p>
            <a:pPr algn="ctr" defTabSz="932742">
              <a:buSzPct val="90000"/>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Semibold"/>
              </a:rPr>
              <a:t>Deploy cloud native apps and Azure Arc enabled services</a:t>
            </a:r>
            <a:r>
              <a:rPr lang="en-US" dirty="0">
                <a:solidFill>
                  <a:srgbClr val="FFFFFF"/>
                </a:solidFill>
                <a:latin typeface="Segoe UI Semibold"/>
                <a:cs typeface="Segoe UI Semibold"/>
              </a:rPr>
              <a:t> through tight integration with AKS on HCI</a:t>
            </a:r>
            <a:endParaRPr kumimoji="0" lang="en-US" sz="1800" b="0" i="0" u="none" strike="noStrike" kern="1200" cap="none" spc="0" normalizeH="0" baseline="0" noProof="0" dirty="0">
              <a:ln>
                <a:noFill/>
              </a:ln>
              <a:solidFill>
                <a:srgbClr val="FFFFFF"/>
              </a:solidFill>
              <a:effectLst/>
              <a:uLnTx/>
              <a:uFillTx/>
              <a:latin typeface="Segoe UI"/>
              <a:ea typeface="+mn-lt"/>
              <a:cs typeface="Segoe UI"/>
            </a:endParaRPr>
          </a:p>
        </p:txBody>
      </p:sp>
    </p:spTree>
    <p:extLst>
      <p:ext uri="{BB962C8B-B14F-4D97-AF65-F5344CB8AC3E}">
        <p14:creationId xmlns:p14="http://schemas.microsoft.com/office/powerpoint/2010/main" val="228337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9BB4F-8F5F-4480-995B-BBFA7E1E4143}"/>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p>
        </p:txBody>
      </p:sp>
      <p:grpSp>
        <p:nvGrpSpPr>
          <p:cNvPr id="12" name="Group 11">
            <a:extLst>
              <a:ext uri="{FF2B5EF4-FFF2-40B4-BE49-F238E27FC236}">
                <a16:creationId xmlns:a16="http://schemas.microsoft.com/office/drawing/2014/main" id="{6018E73A-9270-4AC9-8CBD-7969A0AF0DE7}"/>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1B7F245D-BE00-4EA2-8C66-8E6E6D2C5A3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15478" y="1337655"/>
              <a:ext cx="2286000" cy="2286000"/>
            </a:xfrm>
            <a:prstGeom prst="rect">
              <a:avLst/>
            </a:prstGeom>
          </p:spPr>
        </p:pic>
        <p:sp>
          <p:nvSpPr>
            <p:cNvPr id="11" name="Rectangle 10">
              <a:extLst>
                <a:ext uri="{FF2B5EF4-FFF2-40B4-BE49-F238E27FC236}">
                  <a16:creationId xmlns:a16="http://schemas.microsoft.com/office/drawing/2014/main" id="{8BB7DA87-B1CE-43AB-B64D-55E1E077C2C1}"/>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A590E70-5D7A-46AB-88D5-3519043BC640}"/>
              </a:ext>
            </a:extLst>
          </p:cNvPr>
          <p:cNvSpPr>
            <a:spLocks noGrp="1"/>
          </p:cNvSpPr>
          <p:nvPr>
            <p:ph type="title"/>
          </p:nvPr>
        </p:nvSpPr>
        <p:spPr>
          <a:xfrm>
            <a:off x="938937" y="4334371"/>
            <a:ext cx="3043600" cy="2025570"/>
          </a:xfrm>
        </p:spPr>
        <p:txBody>
          <a:bodyPr/>
          <a:lstStyle/>
          <a:p>
            <a:pPr algn="ctr"/>
            <a:r>
              <a:rPr lang="en-US" sz="3200"/>
              <a:t>Modernize and secure your datacenter</a:t>
            </a:r>
            <a:br>
              <a:rPr lang="en-US" sz="3200"/>
            </a:br>
            <a:endParaRPr lang="en-US" sz="3200"/>
          </a:p>
        </p:txBody>
      </p:sp>
      <p:sp>
        <p:nvSpPr>
          <p:cNvPr id="5" name="Text Placeholder 4">
            <a:extLst>
              <a:ext uri="{FF2B5EF4-FFF2-40B4-BE49-F238E27FC236}">
                <a16:creationId xmlns:a16="http://schemas.microsoft.com/office/drawing/2014/main" id="{998AB6FB-0EFE-4F20-9A04-ACD3356550EC}"/>
              </a:ext>
            </a:extLst>
          </p:cNvPr>
          <p:cNvSpPr>
            <a:spLocks noGrp="1"/>
          </p:cNvSpPr>
          <p:nvPr>
            <p:ph type="body" sz="quarter" idx="10"/>
          </p:nvPr>
        </p:nvSpPr>
        <p:spPr>
          <a:xfrm>
            <a:off x="5338221" y="864036"/>
            <a:ext cx="5951429" cy="351977"/>
          </a:xfrm>
        </p:spPr>
        <p:txBody>
          <a:bodyPr anchor="t">
            <a:noAutofit/>
          </a:bodyPr>
          <a:lstStyle/>
          <a:p>
            <a:r>
              <a:rPr lang="en-US" sz="1800">
                <a:solidFill>
                  <a:srgbClr val="0070C0"/>
                </a:solidFill>
                <a:latin typeface="Segoe UI Semibold" panose="020B0702040204020203" pitchFamily="34" charset="0"/>
                <a:cs typeface="Segoe UI Semibold" panose="020B0702040204020203" pitchFamily="34" charset="0"/>
              </a:rPr>
              <a:t> </a:t>
            </a:r>
            <a:endParaRPr lang="en-US" sz="1800">
              <a:solidFill>
                <a:srgbClr val="0070C0"/>
              </a:solidFill>
            </a:endParaRPr>
          </a:p>
        </p:txBody>
      </p:sp>
      <p:sp>
        <p:nvSpPr>
          <p:cNvPr id="7" name="Text Placeholder 6">
            <a:extLst>
              <a:ext uri="{FF2B5EF4-FFF2-40B4-BE49-F238E27FC236}">
                <a16:creationId xmlns:a16="http://schemas.microsoft.com/office/drawing/2014/main" id="{7CE34288-8798-4545-A0D0-27F57C430EB4}"/>
              </a:ext>
            </a:extLst>
          </p:cNvPr>
          <p:cNvSpPr>
            <a:spLocks noGrp="1"/>
          </p:cNvSpPr>
          <p:nvPr>
            <p:ph type="body" sz="quarter" idx="12"/>
          </p:nvPr>
        </p:nvSpPr>
        <p:spPr>
          <a:xfrm>
            <a:off x="5245622" y="930104"/>
            <a:ext cx="6120418" cy="2058246"/>
          </a:xfrm>
        </p:spPr>
        <p:txBody>
          <a:bodyPr anchor="t">
            <a:normAutofit/>
          </a:bodyPr>
          <a:lstStyle/>
          <a:p>
            <a:pPr lvl="0">
              <a:spcBef>
                <a:spcPts val="432"/>
              </a:spcBef>
            </a:pPr>
            <a:r>
              <a:rPr lang="en-US" sz="1900" dirty="0">
                <a:solidFill>
                  <a:srgbClr val="50E6FF"/>
                </a:solidFill>
                <a:latin typeface="Segoe UI Semibold" panose="020B0702040204020203" pitchFamily="34" charset="0"/>
                <a:cs typeface="Segoe UI Semibold" panose="020B0702040204020203" pitchFamily="34" charset="0"/>
              </a:rPr>
              <a:t>Modernize foundation infrastructure</a:t>
            </a:r>
          </a:p>
          <a:p>
            <a:pPr>
              <a:lnSpc>
                <a:spcPct val="120000"/>
              </a:lnSpc>
              <a:spcBef>
                <a:spcPts val="0"/>
              </a:spcBef>
              <a:spcAft>
                <a:spcPts val="600"/>
              </a:spcAft>
            </a:pPr>
            <a:r>
              <a:rPr lang="en-US" sz="1400" dirty="0">
                <a:solidFill>
                  <a:schemeClr val="tx1"/>
                </a:solidFill>
                <a:ea typeface="Times New Roman" panose="02020603050405020304" pitchFamily="18" charset="0"/>
                <a:cs typeface="Segoe UI Semibold"/>
              </a:rPr>
              <a:t>Bring requirement for trusted enterprise virtualization by providing a highly secure infrastructure for workloads through virtualization-based security (VBS)</a:t>
            </a:r>
          </a:p>
          <a:p>
            <a:pPr>
              <a:lnSpc>
                <a:spcPct val="120000"/>
              </a:lnSpc>
              <a:spcBef>
                <a:spcPts val="0"/>
              </a:spcBef>
              <a:spcAft>
                <a:spcPts val="600"/>
              </a:spcAft>
            </a:pPr>
            <a:r>
              <a:rPr lang="en-US" sz="1400" dirty="0">
                <a:ea typeface="+mn-lt"/>
                <a:cs typeface="+mn-lt"/>
              </a:rPr>
              <a:t>Secured-core server supported for ultimate enterprise security</a:t>
            </a:r>
            <a:endParaRPr lang="en-US" sz="1400"/>
          </a:p>
          <a:p>
            <a:pPr>
              <a:lnSpc>
                <a:spcPct val="120000"/>
              </a:lnSpc>
              <a:spcBef>
                <a:spcPts val="0"/>
              </a:spcBef>
              <a:spcAft>
                <a:spcPts val="600"/>
              </a:spcAft>
            </a:pPr>
            <a:r>
              <a:rPr lang="en-US" sz="1400" dirty="0">
                <a:solidFill>
                  <a:schemeClr val="tx1"/>
                </a:solidFill>
                <a:ea typeface="Times New Roman" panose="02020603050405020304" pitchFamily="18" charset="0"/>
                <a:cs typeface="Segoe UI Semibold"/>
              </a:rPr>
              <a:t>Benefit from no cost Extended Security Updates when migrating Windows Server 2008/R2 workloads</a:t>
            </a:r>
            <a:endParaRPr lang="en-US" sz="1400" dirty="0">
              <a:solidFill>
                <a:schemeClr val="tx1"/>
              </a:solidFill>
              <a:cs typeface="Segoe UI Semibold"/>
            </a:endParaRPr>
          </a:p>
        </p:txBody>
      </p:sp>
      <p:sp>
        <p:nvSpPr>
          <p:cNvPr id="6" name="Text Placeholder 5">
            <a:extLst>
              <a:ext uri="{FF2B5EF4-FFF2-40B4-BE49-F238E27FC236}">
                <a16:creationId xmlns:a16="http://schemas.microsoft.com/office/drawing/2014/main" id="{95F4ED85-41A0-449D-858E-C2B809EC4160}"/>
              </a:ext>
            </a:extLst>
          </p:cNvPr>
          <p:cNvSpPr>
            <a:spLocks noGrp="1"/>
          </p:cNvSpPr>
          <p:nvPr>
            <p:ph type="body" sz="quarter" idx="11"/>
          </p:nvPr>
        </p:nvSpPr>
        <p:spPr>
          <a:xfrm>
            <a:off x="5245622" y="3329226"/>
            <a:ext cx="5951429" cy="999447"/>
          </a:xfrm>
        </p:spPr>
        <p:txBody>
          <a:bodyPr anchor="t">
            <a:noAutofit/>
          </a:bodyPr>
          <a:lstStyle/>
          <a:p>
            <a:pPr lvl="0" defTabSz="914400">
              <a:lnSpc>
                <a:spcPct val="90000"/>
              </a:lnSpc>
              <a:spcBef>
                <a:spcPts val="432"/>
              </a:spcBef>
              <a:buSzTx/>
            </a:pPr>
            <a:r>
              <a:rPr lang="en-US" sz="1800" dirty="0">
                <a:solidFill>
                  <a:srgbClr val="50E6FF"/>
                </a:solidFill>
                <a:latin typeface="Segoe UI Semibold" panose="020B0702040204020203" pitchFamily="34" charset="0"/>
                <a:cs typeface="Segoe UI Semibold" panose="020B0702040204020203" pitchFamily="34" charset="0"/>
              </a:rPr>
              <a:t>Gain better efficiency and lower costs</a:t>
            </a:r>
          </a:p>
          <a:p>
            <a:pPr>
              <a:spcBef>
                <a:spcPts val="0"/>
              </a:spcBef>
              <a:spcAft>
                <a:spcPts val="600"/>
              </a:spcAft>
            </a:pPr>
            <a:r>
              <a:rPr lang="en-US" sz="1400" dirty="0">
                <a:solidFill>
                  <a:schemeClr val="tx1"/>
                </a:solidFill>
                <a:cs typeface="Segoe UI Semibold"/>
              </a:rPr>
              <a:t>Reduce server racks footprint and lower cooling and utility costs</a:t>
            </a:r>
          </a:p>
          <a:p>
            <a:pPr>
              <a:spcBef>
                <a:spcPts val="0"/>
              </a:spcBef>
              <a:spcAft>
                <a:spcPts val="600"/>
              </a:spcAft>
            </a:pPr>
            <a:r>
              <a:rPr lang="en-US" sz="1400" dirty="0">
                <a:solidFill>
                  <a:schemeClr val="tx1"/>
                </a:solidFill>
                <a:cs typeface="Segoe UI Semibold"/>
              </a:rPr>
              <a:t>Lower CAPEX by upgrading from legacy storage</a:t>
            </a:r>
          </a:p>
        </p:txBody>
      </p:sp>
      <p:sp>
        <p:nvSpPr>
          <p:cNvPr id="8" name="Text Placeholder 7">
            <a:extLst>
              <a:ext uri="{FF2B5EF4-FFF2-40B4-BE49-F238E27FC236}">
                <a16:creationId xmlns:a16="http://schemas.microsoft.com/office/drawing/2014/main" id="{A32389A5-DB54-4DE1-B663-89D438B1EB27}"/>
              </a:ext>
            </a:extLst>
          </p:cNvPr>
          <p:cNvSpPr>
            <a:spLocks noGrp="1"/>
          </p:cNvSpPr>
          <p:nvPr>
            <p:ph type="body" sz="quarter" idx="4294967295"/>
          </p:nvPr>
        </p:nvSpPr>
        <p:spPr>
          <a:xfrm>
            <a:off x="5245622" y="4846266"/>
            <a:ext cx="6227762" cy="1210497"/>
          </a:xfrm>
        </p:spPr>
        <p:txBody>
          <a:bodyPr vert="horz" wrap="square" lIns="0" tIns="0" rIns="0" bIns="0" rtlCol="0" anchor="t">
            <a:normAutofit/>
          </a:bodyPr>
          <a:lstStyle/>
          <a:p>
            <a:pPr marL="0" indent="0">
              <a:spcAft>
                <a:spcPts val="1200"/>
              </a:spcAft>
              <a:buNone/>
            </a:pPr>
            <a:r>
              <a:rPr lang="en-US" sz="1800" dirty="0">
                <a:solidFill>
                  <a:srgbClr val="50E6FF"/>
                </a:solidFill>
                <a:latin typeface="Segoe UI Semibold" panose="020B0702040204020203" pitchFamily="34" charset="0"/>
                <a:ea typeface="Times New Roman" panose="02020603050405020304" pitchFamily="18" charset="0"/>
                <a:cs typeface="Segoe UI Semibold" panose="020B0702040204020203" pitchFamily="34" charset="0"/>
              </a:rPr>
              <a:t>Simplify governance</a:t>
            </a:r>
          </a:p>
          <a:p>
            <a:pPr marL="0" indent="0" defTabSz="914400">
              <a:spcBef>
                <a:spcPts val="0"/>
              </a:spcBef>
              <a:spcAft>
                <a:spcPts val="600"/>
              </a:spcAft>
              <a:buSzTx/>
              <a:buNone/>
            </a:pPr>
            <a:r>
              <a:rPr lang="en-US" sz="1400" dirty="0">
                <a:solidFill>
                  <a:schemeClr val="tx1"/>
                </a:solidFill>
                <a:cs typeface="Segoe UI"/>
              </a:rPr>
              <a:t>Reduce the elements that need to be managed and supported </a:t>
            </a:r>
            <a:endParaRPr lang="en-US" sz="1400" dirty="0">
              <a:solidFill>
                <a:schemeClr val="tx1"/>
              </a:solidFill>
            </a:endParaRPr>
          </a:p>
          <a:p>
            <a:pPr marL="0" lvl="0" indent="0" defTabSz="914400">
              <a:spcBef>
                <a:spcPts val="0"/>
              </a:spcBef>
              <a:spcAft>
                <a:spcPts val="600"/>
              </a:spcAft>
              <a:buSzTx/>
              <a:buNone/>
            </a:pPr>
            <a:r>
              <a:rPr lang="en-US" sz="1400" dirty="0">
                <a:solidFill>
                  <a:schemeClr val="tx1"/>
                </a:solidFill>
                <a:cs typeface="Segoe UI"/>
              </a:rPr>
              <a:t>Simplify operations with unified tools and a single point of support</a:t>
            </a:r>
          </a:p>
        </p:txBody>
      </p:sp>
    </p:spTree>
    <p:extLst>
      <p:ext uri="{BB962C8B-B14F-4D97-AF65-F5344CB8AC3E}">
        <p14:creationId xmlns:p14="http://schemas.microsoft.com/office/powerpoint/2010/main" val="37504359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F3B2C7-F851-452F-B624-E3FD871FF281}"/>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endParaRPr lang="en-US" sz="1600" dirty="0">
              <a:solidFill>
                <a:srgbClr val="50E6FF"/>
              </a:solidFill>
              <a:cs typeface="Segoe UI"/>
            </a:endParaRPr>
          </a:p>
        </p:txBody>
      </p:sp>
      <p:grpSp>
        <p:nvGrpSpPr>
          <p:cNvPr id="9" name="Group 8">
            <a:extLst>
              <a:ext uri="{FF2B5EF4-FFF2-40B4-BE49-F238E27FC236}">
                <a16:creationId xmlns:a16="http://schemas.microsoft.com/office/drawing/2014/main" id="{07BBD1FC-71DF-4776-825F-A7FB1A7024A4}"/>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B6B2D309-A2AE-422D-9F30-9F145EBED3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2822" y="1337655"/>
              <a:ext cx="2286000" cy="2286000"/>
            </a:xfrm>
            <a:prstGeom prst="rect">
              <a:avLst/>
            </a:prstGeom>
          </p:spPr>
        </p:pic>
        <p:sp>
          <p:nvSpPr>
            <p:cNvPr id="10" name="Rectangle 9">
              <a:extLst>
                <a:ext uri="{FF2B5EF4-FFF2-40B4-BE49-F238E27FC236}">
                  <a16:creationId xmlns:a16="http://schemas.microsoft.com/office/drawing/2014/main" id="{5792FD85-4617-4515-904F-99D6F23CF50A}"/>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43131323-94B8-40F5-855B-52C84D92EC51}"/>
              </a:ext>
            </a:extLst>
          </p:cNvPr>
          <p:cNvSpPr>
            <a:spLocks noGrp="1"/>
          </p:cNvSpPr>
          <p:nvPr>
            <p:ph type="title"/>
          </p:nvPr>
        </p:nvSpPr>
        <p:spPr>
          <a:xfrm>
            <a:off x="617402" y="4221250"/>
            <a:ext cx="3638290" cy="2462213"/>
          </a:xfrm>
        </p:spPr>
        <p:txBody>
          <a:bodyPr/>
          <a:lstStyle/>
          <a:p>
            <a:pPr algn="ctr"/>
            <a:r>
              <a:rPr lang="en-US" sz="3200" dirty="0">
                <a:solidFill>
                  <a:srgbClr val="000000"/>
                </a:solidFill>
                <a:cs typeface="Segoe UI Semibold"/>
              </a:rPr>
              <a:t>Affordably run</a:t>
            </a:r>
            <a:r>
              <a:rPr lang="en-US" sz="3200" dirty="0">
                <a:cs typeface="Segoe UI Semibold"/>
              </a:rPr>
              <a:t> Intelligent edge and remote branch </a:t>
            </a:r>
            <a:br>
              <a:rPr lang="en-US" sz="3200" dirty="0">
                <a:cs typeface="Segoe UI Semibold"/>
              </a:rPr>
            </a:br>
            <a:r>
              <a:rPr lang="en-US" sz="3200" dirty="0">
                <a:cs typeface="Segoe UI Semibold"/>
              </a:rPr>
              <a:t>solutions</a:t>
            </a:r>
            <a:endParaRPr lang="en-US" sz="3200" dirty="0">
              <a:ea typeface="+mj-lt"/>
              <a:cs typeface="+mj-lt"/>
            </a:endParaRPr>
          </a:p>
          <a:p>
            <a:pPr algn="ctr"/>
            <a:endParaRPr lang="en-US" sz="3200" b="1" dirty="0">
              <a:solidFill>
                <a:schemeClr val="tx1">
                  <a:lumMod val="85000"/>
                  <a:lumOff val="15000"/>
                </a:schemeClr>
              </a:solidFill>
              <a:cs typeface="Segoe UI Semibold"/>
            </a:endParaRPr>
          </a:p>
        </p:txBody>
      </p:sp>
      <p:sp>
        <p:nvSpPr>
          <p:cNvPr id="5" name="Text Placeholder 4">
            <a:extLst>
              <a:ext uri="{FF2B5EF4-FFF2-40B4-BE49-F238E27FC236}">
                <a16:creationId xmlns:a16="http://schemas.microsoft.com/office/drawing/2014/main" id="{59DB3FC2-D583-4B3F-BBC2-F6B1011C1AF5}"/>
              </a:ext>
            </a:extLst>
          </p:cNvPr>
          <p:cNvSpPr>
            <a:spLocks noGrp="1"/>
          </p:cNvSpPr>
          <p:nvPr>
            <p:ph type="body" sz="quarter" idx="10"/>
          </p:nvPr>
        </p:nvSpPr>
        <p:spPr>
          <a:xfrm>
            <a:off x="5247549" y="1050904"/>
            <a:ext cx="6303854" cy="1311579"/>
          </a:xfrm>
        </p:spPr>
        <p:txBody>
          <a:bodyPr anchor="t">
            <a:noAutofit/>
          </a:bodyPr>
          <a:lstStyle/>
          <a:p>
            <a:pPr>
              <a:lnSpc>
                <a:spcPct val="90000"/>
              </a:lnSpc>
            </a:pPr>
            <a:r>
              <a:rPr lang="en-US" sz="1800" dirty="0">
                <a:solidFill>
                  <a:schemeClr val="accent2"/>
                </a:solidFill>
                <a:latin typeface="Segoe UI Semibold" panose="020B0702040204020203" pitchFamily="34" charset="0"/>
                <a:cs typeface="Segoe UI Semibold" panose="020B0702040204020203" pitchFamily="34" charset="0"/>
              </a:rPr>
              <a:t>Provide efficient IT infrastructure resources</a:t>
            </a:r>
          </a:p>
          <a:p>
            <a:pPr defTabSz="914400">
              <a:spcBef>
                <a:spcPts val="0"/>
              </a:spcBef>
              <a:spcAft>
                <a:spcPts val="0"/>
              </a:spcAft>
              <a:buSzTx/>
            </a:pPr>
            <a:r>
              <a:rPr lang="en-US" sz="1400" dirty="0">
                <a:solidFill>
                  <a:schemeClr val="tx1"/>
                </a:solidFill>
                <a:cs typeface="Segoe UI Semibold"/>
              </a:rPr>
              <a:t>Bring efficient IT to remote locations at the right price by leveraging switchless deployment and “true” 2 node clusters</a:t>
            </a:r>
          </a:p>
          <a:p>
            <a:endParaRPr lang="en-US" sz="1800" dirty="0">
              <a:solidFill>
                <a:srgbClr val="0070C0"/>
              </a:solidFill>
              <a:latin typeface="Segoe UI Semibold" panose="020B0702040204020203" pitchFamily="34" charset="0"/>
              <a:cs typeface="Segoe UI Semibold" panose="020B0702040204020203" pitchFamily="34" charset="0"/>
            </a:endParaRPr>
          </a:p>
          <a:p>
            <a:endParaRPr lang="en-US" sz="1800" dirty="0">
              <a:solidFill>
                <a:srgbClr val="0070C0"/>
              </a:solidFill>
            </a:endParaRPr>
          </a:p>
        </p:txBody>
      </p:sp>
      <p:sp>
        <p:nvSpPr>
          <p:cNvPr id="6" name="Text Placeholder 5">
            <a:extLst>
              <a:ext uri="{FF2B5EF4-FFF2-40B4-BE49-F238E27FC236}">
                <a16:creationId xmlns:a16="http://schemas.microsoft.com/office/drawing/2014/main" id="{DC412507-C3EB-4B34-B41F-C159DFFB776B}"/>
              </a:ext>
            </a:extLst>
          </p:cNvPr>
          <p:cNvSpPr>
            <a:spLocks noGrp="1"/>
          </p:cNvSpPr>
          <p:nvPr>
            <p:ph type="body" sz="quarter" idx="11"/>
          </p:nvPr>
        </p:nvSpPr>
        <p:spPr>
          <a:xfrm>
            <a:off x="5247549" y="2950143"/>
            <a:ext cx="6310836" cy="1267020"/>
          </a:xfrm>
        </p:spPr>
        <p:txBody>
          <a:bodyPr anchor="t">
            <a:normAutofit/>
          </a:bodyPr>
          <a:lstStyle/>
          <a:p>
            <a:pPr>
              <a:lnSpc>
                <a:spcPct val="90000"/>
              </a:lnSpc>
              <a:spcBef>
                <a:spcPts val="432"/>
              </a:spcBef>
            </a:pPr>
            <a:r>
              <a:rPr lang="en-US" sz="1800" dirty="0">
                <a:solidFill>
                  <a:schemeClr val="accent2"/>
                </a:solidFill>
                <a:latin typeface="Segoe UI Semibold" panose="020B0702040204020203" pitchFamily="34" charset="0"/>
                <a:cs typeface="Segoe UI Semibold" panose="020B0702040204020203" pitchFamily="34" charset="0"/>
              </a:rPr>
              <a:t>Ensure high availability and storage resiliency</a:t>
            </a:r>
          </a:p>
          <a:p>
            <a:pPr lvl="0" defTabSz="914400">
              <a:spcBef>
                <a:spcPts val="0"/>
              </a:spcBef>
              <a:spcAft>
                <a:spcPts val="600"/>
              </a:spcAft>
              <a:buSzTx/>
            </a:pPr>
            <a:r>
              <a:rPr lang="en-US" sz="1400" dirty="0">
                <a:solidFill>
                  <a:schemeClr val="tx1"/>
                </a:solidFill>
                <a:cs typeface="+mn-cs"/>
              </a:rPr>
              <a:t>Even at your remote location, Storage Spaces Direct provides storage resiliency for 2 nodes</a:t>
            </a:r>
            <a:endParaRPr lang="en-US" sz="1400" dirty="0">
              <a:solidFill>
                <a:schemeClr val="tx1"/>
              </a:solidFill>
              <a:cs typeface="Segoe UI"/>
            </a:endParaRPr>
          </a:p>
          <a:p>
            <a:pPr lvl="0" defTabSz="914400">
              <a:spcBef>
                <a:spcPts val="0"/>
              </a:spcBef>
              <a:spcAft>
                <a:spcPts val="600"/>
              </a:spcAft>
              <a:buSzTx/>
            </a:pPr>
            <a:r>
              <a:rPr lang="en-US" sz="1400" dirty="0">
                <a:solidFill>
                  <a:schemeClr val="tx1"/>
                </a:solidFill>
                <a:cs typeface="+mn-cs"/>
              </a:rPr>
              <a:t>Leverage nested resiliency and cloud quorum technologies</a:t>
            </a:r>
            <a:endParaRPr lang="en-US" sz="1400" dirty="0">
              <a:solidFill>
                <a:schemeClr val="tx1"/>
              </a:solidFill>
              <a:cs typeface="Segoe UI"/>
            </a:endParaRPr>
          </a:p>
          <a:p>
            <a:endParaRPr lang="en-US" sz="1800" dirty="0">
              <a:solidFill>
                <a:srgbClr val="0070C0"/>
              </a:solidFill>
              <a:latin typeface="Segoe UI Semibold" panose="020B0702040204020203" pitchFamily="34" charset="0"/>
              <a:cs typeface="Segoe UI Semibold" panose="020B0702040204020203" pitchFamily="34" charset="0"/>
            </a:endParaRPr>
          </a:p>
        </p:txBody>
      </p:sp>
      <p:sp>
        <p:nvSpPr>
          <p:cNvPr id="7" name="Text Placeholder 6">
            <a:extLst>
              <a:ext uri="{FF2B5EF4-FFF2-40B4-BE49-F238E27FC236}">
                <a16:creationId xmlns:a16="http://schemas.microsoft.com/office/drawing/2014/main" id="{09A189B4-410F-439E-8189-18698DED0BD2}"/>
              </a:ext>
            </a:extLst>
          </p:cNvPr>
          <p:cNvSpPr>
            <a:spLocks noGrp="1"/>
          </p:cNvSpPr>
          <p:nvPr>
            <p:ph type="body" sz="quarter" idx="12"/>
          </p:nvPr>
        </p:nvSpPr>
        <p:spPr>
          <a:xfrm>
            <a:off x="5247549" y="4881848"/>
            <a:ext cx="6477603" cy="909633"/>
          </a:xfrm>
        </p:spPr>
        <p:txBody>
          <a:bodyPr anchor="t">
            <a:normAutofit/>
          </a:bodyPr>
          <a:lstStyle/>
          <a:p>
            <a:pPr>
              <a:lnSpc>
                <a:spcPct val="90000"/>
              </a:lnSpc>
            </a:pPr>
            <a:r>
              <a:rPr lang="en-US" sz="1800" dirty="0">
                <a:solidFill>
                  <a:schemeClr val="accent2"/>
                </a:solidFill>
                <a:latin typeface="Segoe UI Semibold" panose="020B0702040204020203" pitchFamily="34" charset="0"/>
                <a:ea typeface="Times New Roman" panose="02020603050405020304" pitchFamily="18" charset="0"/>
                <a:cs typeface="Segoe UI Semibold" panose="020B0702040204020203" pitchFamily="34" charset="0"/>
              </a:rPr>
              <a:t>Manage your distributed clusters from a “single pane of glass”</a:t>
            </a:r>
          </a:p>
          <a:p>
            <a:pPr lvl="0" defTabSz="914400">
              <a:spcBef>
                <a:spcPts val="0"/>
              </a:spcBef>
              <a:spcAft>
                <a:spcPts val="0"/>
              </a:spcAft>
              <a:buSzTx/>
            </a:pPr>
            <a:r>
              <a:rPr lang="en-US" sz="1400" dirty="0">
                <a:solidFill>
                  <a:schemeClr val="tx1"/>
                </a:solidFill>
                <a:cs typeface="+mn-cs"/>
              </a:rPr>
              <a:t>Leverage integration with Azure and Azure Arc enablement</a:t>
            </a:r>
            <a:endParaRPr lang="en-US" sz="1400" dirty="0">
              <a:solidFill>
                <a:schemeClr val="tx1"/>
              </a:solidFill>
              <a:cs typeface="Segoe UI"/>
            </a:endParaRPr>
          </a:p>
          <a:p>
            <a:endParaRPr lang="en-US" sz="1800" dirty="0">
              <a:solidFill>
                <a:srgbClr val="0070C0"/>
              </a:solidFill>
              <a:latin typeface="Segoe UI Semibold" panose="020B0702040204020203" pitchFamily="34" charset="0"/>
              <a:ea typeface="Times New Roman" panose="02020603050405020304" pitchFamily="18" charset="0"/>
              <a:cs typeface="Segoe UI Semibold" panose="020B0702040204020203" pitchFamily="34" charset="0"/>
            </a:endParaRPr>
          </a:p>
        </p:txBody>
      </p:sp>
    </p:spTree>
    <p:extLst>
      <p:ext uri="{BB962C8B-B14F-4D97-AF65-F5344CB8AC3E}">
        <p14:creationId xmlns:p14="http://schemas.microsoft.com/office/powerpoint/2010/main" val="9162699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C834F-591A-47F1-9037-1B37ECDC2C5A}"/>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endParaRPr lang="en-US" sz="1600">
              <a:solidFill>
                <a:srgbClr val="50E6FF"/>
              </a:solidFill>
              <a:cs typeface="Segoe UI"/>
            </a:endParaRPr>
          </a:p>
        </p:txBody>
      </p:sp>
      <p:grpSp>
        <p:nvGrpSpPr>
          <p:cNvPr id="11" name="Group 10">
            <a:extLst>
              <a:ext uri="{FF2B5EF4-FFF2-40B4-BE49-F238E27FC236}">
                <a16:creationId xmlns:a16="http://schemas.microsoft.com/office/drawing/2014/main" id="{2A5B9ACA-D3ED-4E1B-B884-6D18D5474CDE}"/>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502CA8A5-47B3-4B74-84B1-5DE0089E7D4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25607" y="1337655"/>
              <a:ext cx="2286000" cy="2286000"/>
            </a:xfrm>
            <a:prstGeom prst="rect">
              <a:avLst/>
            </a:prstGeom>
          </p:spPr>
        </p:pic>
        <p:sp>
          <p:nvSpPr>
            <p:cNvPr id="10" name="Rectangle 9">
              <a:extLst>
                <a:ext uri="{FF2B5EF4-FFF2-40B4-BE49-F238E27FC236}">
                  <a16:creationId xmlns:a16="http://schemas.microsoft.com/office/drawing/2014/main" id="{162C6B6E-509D-4907-A1A0-994BBB12E77B}"/>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50E6FF"/>
                </a:soli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9D4E465E-49A2-4868-8E38-26AE44349B5C}"/>
              </a:ext>
            </a:extLst>
          </p:cNvPr>
          <p:cNvSpPr>
            <a:spLocks noGrp="1"/>
          </p:cNvSpPr>
          <p:nvPr>
            <p:ph type="title"/>
          </p:nvPr>
        </p:nvSpPr>
        <p:spPr>
          <a:xfrm>
            <a:off x="733304" y="4041826"/>
            <a:ext cx="3495796" cy="2462213"/>
          </a:xfrm>
        </p:spPr>
        <p:txBody>
          <a:bodyPr/>
          <a:lstStyle/>
          <a:p>
            <a:pPr algn="ctr"/>
            <a:r>
              <a:rPr lang="en-US" sz="3200" dirty="0"/>
              <a:t>Industry-best performance for SQL Server databases (in VMs)</a:t>
            </a:r>
          </a:p>
        </p:txBody>
      </p:sp>
      <p:sp>
        <p:nvSpPr>
          <p:cNvPr id="5" name="Text Placeholder 4">
            <a:extLst>
              <a:ext uri="{FF2B5EF4-FFF2-40B4-BE49-F238E27FC236}">
                <a16:creationId xmlns:a16="http://schemas.microsoft.com/office/drawing/2014/main" id="{B8A46688-0D34-4C06-86AA-291E24FF562F}"/>
              </a:ext>
            </a:extLst>
          </p:cNvPr>
          <p:cNvSpPr>
            <a:spLocks noGrp="1"/>
          </p:cNvSpPr>
          <p:nvPr>
            <p:ph type="body" sz="quarter" idx="10"/>
          </p:nvPr>
        </p:nvSpPr>
        <p:spPr>
          <a:xfrm>
            <a:off x="5238809" y="1032939"/>
            <a:ext cx="6356186" cy="1590336"/>
          </a:xfrm>
        </p:spPr>
        <p:txBody>
          <a:bodyPr anchor="t">
            <a:normAutofit lnSpcReduction="10000"/>
          </a:bodyPr>
          <a:lstStyle/>
          <a:p>
            <a:pPr lvl="0" defTabSz="914400">
              <a:spcBef>
                <a:spcPts val="432"/>
              </a:spcBef>
              <a:buSzTx/>
            </a:pPr>
            <a:r>
              <a:rPr lang="en-US" sz="1800" dirty="0">
                <a:solidFill>
                  <a:srgbClr val="50E6FF"/>
                </a:solidFill>
                <a:latin typeface="+mj-lt"/>
                <a:cs typeface="+mn-cs"/>
              </a:rPr>
              <a:t>Millions of storage IOPS and database transactions possible</a:t>
            </a:r>
          </a:p>
          <a:p>
            <a:r>
              <a:rPr lang="en-US" sz="1400" dirty="0">
                <a:solidFill>
                  <a:schemeClr val="tx1"/>
                </a:solidFill>
                <a:cs typeface="Segoe UI"/>
              </a:rPr>
              <a:t>Leverage the kernel embedded architecture to ensure great performance for demanding SQL Server based applications </a:t>
            </a:r>
            <a:endParaRPr lang="en-US" sz="1400" dirty="0">
              <a:solidFill>
                <a:schemeClr val="tx1"/>
              </a:solidFill>
            </a:endParaRPr>
          </a:p>
          <a:p>
            <a:r>
              <a:rPr lang="en-US" sz="1400" dirty="0">
                <a:solidFill>
                  <a:schemeClr val="tx1"/>
                </a:solidFill>
                <a:cs typeface="Segoe UI"/>
              </a:rPr>
              <a:t>Fastest HCI industry benchmark for virtual SQL Server workloads on a 4-node cluster</a:t>
            </a:r>
            <a:endParaRPr lang="en-US" sz="1400" dirty="0">
              <a:solidFill>
                <a:schemeClr val="tx1"/>
              </a:solidFill>
            </a:endParaRPr>
          </a:p>
          <a:p>
            <a:endParaRPr lang="en-US" sz="1800" dirty="0">
              <a:solidFill>
                <a:srgbClr val="0070C0"/>
              </a:solidFill>
              <a:latin typeface="+mj-lt"/>
            </a:endParaRPr>
          </a:p>
        </p:txBody>
      </p:sp>
      <p:sp>
        <p:nvSpPr>
          <p:cNvPr id="6" name="Text Placeholder 5">
            <a:extLst>
              <a:ext uri="{FF2B5EF4-FFF2-40B4-BE49-F238E27FC236}">
                <a16:creationId xmlns:a16="http://schemas.microsoft.com/office/drawing/2014/main" id="{BC99E426-468F-4449-8D19-6103FC91BDC9}"/>
              </a:ext>
            </a:extLst>
          </p:cNvPr>
          <p:cNvSpPr>
            <a:spLocks noGrp="1"/>
          </p:cNvSpPr>
          <p:nvPr>
            <p:ph type="body" sz="quarter" idx="11"/>
          </p:nvPr>
        </p:nvSpPr>
        <p:spPr>
          <a:xfrm>
            <a:off x="5238809" y="3151579"/>
            <a:ext cx="5951429" cy="893386"/>
          </a:xfrm>
        </p:spPr>
        <p:txBody>
          <a:bodyPr anchor="t">
            <a:normAutofit/>
          </a:bodyPr>
          <a:lstStyle/>
          <a:p>
            <a:pPr>
              <a:lnSpc>
                <a:spcPct val="90000"/>
              </a:lnSpc>
            </a:pPr>
            <a:r>
              <a:rPr lang="en-US" sz="1800" dirty="0">
                <a:solidFill>
                  <a:srgbClr val="50E6FF"/>
                </a:solidFill>
                <a:latin typeface="+mj-lt"/>
              </a:rPr>
              <a:t>Benefit from very low latency </a:t>
            </a:r>
          </a:p>
          <a:p>
            <a:pPr lvl="0" defTabSz="914400">
              <a:spcBef>
                <a:spcPts val="0"/>
              </a:spcBef>
              <a:spcAft>
                <a:spcPts val="0"/>
              </a:spcAft>
              <a:buSzTx/>
            </a:pPr>
            <a:r>
              <a:rPr lang="en-US" sz="1400" dirty="0">
                <a:solidFill>
                  <a:schemeClr val="tx1"/>
                </a:solidFill>
                <a:cs typeface="+mn-cs"/>
              </a:rPr>
              <a:t>Azure Stack HCI supports NVMe, RDMA and persistent memory</a:t>
            </a:r>
            <a:endParaRPr lang="en-US" sz="1400" dirty="0">
              <a:solidFill>
                <a:schemeClr val="tx1"/>
              </a:solidFill>
              <a:cs typeface="Segoe UI"/>
            </a:endParaRPr>
          </a:p>
          <a:p>
            <a:endParaRPr lang="en-US" sz="1800" dirty="0">
              <a:solidFill>
                <a:schemeClr val="tx1"/>
              </a:solidFill>
              <a:latin typeface="+mj-lt"/>
            </a:endParaRPr>
          </a:p>
          <a:p>
            <a:endParaRPr lang="en-US" sz="1800" dirty="0">
              <a:solidFill>
                <a:srgbClr val="0070C0"/>
              </a:solidFill>
              <a:latin typeface="+mj-lt"/>
            </a:endParaRPr>
          </a:p>
        </p:txBody>
      </p:sp>
      <p:sp>
        <p:nvSpPr>
          <p:cNvPr id="7" name="Text Placeholder 6">
            <a:extLst>
              <a:ext uri="{FF2B5EF4-FFF2-40B4-BE49-F238E27FC236}">
                <a16:creationId xmlns:a16="http://schemas.microsoft.com/office/drawing/2014/main" id="{80B5BF24-30CE-4DCA-ACEB-E10D13E34CFD}"/>
              </a:ext>
            </a:extLst>
          </p:cNvPr>
          <p:cNvSpPr>
            <a:spLocks noGrp="1"/>
          </p:cNvSpPr>
          <p:nvPr>
            <p:ph type="body" sz="quarter" idx="12"/>
          </p:nvPr>
        </p:nvSpPr>
        <p:spPr>
          <a:xfrm>
            <a:off x="5238808" y="4685969"/>
            <a:ext cx="5951429" cy="893386"/>
          </a:xfrm>
        </p:spPr>
        <p:txBody>
          <a:bodyPr>
            <a:normAutofit/>
          </a:bodyPr>
          <a:lstStyle/>
          <a:p>
            <a:pPr>
              <a:lnSpc>
                <a:spcPct val="90000"/>
              </a:lnSpc>
            </a:pPr>
            <a:r>
              <a:rPr lang="en-US" sz="1800" dirty="0">
                <a:solidFill>
                  <a:srgbClr val="50E6FF"/>
                </a:solidFill>
                <a:latin typeface="+mj-lt"/>
              </a:rPr>
              <a:t>Accelerate Azure Data Services and Big Data clusters at the edge</a:t>
            </a:r>
          </a:p>
          <a:p>
            <a:endParaRPr lang="en-US" sz="1800" dirty="0">
              <a:solidFill>
                <a:srgbClr val="0070C0"/>
              </a:solidFill>
              <a:latin typeface="+mj-lt"/>
            </a:endParaRPr>
          </a:p>
        </p:txBody>
      </p:sp>
    </p:spTree>
    <p:extLst>
      <p:ext uri="{BB962C8B-B14F-4D97-AF65-F5344CB8AC3E}">
        <p14:creationId xmlns:p14="http://schemas.microsoft.com/office/powerpoint/2010/main" val="4378516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F61745-30A5-4B5F-946C-12A3ABFF186B}"/>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endParaRPr lang="en-US" sz="1600" dirty="0">
              <a:solidFill>
                <a:srgbClr val="50E6FF"/>
              </a:solidFill>
              <a:cs typeface="Segoe UI"/>
            </a:endParaRPr>
          </a:p>
        </p:txBody>
      </p:sp>
      <p:grpSp>
        <p:nvGrpSpPr>
          <p:cNvPr id="11" name="Group 10">
            <a:extLst>
              <a:ext uri="{FF2B5EF4-FFF2-40B4-BE49-F238E27FC236}">
                <a16:creationId xmlns:a16="http://schemas.microsoft.com/office/drawing/2014/main" id="{FAF6BC4D-8AD9-41DA-966F-107E6F2451AC}"/>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7DAF885B-3198-41B4-B01D-5ABEFE5F008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7737" y="1337655"/>
              <a:ext cx="2286000" cy="2286000"/>
            </a:xfrm>
            <a:prstGeom prst="rect">
              <a:avLst/>
            </a:prstGeom>
            <a:ln>
              <a:solidFill>
                <a:schemeClr val="bg1"/>
              </a:solidFill>
            </a:ln>
          </p:spPr>
        </p:pic>
        <p:sp>
          <p:nvSpPr>
            <p:cNvPr id="10" name="Rectangle 9">
              <a:extLst>
                <a:ext uri="{FF2B5EF4-FFF2-40B4-BE49-F238E27FC236}">
                  <a16:creationId xmlns:a16="http://schemas.microsoft.com/office/drawing/2014/main" id="{610376D2-D457-4271-ACA4-0B4CB1AAD3E2}"/>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7E9E2744-3740-4CDE-B22A-64971DBD3FA4}"/>
              </a:ext>
            </a:extLst>
          </p:cNvPr>
          <p:cNvSpPr>
            <a:spLocks noGrp="1"/>
          </p:cNvSpPr>
          <p:nvPr>
            <p:ph type="title"/>
          </p:nvPr>
        </p:nvSpPr>
        <p:spPr>
          <a:xfrm>
            <a:off x="736842" y="4398546"/>
            <a:ext cx="3360671" cy="2154436"/>
          </a:xfrm>
        </p:spPr>
        <p:txBody>
          <a:bodyPr/>
          <a:lstStyle/>
          <a:p>
            <a:pPr algn="ctr"/>
            <a:r>
              <a:rPr lang="en-US" sz="2800" dirty="0">
                <a:cs typeface="Segoe UI Semibold"/>
              </a:rPr>
              <a:t>Deploy cloud native apps and Azure Arc  enabled services leveraging AKS on HCI</a:t>
            </a:r>
          </a:p>
        </p:txBody>
      </p:sp>
      <p:sp>
        <p:nvSpPr>
          <p:cNvPr id="5" name="Text Placeholder 4">
            <a:extLst>
              <a:ext uri="{FF2B5EF4-FFF2-40B4-BE49-F238E27FC236}">
                <a16:creationId xmlns:a16="http://schemas.microsoft.com/office/drawing/2014/main" id="{1AC3EA81-0FB3-4F2A-BA72-4C24B438FB9F}"/>
              </a:ext>
            </a:extLst>
          </p:cNvPr>
          <p:cNvSpPr>
            <a:spLocks noGrp="1"/>
          </p:cNvSpPr>
          <p:nvPr>
            <p:ph type="body" sz="quarter" idx="10"/>
          </p:nvPr>
        </p:nvSpPr>
        <p:spPr>
          <a:xfrm>
            <a:off x="5253221" y="1081079"/>
            <a:ext cx="6205714" cy="750804"/>
          </a:xfrm>
        </p:spPr>
        <p:txBody>
          <a:bodyPr anchor="t">
            <a:normAutofit/>
          </a:bodyPr>
          <a:lstStyle/>
          <a:p>
            <a:r>
              <a:rPr lang="en-US" sz="1800" dirty="0">
                <a:solidFill>
                  <a:srgbClr val="50E6FF"/>
                </a:solidFill>
                <a:latin typeface="+mj-lt"/>
                <a:cs typeface="Segoe UI"/>
              </a:rPr>
              <a:t>Bring a container managed platform to your on-prem environment enabling running PaaS like service on-prem</a:t>
            </a:r>
            <a:endParaRPr lang="en-US" sz="1800" dirty="0">
              <a:solidFill>
                <a:srgbClr val="50E6FF"/>
              </a:solidFill>
              <a:latin typeface="+mj-lt"/>
            </a:endParaRPr>
          </a:p>
        </p:txBody>
      </p:sp>
      <p:sp>
        <p:nvSpPr>
          <p:cNvPr id="6" name="Text Placeholder 5">
            <a:extLst>
              <a:ext uri="{FF2B5EF4-FFF2-40B4-BE49-F238E27FC236}">
                <a16:creationId xmlns:a16="http://schemas.microsoft.com/office/drawing/2014/main" id="{12987EAD-FD13-45BE-8700-A78A55D85375}"/>
              </a:ext>
            </a:extLst>
          </p:cNvPr>
          <p:cNvSpPr>
            <a:spLocks noGrp="1"/>
          </p:cNvSpPr>
          <p:nvPr>
            <p:ph type="body" sz="quarter" idx="11"/>
          </p:nvPr>
        </p:nvSpPr>
        <p:spPr>
          <a:xfrm>
            <a:off x="5253221" y="3058626"/>
            <a:ext cx="5951429" cy="978217"/>
          </a:xfrm>
        </p:spPr>
        <p:txBody>
          <a:bodyPr anchor="t">
            <a:normAutofit/>
          </a:bodyPr>
          <a:lstStyle/>
          <a:p>
            <a:r>
              <a:rPr lang="en-US" sz="1800" dirty="0">
                <a:solidFill>
                  <a:srgbClr val="50E6FF"/>
                </a:solidFill>
                <a:latin typeface="+mj-lt"/>
                <a:cs typeface="Segoe UI"/>
              </a:rPr>
              <a:t>Deploy cloud native apps in AKS such as cognitive services and deploy unmodified to the edge</a:t>
            </a:r>
            <a:endParaRPr lang="en-US" sz="1800" dirty="0">
              <a:solidFill>
                <a:srgbClr val="50E6FF"/>
              </a:solidFill>
              <a:latin typeface="+mj-lt"/>
            </a:endParaRPr>
          </a:p>
          <a:p>
            <a:endParaRPr lang="en-US" sz="1200" dirty="0">
              <a:solidFill>
                <a:schemeClr val="tx1"/>
              </a:solidFill>
            </a:endParaRPr>
          </a:p>
        </p:txBody>
      </p:sp>
      <p:sp>
        <p:nvSpPr>
          <p:cNvPr id="7" name="Text Placeholder 6">
            <a:extLst>
              <a:ext uri="{FF2B5EF4-FFF2-40B4-BE49-F238E27FC236}">
                <a16:creationId xmlns:a16="http://schemas.microsoft.com/office/drawing/2014/main" id="{391AECF1-FB22-4AC0-872E-EE5F9BE70857}"/>
              </a:ext>
            </a:extLst>
          </p:cNvPr>
          <p:cNvSpPr>
            <a:spLocks noGrp="1"/>
          </p:cNvSpPr>
          <p:nvPr>
            <p:ph type="body" sz="quarter" idx="12"/>
          </p:nvPr>
        </p:nvSpPr>
        <p:spPr>
          <a:xfrm>
            <a:off x="5253221" y="4837764"/>
            <a:ext cx="5951429" cy="702424"/>
          </a:xfrm>
        </p:spPr>
        <p:txBody>
          <a:bodyPr anchor="t">
            <a:normAutofit/>
          </a:bodyPr>
          <a:lstStyle/>
          <a:p>
            <a:r>
              <a:rPr lang="en-US" sz="1800" dirty="0">
                <a:solidFill>
                  <a:srgbClr val="50E6FF"/>
                </a:solidFill>
                <a:latin typeface="+mj-lt"/>
                <a:cs typeface="Segoe UI"/>
              </a:rPr>
              <a:t>With built-in resiliency, ideal platform to run Azure Arc enabled services like data services</a:t>
            </a:r>
            <a:endParaRPr lang="en-US" sz="1800" dirty="0">
              <a:solidFill>
                <a:srgbClr val="50E6FF"/>
              </a:solidFill>
              <a:latin typeface="+mj-lt"/>
            </a:endParaRPr>
          </a:p>
          <a:p>
            <a:endParaRPr lang="en-US" sz="1200" dirty="0">
              <a:solidFill>
                <a:schemeClr val="tx1"/>
              </a:solidFill>
              <a:latin typeface="Segoe UI"/>
            </a:endParaRPr>
          </a:p>
        </p:txBody>
      </p:sp>
      <p:sp>
        <p:nvSpPr>
          <p:cNvPr id="19" name="Rectangle 18">
            <a:extLst>
              <a:ext uri="{FF2B5EF4-FFF2-40B4-BE49-F238E27FC236}">
                <a16:creationId xmlns:a16="http://schemas.microsoft.com/office/drawing/2014/main" id="{EC5A583A-E3E2-4A85-BD08-260EB5E8056D}"/>
              </a:ext>
              <a:ext uri="{C183D7F6-B498-43B3-948B-1728B52AA6E4}">
                <adec:decorative xmlns:adec="http://schemas.microsoft.com/office/drawing/2017/decorative" val="1"/>
              </a:ext>
            </a:extLst>
          </p:cNvPr>
          <p:cNvSpPr/>
          <p:nvPr/>
        </p:nvSpPr>
        <p:spPr bwMode="auto">
          <a:xfrm>
            <a:off x="1152525" y="1209675"/>
            <a:ext cx="2771775" cy="26860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A491DD2C-9874-426B-A3E2-313BFFFFBED8}"/>
              </a:ext>
              <a:ext uri="{C183D7F6-B498-43B3-948B-1728B52AA6E4}">
                <adec:decorative xmlns:adec="http://schemas.microsoft.com/office/drawing/2017/decorative" val="1"/>
              </a:ext>
            </a:extLst>
          </p:cNvPr>
          <p:cNvGrpSpPr/>
          <p:nvPr/>
        </p:nvGrpSpPr>
        <p:grpSpPr>
          <a:xfrm>
            <a:off x="1517565" y="1593989"/>
            <a:ext cx="2346863" cy="1800339"/>
            <a:chOff x="9480465" y="2413139"/>
            <a:chExt cx="2280188" cy="1771764"/>
          </a:xfrm>
        </p:grpSpPr>
        <p:pic>
          <p:nvPicPr>
            <p:cNvPr id="14" name="Picture 13">
              <a:extLst>
                <a:ext uri="{FF2B5EF4-FFF2-40B4-BE49-F238E27FC236}">
                  <a16:creationId xmlns:a16="http://schemas.microsoft.com/office/drawing/2014/main" id="{909D1BF8-EAA5-468B-85F9-7DCE483A58D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480465" y="2413139"/>
              <a:ext cx="2280188" cy="1771764"/>
            </a:xfrm>
            <a:prstGeom prst="rect">
              <a:avLst/>
            </a:prstGeom>
          </p:spPr>
        </p:pic>
        <p:pic>
          <p:nvPicPr>
            <p:cNvPr id="15" name="Graphic 14">
              <a:extLst>
                <a:ext uri="{FF2B5EF4-FFF2-40B4-BE49-F238E27FC236}">
                  <a16:creationId xmlns:a16="http://schemas.microsoft.com/office/drawing/2014/main" id="{F0DE8539-4CDD-4E58-8372-42172CA6CB7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25398" y="2476285"/>
              <a:ext cx="567623" cy="677796"/>
            </a:xfrm>
            <a:prstGeom prst="rect">
              <a:avLst/>
            </a:prstGeom>
          </p:spPr>
        </p:pic>
        <p:pic>
          <p:nvPicPr>
            <p:cNvPr id="16" name="Graphic 15">
              <a:extLst>
                <a:ext uri="{FF2B5EF4-FFF2-40B4-BE49-F238E27FC236}">
                  <a16:creationId xmlns:a16="http://schemas.microsoft.com/office/drawing/2014/main" id="{1C680F09-BBA3-4D48-B4C6-3D1E68C044A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50968" y="2497182"/>
              <a:ext cx="532621" cy="636000"/>
            </a:xfrm>
            <a:prstGeom prst="rect">
              <a:avLst/>
            </a:prstGeom>
          </p:spPr>
        </p:pic>
        <p:pic>
          <p:nvPicPr>
            <p:cNvPr id="17" name="Graphic 16">
              <a:extLst>
                <a:ext uri="{FF2B5EF4-FFF2-40B4-BE49-F238E27FC236}">
                  <a16:creationId xmlns:a16="http://schemas.microsoft.com/office/drawing/2014/main" id="{82A27DDD-916E-4951-B6C3-4A8292701CC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10746" y="3240150"/>
              <a:ext cx="978380" cy="894970"/>
            </a:xfrm>
            <a:prstGeom prst="rect">
              <a:avLst/>
            </a:prstGeom>
          </p:spPr>
        </p:pic>
      </p:grpSp>
    </p:spTree>
    <p:extLst>
      <p:ext uri="{BB962C8B-B14F-4D97-AF65-F5344CB8AC3E}">
        <p14:creationId xmlns:p14="http://schemas.microsoft.com/office/powerpoint/2010/main" val="16512813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1112618" y="2442990"/>
            <a:ext cx="4350922" cy="1661993"/>
          </a:xfrm>
        </p:spPr>
        <p:txBody>
          <a:bodyPr/>
          <a:lstStyle/>
          <a:p>
            <a:pPr algn="ctr"/>
            <a:r>
              <a:rPr lang="en-US" dirty="0"/>
              <a:t>Azure integration and</a:t>
            </a:r>
            <a:br>
              <a:rPr lang="en-US" dirty="0"/>
            </a:br>
            <a:r>
              <a:rPr lang="en-US" dirty="0"/>
              <a:t> making it hybrid</a:t>
            </a:r>
          </a:p>
        </p:txBody>
      </p:sp>
    </p:spTree>
    <p:extLst>
      <p:ext uri="{BB962C8B-B14F-4D97-AF65-F5344CB8AC3E}">
        <p14:creationId xmlns:p14="http://schemas.microsoft.com/office/powerpoint/2010/main" val="274961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EB95-D530-4D9F-870F-74E352D1D62D}"/>
              </a:ext>
            </a:extLst>
          </p:cNvPr>
          <p:cNvSpPr>
            <a:spLocks noGrp="1"/>
          </p:cNvSpPr>
          <p:nvPr>
            <p:ph type="title"/>
          </p:nvPr>
        </p:nvSpPr>
        <p:spPr>
          <a:xfrm>
            <a:off x="668594" y="443563"/>
            <a:ext cx="11018520" cy="492443"/>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2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Simplify hybrid with native Azure integration</a:t>
            </a:r>
            <a:endParaRPr lang="en-US" dirty="0">
              <a:solidFill>
                <a:schemeClr val="bg1"/>
              </a:solidFill>
            </a:endParaRPr>
          </a:p>
        </p:txBody>
      </p:sp>
      <p:sp>
        <p:nvSpPr>
          <p:cNvPr id="35" name="TextBox 34">
            <a:extLst>
              <a:ext uri="{FF2B5EF4-FFF2-40B4-BE49-F238E27FC236}">
                <a16:creationId xmlns:a16="http://schemas.microsoft.com/office/drawing/2014/main" id="{07B3EDB7-1866-43D6-8C60-473900BE03F9}"/>
              </a:ext>
            </a:extLst>
          </p:cNvPr>
          <p:cNvSpPr txBox="1"/>
          <p:nvPr/>
        </p:nvSpPr>
        <p:spPr>
          <a:xfrm>
            <a:off x="609600" y="1342181"/>
            <a:ext cx="8103629" cy="12464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Resource Manager (ARM) resource represents each on-premises Azure Stack HCI cluster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Visibility in the Azure Portal and foundation for hybrid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No fuss with agents or scripts – it’s built-in!</a:t>
            </a:r>
          </a:p>
        </p:txBody>
      </p:sp>
      <p:grpSp>
        <p:nvGrpSpPr>
          <p:cNvPr id="25" name="Group 24">
            <a:extLst>
              <a:ext uri="{FF2B5EF4-FFF2-40B4-BE49-F238E27FC236}">
                <a16:creationId xmlns:a16="http://schemas.microsoft.com/office/drawing/2014/main" id="{97523499-BE64-4C21-8362-7458CE7518D9}"/>
              </a:ext>
              <a:ext uri="{C183D7F6-B498-43B3-948B-1728B52AA6E4}">
                <adec:decorative xmlns:adec="http://schemas.microsoft.com/office/drawing/2017/decorative" val="1"/>
              </a:ext>
            </a:extLst>
          </p:cNvPr>
          <p:cNvGrpSpPr/>
          <p:nvPr/>
        </p:nvGrpSpPr>
        <p:grpSpPr>
          <a:xfrm>
            <a:off x="1971390" y="3380824"/>
            <a:ext cx="1828800" cy="1069848"/>
            <a:chOff x="1785390" y="3331860"/>
            <a:chExt cx="1828800" cy="1069848"/>
          </a:xfrm>
          <a:solidFill>
            <a:schemeClr val="bg1">
              <a:lumMod val="75000"/>
              <a:lumOff val="25000"/>
            </a:schemeClr>
          </a:solidFill>
        </p:grpSpPr>
        <p:sp>
          <p:nvSpPr>
            <p:cNvPr id="24" name="Rectangle: Rounded Corners 23">
              <a:extLst>
                <a:ext uri="{FF2B5EF4-FFF2-40B4-BE49-F238E27FC236}">
                  <a16:creationId xmlns:a16="http://schemas.microsoft.com/office/drawing/2014/main" id="{34046B62-BD61-4BCD-8BFA-3A973A2DB8E7}"/>
                </a:ext>
              </a:extLst>
            </p:cNvPr>
            <p:cNvSpPr/>
            <p:nvPr/>
          </p:nvSpPr>
          <p:spPr>
            <a:xfrm>
              <a:off x="1785390" y="3331860"/>
              <a:ext cx="1828800" cy="1069848"/>
            </a:xfrm>
            <a:prstGeom prst="roundRect">
              <a:avLst>
                <a:gd name="adj" fmla="val 3422"/>
              </a:avLst>
            </a:prstGeom>
            <a:solidFill>
              <a:schemeClr val="bg1">
                <a:lumMod val="85000"/>
                <a:lumOff val="15000"/>
              </a:schemeClr>
            </a:solidFill>
            <a:ln w="6350">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47CC280C-ADD8-4DA8-86B8-82BF4C6196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1368" y="3378297"/>
              <a:ext cx="1736844" cy="976975"/>
            </a:xfrm>
            <a:prstGeom prst="rect">
              <a:avLst/>
            </a:prstGeom>
            <a:grpFill/>
          </p:spPr>
        </p:pic>
      </p:grpSp>
      <p:sp>
        <p:nvSpPr>
          <p:cNvPr id="27" name="TextBox 26">
            <a:extLst>
              <a:ext uri="{FF2B5EF4-FFF2-40B4-BE49-F238E27FC236}">
                <a16:creationId xmlns:a16="http://schemas.microsoft.com/office/drawing/2014/main" id="{D086F60E-D556-48C9-ADBF-D0CF82865EA9}"/>
              </a:ext>
            </a:extLst>
          </p:cNvPr>
          <p:cNvSpPr txBox="1"/>
          <p:nvPr/>
        </p:nvSpPr>
        <p:spPr>
          <a:xfrm>
            <a:off x="2346915" y="4477856"/>
            <a:ext cx="797014" cy="223138"/>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Azure Portal</a:t>
            </a:r>
          </a:p>
        </p:txBody>
      </p:sp>
      <p:cxnSp>
        <p:nvCxnSpPr>
          <p:cNvPr id="26" name="Straight Arrow Connector 25">
            <a:extLst>
              <a:ext uri="{FF2B5EF4-FFF2-40B4-BE49-F238E27FC236}">
                <a16:creationId xmlns:a16="http://schemas.microsoft.com/office/drawing/2014/main" id="{7865CE11-6225-4820-8CF7-5711F403EEF3}"/>
              </a:ext>
              <a:ext uri="{C183D7F6-B498-43B3-948B-1728B52AA6E4}">
                <adec:decorative xmlns:adec="http://schemas.microsoft.com/office/drawing/2017/decorative" val="1"/>
              </a:ext>
            </a:extLst>
          </p:cNvPr>
          <p:cNvCxnSpPr>
            <a:cxnSpLocks/>
          </p:cNvCxnSpPr>
          <p:nvPr/>
        </p:nvCxnSpPr>
        <p:spPr>
          <a:xfrm>
            <a:off x="3895411" y="3915748"/>
            <a:ext cx="1463040" cy="0"/>
          </a:xfrm>
          <a:prstGeom prst="straightConnector1">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DE5D405-A396-4BB0-B0DF-56EEA41029B8}"/>
              </a:ext>
            </a:extLst>
          </p:cNvPr>
          <p:cNvSpPr/>
          <p:nvPr/>
        </p:nvSpPr>
        <p:spPr>
          <a:xfrm>
            <a:off x="4267200" y="2818468"/>
            <a:ext cx="3657600" cy="1920240"/>
          </a:xfrm>
          <a:prstGeom prst="rect">
            <a:avLst/>
          </a:prstGeom>
          <a:solidFill>
            <a:schemeClr val="bg1">
              <a:lumMod val="85000"/>
              <a:lumOff val="1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48" name="Rectangle 47">
            <a:extLst>
              <a:ext uri="{FF2B5EF4-FFF2-40B4-BE49-F238E27FC236}">
                <a16:creationId xmlns:a16="http://schemas.microsoft.com/office/drawing/2014/main" id="{3AC57B20-BA51-4D1D-9993-D0C4E16146AE}"/>
              </a:ext>
            </a:extLst>
          </p:cNvPr>
          <p:cNvSpPr/>
          <p:nvPr/>
        </p:nvSpPr>
        <p:spPr>
          <a:xfrm>
            <a:off x="4678680" y="3092788"/>
            <a:ext cx="2834640" cy="1463040"/>
          </a:xfrm>
          <a:prstGeom prst="rect">
            <a:avLst/>
          </a:prstGeom>
          <a:solidFill>
            <a:schemeClr val="bg1">
              <a:lumMod val="75000"/>
              <a:lumOff val="2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Subscription</a:t>
            </a:r>
          </a:p>
        </p:txBody>
      </p:sp>
      <p:sp>
        <p:nvSpPr>
          <p:cNvPr id="62" name="Rectangle 61">
            <a:extLst>
              <a:ext uri="{FF2B5EF4-FFF2-40B4-BE49-F238E27FC236}">
                <a16:creationId xmlns:a16="http://schemas.microsoft.com/office/drawing/2014/main" id="{EF9B997F-A791-4AFF-BB05-78D3B15FF906}"/>
              </a:ext>
            </a:extLst>
          </p:cNvPr>
          <p:cNvSpPr/>
          <p:nvPr/>
        </p:nvSpPr>
        <p:spPr>
          <a:xfrm>
            <a:off x="5044440" y="3367108"/>
            <a:ext cx="2103120" cy="1005840"/>
          </a:xfrm>
          <a:prstGeom prst="rect">
            <a:avLst/>
          </a:prstGeom>
          <a:solidFill>
            <a:schemeClr val="bg1">
              <a:lumMod val="65000"/>
              <a:lumOff val="3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Group</a:t>
            </a:r>
            <a:endParaRPr kumimoji="0" lang="en-US" sz="850" b="1"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3BE376D-F4D4-492A-9B84-47CAE017F903}"/>
              </a:ext>
            </a:extLst>
          </p:cNvPr>
          <p:cNvSpPr/>
          <p:nvPr/>
        </p:nvSpPr>
        <p:spPr>
          <a:xfrm>
            <a:off x="5410200" y="3641428"/>
            <a:ext cx="1371600" cy="548640"/>
          </a:xfrm>
          <a:prstGeom prst="rect">
            <a:avLst/>
          </a:prstGeom>
          <a:gradFill>
            <a:gsLst>
              <a:gs pos="0">
                <a:srgbClr val="00B0F0"/>
              </a:gs>
              <a:gs pos="100000">
                <a:srgbClr val="0070C0"/>
              </a:gs>
            </a:gsLst>
            <a:lin ang="2700000" scaled="0"/>
          </a:gradFill>
          <a:ln w="12700">
            <a:no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Resource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Stack HCI </a:t>
            </a:r>
          </a:p>
        </p:txBody>
      </p:sp>
      <p:sp>
        <p:nvSpPr>
          <p:cNvPr id="13" name="Rectangle: Rounded Corners 12">
            <a:extLst>
              <a:ext uri="{FF2B5EF4-FFF2-40B4-BE49-F238E27FC236}">
                <a16:creationId xmlns:a16="http://schemas.microsoft.com/office/drawing/2014/main" id="{D1E91EC6-F531-4DBF-96ED-9AD08F09646C}"/>
              </a:ext>
            </a:extLst>
          </p:cNvPr>
          <p:cNvSpPr/>
          <p:nvPr/>
        </p:nvSpPr>
        <p:spPr>
          <a:xfrm>
            <a:off x="6551199" y="3530303"/>
            <a:ext cx="457200" cy="228600"/>
          </a:xfrm>
          <a:prstGeom prst="roundRect">
            <a:avLst/>
          </a:prstGeom>
          <a:gradFill>
            <a:gsLst>
              <a:gs pos="0">
                <a:srgbClr val="FFA71B"/>
              </a:gs>
              <a:gs pos="100000">
                <a:srgbClr val="F36E0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NEW</a:t>
            </a:r>
          </a:p>
        </p:txBody>
      </p:sp>
      <p:cxnSp>
        <p:nvCxnSpPr>
          <p:cNvPr id="16" name="Straight Arrow Connector 15">
            <a:extLst>
              <a:ext uri="{FF2B5EF4-FFF2-40B4-BE49-F238E27FC236}">
                <a16:creationId xmlns:a16="http://schemas.microsoft.com/office/drawing/2014/main" id="{6D03EA33-487C-4F2A-A975-5D418C5C97ED}"/>
              </a:ext>
              <a:ext uri="{C183D7F6-B498-43B3-948B-1728B52AA6E4}">
                <adec:decorative xmlns:adec="http://schemas.microsoft.com/office/drawing/2017/decorative" val="1"/>
              </a:ext>
            </a:extLst>
          </p:cNvPr>
          <p:cNvCxnSpPr>
            <a:cxnSpLocks/>
          </p:cNvCxnSpPr>
          <p:nvPr/>
        </p:nvCxnSpPr>
        <p:spPr>
          <a:xfrm>
            <a:off x="6845715" y="3915748"/>
            <a:ext cx="1463040" cy="0"/>
          </a:xfrm>
          <a:prstGeom prst="straightConnector1">
            <a:avLst/>
          </a:prstGeom>
          <a:ln w="190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F5CC923-B0D6-44BB-9C40-D5FB1500C87C}"/>
              </a:ext>
            </a:extLst>
          </p:cNvPr>
          <p:cNvSpPr/>
          <p:nvPr/>
        </p:nvSpPr>
        <p:spPr>
          <a:xfrm>
            <a:off x="8391810" y="3229948"/>
            <a:ext cx="1371600" cy="1371600"/>
          </a:xfrm>
          <a:prstGeom prst="rect">
            <a:avLst/>
          </a:prstGeom>
          <a:solidFill>
            <a:srgbClr val="262626"/>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Resource Provider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by Microsoft</a:t>
            </a:r>
          </a:p>
        </p:txBody>
      </p:sp>
      <p:pic>
        <p:nvPicPr>
          <p:cNvPr id="44" name="Graphic 43" descr="Cloud">
            <a:extLst>
              <a:ext uri="{FF2B5EF4-FFF2-40B4-BE49-F238E27FC236}">
                <a16:creationId xmlns:a16="http://schemas.microsoft.com/office/drawing/2014/main" id="{23C62505-F752-4024-BB01-BA4062209FB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6248" y="4498678"/>
            <a:ext cx="301752" cy="301752"/>
          </a:xfrm>
          <a:prstGeom prst="rect">
            <a:avLst/>
          </a:prstGeom>
        </p:spPr>
      </p:pic>
      <p:sp>
        <p:nvSpPr>
          <p:cNvPr id="42" name="TextBox 41">
            <a:extLst>
              <a:ext uri="{FF2B5EF4-FFF2-40B4-BE49-F238E27FC236}">
                <a16:creationId xmlns:a16="http://schemas.microsoft.com/office/drawing/2014/main" id="{4A8F1EC9-E477-4A16-926D-C3754416AD55}"/>
              </a:ext>
            </a:extLst>
          </p:cNvPr>
          <p:cNvSpPr txBox="1"/>
          <p:nvPr/>
        </p:nvSpPr>
        <p:spPr>
          <a:xfrm>
            <a:off x="10421138" y="4800430"/>
            <a:ext cx="246862" cy="200055"/>
          </a:xfrm>
          <a:prstGeom prst="rect">
            <a:avLst/>
          </a:prstGeom>
          <a:noFill/>
        </p:spPr>
        <p:txBody>
          <a:bodyPr wrap="non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Cloud</a:t>
            </a:r>
          </a:p>
        </p:txBody>
      </p:sp>
      <p:cxnSp>
        <p:nvCxnSpPr>
          <p:cNvPr id="40" name="Straight Connector 39">
            <a:extLst>
              <a:ext uri="{FF2B5EF4-FFF2-40B4-BE49-F238E27FC236}">
                <a16:creationId xmlns:a16="http://schemas.microsoft.com/office/drawing/2014/main" id="{5519FD69-1627-4C9A-AB3F-B9B8B6F1209C}"/>
              </a:ext>
              <a:ext uri="{C183D7F6-B498-43B3-948B-1728B52AA6E4}">
                <adec:decorative xmlns:adec="http://schemas.microsoft.com/office/drawing/2017/decorative" val="1"/>
              </a:ext>
            </a:extLst>
          </p:cNvPr>
          <p:cNvCxnSpPr>
            <a:cxnSpLocks/>
          </p:cNvCxnSpPr>
          <p:nvPr/>
        </p:nvCxnSpPr>
        <p:spPr>
          <a:xfrm>
            <a:off x="1524000" y="5058807"/>
            <a:ext cx="9144000" cy="0"/>
          </a:xfrm>
          <a:prstGeom prst="line">
            <a:avLst/>
          </a:prstGeom>
          <a:ln w="19050">
            <a:solidFill>
              <a:srgbClr val="0078D4"/>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152D8FD-A4B7-45AE-829A-1E945A55400E}"/>
              </a:ext>
            </a:extLst>
          </p:cNvPr>
          <p:cNvSpPr txBox="1"/>
          <p:nvPr/>
        </p:nvSpPr>
        <p:spPr>
          <a:xfrm>
            <a:off x="10134201" y="5147514"/>
            <a:ext cx="533799" cy="200055"/>
          </a:xfrm>
          <a:prstGeom prst="rect">
            <a:avLst/>
          </a:prstGeom>
          <a:noFill/>
        </p:spPr>
        <p:txBody>
          <a:bodyPr wrap="non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On-premises</a:t>
            </a:r>
          </a:p>
        </p:txBody>
      </p:sp>
      <p:pic>
        <p:nvPicPr>
          <p:cNvPr id="45" name="Graphic 44" descr="City">
            <a:extLst>
              <a:ext uri="{FF2B5EF4-FFF2-40B4-BE49-F238E27FC236}">
                <a16:creationId xmlns:a16="http://schemas.microsoft.com/office/drawing/2014/main" id="{1AD79014-04BB-4751-892A-FD69E2684AD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366248" y="5368563"/>
            <a:ext cx="301752" cy="301752"/>
          </a:xfrm>
          <a:prstGeom prst="rect">
            <a:avLst/>
          </a:prstGeom>
        </p:spPr>
      </p:pic>
      <p:cxnSp>
        <p:nvCxnSpPr>
          <p:cNvPr id="61" name="Straight Arrow Connector 60">
            <a:extLst>
              <a:ext uri="{FF2B5EF4-FFF2-40B4-BE49-F238E27FC236}">
                <a16:creationId xmlns:a16="http://schemas.microsoft.com/office/drawing/2014/main" id="{7F82D17F-7C34-4B6A-B301-B4DBABEE9E33}"/>
              </a:ext>
              <a:ext uri="{C183D7F6-B498-43B3-948B-1728B52AA6E4}">
                <adec:decorative xmlns:adec="http://schemas.microsoft.com/office/drawing/2017/decorative" val="1"/>
              </a:ext>
            </a:extLst>
          </p:cNvPr>
          <p:cNvCxnSpPr>
            <a:cxnSpLocks/>
          </p:cNvCxnSpPr>
          <p:nvPr/>
        </p:nvCxnSpPr>
        <p:spPr>
          <a:xfrm flipV="1">
            <a:off x="6096000" y="4099415"/>
            <a:ext cx="0" cy="1288986"/>
          </a:xfrm>
          <a:prstGeom prst="straightConnector1">
            <a:avLst/>
          </a:prstGeom>
          <a:ln w="57150">
            <a:solidFill>
              <a:srgbClr val="50E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24A98AB-13AC-4AEA-BB6A-910CBFC86B7D}"/>
              </a:ext>
              <a:ext uri="{C183D7F6-B498-43B3-948B-1728B52AA6E4}">
                <adec:decorative xmlns:adec="http://schemas.microsoft.com/office/drawing/2017/decorative" val="1"/>
              </a:ext>
            </a:extLst>
          </p:cNvPr>
          <p:cNvGrpSpPr/>
          <p:nvPr/>
        </p:nvGrpSpPr>
        <p:grpSpPr>
          <a:xfrm>
            <a:off x="5401299" y="5382510"/>
            <a:ext cx="1243341" cy="978776"/>
            <a:chOff x="4663750" y="5656957"/>
            <a:chExt cx="1243341" cy="978776"/>
          </a:xfrm>
        </p:grpSpPr>
        <p:pic>
          <p:nvPicPr>
            <p:cNvPr id="50" name="Picture 49">
              <a:extLst>
                <a:ext uri="{FF2B5EF4-FFF2-40B4-BE49-F238E27FC236}">
                  <a16:creationId xmlns:a16="http://schemas.microsoft.com/office/drawing/2014/main" id="{8F1E2AA8-1BED-48F6-8ED4-F9928F67342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6159091"/>
              <a:ext cx="1097280" cy="219456"/>
            </a:xfrm>
            <a:prstGeom prst="rect">
              <a:avLst/>
            </a:prstGeom>
          </p:spPr>
        </p:pic>
        <p:pic>
          <p:nvPicPr>
            <p:cNvPr id="52" name="Picture 51">
              <a:extLst>
                <a:ext uri="{FF2B5EF4-FFF2-40B4-BE49-F238E27FC236}">
                  <a16:creationId xmlns:a16="http://schemas.microsoft.com/office/drawing/2014/main" id="{2D1F386B-96F7-468F-918B-677CC3ADB08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5908024"/>
              <a:ext cx="1097280" cy="219456"/>
            </a:xfrm>
            <a:prstGeom prst="rect">
              <a:avLst/>
            </a:prstGeom>
          </p:spPr>
        </p:pic>
        <p:pic>
          <p:nvPicPr>
            <p:cNvPr id="53" name="Picture 52">
              <a:extLst>
                <a:ext uri="{FF2B5EF4-FFF2-40B4-BE49-F238E27FC236}">
                  <a16:creationId xmlns:a16="http://schemas.microsoft.com/office/drawing/2014/main" id="{A56E9F22-7CEE-4015-AF79-7CA9D158237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5656957"/>
              <a:ext cx="1097280" cy="219456"/>
            </a:xfrm>
            <a:prstGeom prst="rect">
              <a:avLst/>
            </a:prstGeom>
          </p:spPr>
        </p:pic>
        <p:sp>
          <p:nvSpPr>
            <p:cNvPr id="54" name="TextBox 53">
              <a:extLst>
                <a:ext uri="{FF2B5EF4-FFF2-40B4-BE49-F238E27FC236}">
                  <a16:creationId xmlns:a16="http://schemas.microsoft.com/office/drawing/2014/main" id="{0A913370-7CF8-4832-A852-6A9F5D42078C}"/>
                </a:ext>
              </a:extLst>
            </p:cNvPr>
            <p:cNvSpPr txBox="1"/>
            <p:nvPr/>
          </p:nvSpPr>
          <p:spPr>
            <a:xfrm>
              <a:off x="4663750" y="6412595"/>
              <a:ext cx="1204176" cy="223138"/>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On-premises cluster</a:t>
              </a:r>
            </a:p>
          </p:txBody>
        </p:sp>
        <p:sp>
          <p:nvSpPr>
            <p:cNvPr id="55" name="TextBox 54">
              <a:extLst>
                <a:ext uri="{FF2B5EF4-FFF2-40B4-BE49-F238E27FC236}">
                  <a16:creationId xmlns:a16="http://schemas.microsoft.com/office/drawing/2014/main" id="{806FB9A6-7302-4B5E-A889-F227B2035C7D}"/>
                </a:ext>
              </a:extLst>
            </p:cNvPr>
            <p:cNvSpPr txBox="1"/>
            <p:nvPr/>
          </p:nvSpPr>
          <p:spPr>
            <a:xfrm>
              <a:off x="5096199" y="5662848"/>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Server 1</a:t>
              </a:r>
            </a:p>
          </p:txBody>
        </p:sp>
        <p:sp>
          <p:nvSpPr>
            <p:cNvPr id="56" name="TextBox 55">
              <a:extLst>
                <a:ext uri="{FF2B5EF4-FFF2-40B4-BE49-F238E27FC236}">
                  <a16:creationId xmlns:a16="http://schemas.microsoft.com/office/drawing/2014/main" id="{FC7231A2-D5F8-4692-AE37-B3AC92FD62D3}"/>
                </a:ext>
              </a:extLst>
            </p:cNvPr>
            <p:cNvSpPr txBox="1"/>
            <p:nvPr/>
          </p:nvSpPr>
          <p:spPr>
            <a:xfrm>
              <a:off x="5096199" y="5913725"/>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Server 2</a:t>
              </a:r>
            </a:p>
          </p:txBody>
        </p:sp>
        <p:sp>
          <p:nvSpPr>
            <p:cNvPr id="59" name="TextBox 58">
              <a:extLst>
                <a:ext uri="{FF2B5EF4-FFF2-40B4-BE49-F238E27FC236}">
                  <a16:creationId xmlns:a16="http://schemas.microsoft.com/office/drawing/2014/main" id="{25899568-EC00-40F2-90E9-25354F41B974}"/>
                </a:ext>
              </a:extLst>
            </p:cNvPr>
            <p:cNvSpPr txBox="1"/>
            <p:nvPr/>
          </p:nvSpPr>
          <p:spPr>
            <a:xfrm>
              <a:off x="5096199" y="6164602"/>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Server 3</a:t>
              </a:r>
            </a:p>
          </p:txBody>
        </p:sp>
      </p:grpSp>
    </p:spTree>
    <p:extLst>
      <p:ext uri="{BB962C8B-B14F-4D97-AF65-F5344CB8AC3E}">
        <p14:creationId xmlns:p14="http://schemas.microsoft.com/office/powerpoint/2010/main" val="1371328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FF1C40DB-E698-4A12-91E5-FC63CD69DB3E}"/>
              </a:ext>
            </a:extLst>
          </p:cNvPr>
          <p:cNvSpPr>
            <a:spLocks noGrp="1"/>
          </p:cNvSpPr>
          <p:nvPr>
            <p:ph type="title"/>
          </p:nvPr>
        </p:nvSpPr>
        <p:spPr>
          <a:xfrm>
            <a:off x="588263" y="457200"/>
            <a:ext cx="11018520" cy="430887"/>
          </a:xfrm>
        </p:spPr>
        <p:txBody>
          <a:bodyPr/>
          <a:lstStyle/>
          <a:p>
            <a:pPr algn="ctr"/>
            <a:r>
              <a:rPr lang="en-US" sz="2800" dirty="0">
                <a:solidFill>
                  <a:schemeClr val="bg1"/>
                </a:solidFill>
              </a:rPr>
              <a:t>Connect seamlessly with Azure when using Windows Admin Center</a:t>
            </a:r>
          </a:p>
        </p:txBody>
      </p:sp>
      <p:grpSp>
        <p:nvGrpSpPr>
          <p:cNvPr id="14" name="Group 13" descr="Azure Site Recovery">
            <a:extLst>
              <a:ext uri="{FF2B5EF4-FFF2-40B4-BE49-F238E27FC236}">
                <a16:creationId xmlns:a16="http://schemas.microsoft.com/office/drawing/2014/main" id="{2A820FD1-F661-4ED6-A6B2-F6A49D805AA9}"/>
              </a:ext>
            </a:extLst>
          </p:cNvPr>
          <p:cNvGrpSpPr/>
          <p:nvPr/>
        </p:nvGrpSpPr>
        <p:grpSpPr>
          <a:xfrm>
            <a:off x="1610182" y="1498423"/>
            <a:ext cx="2743200" cy="1530380"/>
            <a:chOff x="1610182" y="1498423"/>
            <a:chExt cx="2743200" cy="1530380"/>
          </a:xfrm>
        </p:grpSpPr>
        <p:pic>
          <p:nvPicPr>
            <p:cNvPr id="2" name="Picture 1" descr="A picture containing vector graphics&#10;&#10;Description generated with high confidence">
              <a:extLst>
                <a:ext uri="{FF2B5EF4-FFF2-40B4-BE49-F238E27FC236}">
                  <a16:creationId xmlns:a16="http://schemas.microsoft.com/office/drawing/2014/main" id="{F33CC507-9C16-4B15-A8AB-796710C7BF5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459737" y="1498423"/>
              <a:ext cx="1044090" cy="1044087"/>
            </a:xfrm>
            <a:prstGeom prst="rect">
              <a:avLst/>
            </a:prstGeom>
          </p:spPr>
        </p:pic>
        <p:sp>
          <p:nvSpPr>
            <p:cNvPr id="8" name="TextBox 7">
              <a:extLst>
                <a:ext uri="{FF2B5EF4-FFF2-40B4-BE49-F238E27FC236}">
                  <a16:creationId xmlns:a16="http://schemas.microsoft.com/office/drawing/2014/main" id="{05CC9AB5-FFE5-401D-9A30-4648E41C7FFA}"/>
                </a:ext>
              </a:extLst>
            </p:cNvPr>
            <p:cNvSpPr txBox="1"/>
            <p:nvPr/>
          </p:nvSpPr>
          <p:spPr>
            <a:xfrm>
              <a:off x="1610182" y="2845923"/>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Site Recovery</a:t>
              </a:r>
            </a:p>
          </p:txBody>
        </p:sp>
      </p:grpSp>
      <p:grpSp>
        <p:nvGrpSpPr>
          <p:cNvPr id="15" name="Group 14" descr="Azure backup">
            <a:extLst>
              <a:ext uri="{FF2B5EF4-FFF2-40B4-BE49-F238E27FC236}">
                <a16:creationId xmlns:a16="http://schemas.microsoft.com/office/drawing/2014/main" id="{8BE51D22-39BC-44EE-9B61-598C39B1F2A4}"/>
              </a:ext>
            </a:extLst>
          </p:cNvPr>
          <p:cNvGrpSpPr/>
          <p:nvPr/>
        </p:nvGrpSpPr>
        <p:grpSpPr>
          <a:xfrm>
            <a:off x="4838700" y="1522042"/>
            <a:ext cx="2743200" cy="1538339"/>
            <a:chOff x="4838700" y="1522042"/>
            <a:chExt cx="2743200" cy="1538339"/>
          </a:xfrm>
        </p:grpSpPr>
        <p:pic>
          <p:nvPicPr>
            <p:cNvPr id="5" name="Picture 4" descr="A picture containing vector graphics, text&#10;&#10;Description generated with high confidence">
              <a:extLst>
                <a:ext uri="{FF2B5EF4-FFF2-40B4-BE49-F238E27FC236}">
                  <a16:creationId xmlns:a16="http://schemas.microsoft.com/office/drawing/2014/main" id="{2D2F9980-93AA-4C4B-9029-117CCEFBE99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88255" y="1522042"/>
              <a:ext cx="1044090" cy="1044090"/>
            </a:xfrm>
            <a:prstGeom prst="rect">
              <a:avLst/>
            </a:prstGeom>
          </p:spPr>
        </p:pic>
        <p:sp>
          <p:nvSpPr>
            <p:cNvPr id="9" name="TextBox 8">
              <a:extLst>
                <a:ext uri="{FF2B5EF4-FFF2-40B4-BE49-F238E27FC236}">
                  <a16:creationId xmlns:a16="http://schemas.microsoft.com/office/drawing/2014/main" id="{294221AB-FE2E-4E78-811A-C4A614423857}"/>
                </a:ext>
              </a:extLst>
            </p:cNvPr>
            <p:cNvSpPr txBox="1"/>
            <p:nvPr/>
          </p:nvSpPr>
          <p:spPr>
            <a:xfrm>
              <a:off x="4838700" y="2877501"/>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Backup</a:t>
              </a:r>
            </a:p>
          </p:txBody>
        </p:sp>
      </p:grpSp>
      <p:grpSp>
        <p:nvGrpSpPr>
          <p:cNvPr id="16" name="Group 15" descr="Azure File sync">
            <a:extLst>
              <a:ext uri="{FF2B5EF4-FFF2-40B4-BE49-F238E27FC236}">
                <a16:creationId xmlns:a16="http://schemas.microsoft.com/office/drawing/2014/main" id="{6D451E36-4EAB-4BE8-8202-AADC5FBFC0B4}"/>
              </a:ext>
            </a:extLst>
          </p:cNvPr>
          <p:cNvGrpSpPr/>
          <p:nvPr/>
        </p:nvGrpSpPr>
        <p:grpSpPr>
          <a:xfrm>
            <a:off x="7838618" y="1532012"/>
            <a:ext cx="2743200" cy="1528369"/>
            <a:chOff x="7838618" y="1532012"/>
            <a:chExt cx="2743200" cy="1528369"/>
          </a:xfrm>
        </p:grpSpPr>
        <p:pic>
          <p:nvPicPr>
            <p:cNvPr id="3" name="Picture 2">
              <a:extLst>
                <a:ext uri="{FF2B5EF4-FFF2-40B4-BE49-F238E27FC236}">
                  <a16:creationId xmlns:a16="http://schemas.microsoft.com/office/drawing/2014/main" id="{BC148EA4-E11F-4383-8121-B3481B7F394B}"/>
                </a:ext>
              </a:extLst>
            </p:cNvPr>
            <p:cNvPicPr>
              <a:picLocks noChangeAspect="1"/>
            </p:cNvPicPr>
            <p:nvPr/>
          </p:nvPicPr>
          <p:blipFill>
            <a:blip r:embed="rId5"/>
            <a:stretch>
              <a:fillRect/>
            </a:stretch>
          </p:blipFill>
          <p:spPr>
            <a:xfrm>
              <a:off x="8688173" y="1532012"/>
              <a:ext cx="1044090" cy="1100272"/>
            </a:xfrm>
            <a:prstGeom prst="rect">
              <a:avLst/>
            </a:prstGeom>
          </p:spPr>
        </p:pic>
        <p:sp>
          <p:nvSpPr>
            <p:cNvPr id="10" name="TextBox 9">
              <a:extLst>
                <a:ext uri="{FF2B5EF4-FFF2-40B4-BE49-F238E27FC236}">
                  <a16:creationId xmlns:a16="http://schemas.microsoft.com/office/drawing/2014/main" id="{64DF6E92-2836-4086-8F34-4C9C6EC91CD0}"/>
                </a:ext>
              </a:extLst>
            </p:cNvPr>
            <p:cNvSpPr txBox="1"/>
            <p:nvPr/>
          </p:nvSpPr>
          <p:spPr>
            <a:xfrm>
              <a:off x="7838618" y="2877501"/>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File Sync</a:t>
              </a:r>
            </a:p>
          </p:txBody>
        </p:sp>
      </p:grpSp>
      <p:grpSp>
        <p:nvGrpSpPr>
          <p:cNvPr id="17" name="Group 16" descr="Azure update management&#10;">
            <a:extLst>
              <a:ext uri="{FF2B5EF4-FFF2-40B4-BE49-F238E27FC236}">
                <a16:creationId xmlns:a16="http://schemas.microsoft.com/office/drawing/2014/main" id="{CC004A7D-F8DE-4E3B-94D7-DBF47EA47E85}"/>
              </a:ext>
            </a:extLst>
          </p:cNvPr>
          <p:cNvGrpSpPr/>
          <p:nvPr/>
        </p:nvGrpSpPr>
        <p:grpSpPr>
          <a:xfrm>
            <a:off x="1610182" y="3946498"/>
            <a:ext cx="2743200" cy="1413079"/>
            <a:chOff x="1610182" y="3946498"/>
            <a:chExt cx="2743200" cy="1413079"/>
          </a:xfrm>
        </p:grpSpPr>
        <p:pic>
          <p:nvPicPr>
            <p:cNvPr id="4" name="Picture 3" descr="A screenshot of a cell phone&#10;&#10;Description generated with very high confidence">
              <a:extLst>
                <a:ext uri="{FF2B5EF4-FFF2-40B4-BE49-F238E27FC236}">
                  <a16:creationId xmlns:a16="http://schemas.microsoft.com/office/drawing/2014/main" id="{DE9EE76F-6155-4114-B79D-09339FB3B6C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459737" y="3946498"/>
              <a:ext cx="1044090" cy="992988"/>
            </a:xfrm>
            <a:prstGeom prst="rect">
              <a:avLst/>
            </a:prstGeom>
          </p:spPr>
        </p:pic>
        <p:sp>
          <p:nvSpPr>
            <p:cNvPr id="11" name="TextBox 10">
              <a:extLst>
                <a:ext uri="{FF2B5EF4-FFF2-40B4-BE49-F238E27FC236}">
                  <a16:creationId xmlns:a16="http://schemas.microsoft.com/office/drawing/2014/main" id="{5358BF10-9E93-44ED-BC91-DB5FB21E0BBC}"/>
                </a:ext>
              </a:extLst>
            </p:cNvPr>
            <p:cNvSpPr txBox="1"/>
            <p:nvPr/>
          </p:nvSpPr>
          <p:spPr>
            <a:xfrm>
              <a:off x="1610182" y="5176697"/>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Update Management</a:t>
              </a:r>
            </a:p>
          </p:txBody>
        </p:sp>
      </p:grpSp>
      <p:grpSp>
        <p:nvGrpSpPr>
          <p:cNvPr id="18" name="Group 17" descr="Azure Monitor">
            <a:extLst>
              <a:ext uri="{FF2B5EF4-FFF2-40B4-BE49-F238E27FC236}">
                <a16:creationId xmlns:a16="http://schemas.microsoft.com/office/drawing/2014/main" id="{FC453C6C-9DA3-4C2E-BB52-03986543A1D6}"/>
              </a:ext>
            </a:extLst>
          </p:cNvPr>
          <p:cNvGrpSpPr/>
          <p:nvPr/>
        </p:nvGrpSpPr>
        <p:grpSpPr>
          <a:xfrm>
            <a:off x="4838700" y="3823070"/>
            <a:ext cx="2743200" cy="1536507"/>
            <a:chOff x="4838700" y="3823070"/>
            <a:chExt cx="2743200" cy="1536507"/>
          </a:xfrm>
        </p:grpSpPr>
        <p:pic>
          <p:nvPicPr>
            <p:cNvPr id="6" name="Picture 5">
              <a:extLst>
                <a:ext uri="{FF2B5EF4-FFF2-40B4-BE49-F238E27FC236}">
                  <a16:creationId xmlns:a16="http://schemas.microsoft.com/office/drawing/2014/main" id="{8DFC5AC5-516D-4983-ABE1-06A86CBB0612}"/>
                </a:ext>
              </a:extLst>
            </p:cNvPr>
            <p:cNvPicPr>
              <a:picLocks noChangeAspect="1"/>
            </p:cNvPicPr>
            <p:nvPr/>
          </p:nvPicPr>
          <p:blipFill>
            <a:blip r:embed="rId7"/>
            <a:stretch>
              <a:fillRect/>
            </a:stretch>
          </p:blipFill>
          <p:spPr>
            <a:xfrm>
              <a:off x="5688255" y="3823070"/>
              <a:ext cx="1044090" cy="1132198"/>
            </a:xfrm>
            <a:prstGeom prst="rect">
              <a:avLst/>
            </a:prstGeom>
          </p:spPr>
        </p:pic>
        <p:sp>
          <p:nvSpPr>
            <p:cNvPr id="12" name="TextBox 11">
              <a:extLst>
                <a:ext uri="{FF2B5EF4-FFF2-40B4-BE49-F238E27FC236}">
                  <a16:creationId xmlns:a16="http://schemas.microsoft.com/office/drawing/2014/main" id="{2EA6A46A-F0D0-4CA8-8710-5820F2D1C743}"/>
                </a:ext>
              </a:extLst>
            </p:cNvPr>
            <p:cNvSpPr txBox="1"/>
            <p:nvPr/>
          </p:nvSpPr>
          <p:spPr>
            <a:xfrm>
              <a:off x="4838700" y="5176697"/>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Monitor</a:t>
              </a:r>
            </a:p>
          </p:txBody>
        </p:sp>
      </p:grpSp>
      <p:grpSp>
        <p:nvGrpSpPr>
          <p:cNvPr id="19" name="Group 18" descr="Azure Security Center">
            <a:extLst>
              <a:ext uri="{FF2B5EF4-FFF2-40B4-BE49-F238E27FC236}">
                <a16:creationId xmlns:a16="http://schemas.microsoft.com/office/drawing/2014/main" id="{0B7D0192-A971-4751-AAE7-F947B4562A02}"/>
              </a:ext>
            </a:extLst>
          </p:cNvPr>
          <p:cNvGrpSpPr/>
          <p:nvPr/>
        </p:nvGrpSpPr>
        <p:grpSpPr>
          <a:xfrm>
            <a:off x="7838618" y="3940243"/>
            <a:ext cx="2743200" cy="1419334"/>
            <a:chOff x="7838618" y="3940243"/>
            <a:chExt cx="2743200" cy="1419334"/>
          </a:xfrm>
        </p:grpSpPr>
        <p:pic>
          <p:nvPicPr>
            <p:cNvPr id="7" name="Picture 6">
              <a:extLst>
                <a:ext uri="{FF2B5EF4-FFF2-40B4-BE49-F238E27FC236}">
                  <a16:creationId xmlns:a16="http://schemas.microsoft.com/office/drawing/2014/main" id="{EA4957D0-1806-4B97-94C3-408653D81AEE}"/>
                </a:ext>
              </a:extLst>
            </p:cNvPr>
            <p:cNvPicPr>
              <a:picLocks noChangeAspect="1"/>
            </p:cNvPicPr>
            <p:nvPr/>
          </p:nvPicPr>
          <p:blipFill>
            <a:blip r:embed="rId8"/>
            <a:stretch>
              <a:fillRect/>
            </a:stretch>
          </p:blipFill>
          <p:spPr>
            <a:xfrm>
              <a:off x="8688173" y="3940243"/>
              <a:ext cx="1044090" cy="1024387"/>
            </a:xfrm>
            <a:prstGeom prst="rect">
              <a:avLst/>
            </a:prstGeom>
          </p:spPr>
        </p:pic>
        <p:sp>
          <p:nvSpPr>
            <p:cNvPr id="13" name="TextBox 12">
              <a:extLst>
                <a:ext uri="{FF2B5EF4-FFF2-40B4-BE49-F238E27FC236}">
                  <a16:creationId xmlns:a16="http://schemas.microsoft.com/office/drawing/2014/main" id="{9D2EB340-C1C8-42BA-8702-4944E8179822}"/>
                </a:ext>
              </a:extLst>
            </p:cNvPr>
            <p:cNvSpPr txBox="1"/>
            <p:nvPr/>
          </p:nvSpPr>
          <p:spPr>
            <a:xfrm>
              <a:off x="7838618" y="5176697"/>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Security Center</a:t>
              </a:r>
            </a:p>
          </p:txBody>
        </p:sp>
      </p:grpSp>
    </p:spTree>
    <p:extLst>
      <p:ext uri="{BB962C8B-B14F-4D97-AF65-F5344CB8AC3E}">
        <p14:creationId xmlns:p14="http://schemas.microsoft.com/office/powerpoint/2010/main" val="1674798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
                                        <p:tgtEl>
                                          <p:spTgt spid="14"/>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
                                        <p:tgtEl>
                                          <p:spTgt spid="15"/>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
                                        <p:tgtEl>
                                          <p:spTgt spid="16"/>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
                                        <p:tgtEl>
                                          <p:spTgt spid="17"/>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
                                        <p:tgtEl>
                                          <p:spTgt spid="18"/>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3067594C-BE48-403F-8D7C-4325ABEF1B7A}"/>
              </a:ext>
            </a:extLst>
          </p:cNvPr>
          <p:cNvSpPr>
            <a:spLocks noGrp="1"/>
          </p:cNvSpPr>
          <p:nvPr>
            <p:ph type="title"/>
          </p:nvPr>
        </p:nvSpPr>
        <p:spPr/>
        <p:txBody>
          <a:bodyPr/>
          <a:lstStyle/>
          <a:p>
            <a:r>
              <a:rPr lang="en-US" dirty="0">
                <a:solidFill>
                  <a:schemeClr val="bg1"/>
                </a:solidFill>
              </a:rPr>
              <a:t>How do customers use hybrid?</a:t>
            </a:r>
          </a:p>
        </p:txBody>
      </p:sp>
      <p:sp>
        <p:nvSpPr>
          <p:cNvPr id="313" name="Rectangle 312">
            <a:extLst>
              <a:ext uri="{FF2B5EF4-FFF2-40B4-BE49-F238E27FC236}">
                <a16:creationId xmlns:a16="http://schemas.microsoft.com/office/drawing/2014/main" id="{59F49C15-5BE4-4B8E-8815-8E4857643C37}"/>
              </a:ext>
            </a:extLst>
          </p:cNvPr>
          <p:cNvSpPr/>
          <p:nvPr/>
        </p:nvSpPr>
        <p:spPr>
          <a:xfrm>
            <a:off x="384203" y="1777768"/>
            <a:ext cx="50292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Extend on-premises into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Offsite backup and disaster recovery</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Extend on-premises capacity</a:t>
            </a:r>
            <a:endParaRPr kumimoji="0" lang="en-US" sz="2000"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sp>
        <p:nvSpPr>
          <p:cNvPr id="314" name="Rectangle 313">
            <a:extLst>
              <a:ext uri="{FF2B5EF4-FFF2-40B4-BE49-F238E27FC236}">
                <a16:creationId xmlns:a16="http://schemas.microsoft.com/office/drawing/2014/main" id="{36AB1958-B556-4E8B-A2B2-8D65D518AA75}"/>
              </a:ext>
            </a:extLst>
          </p:cNvPr>
          <p:cNvSpPr/>
          <p:nvPr/>
        </p:nvSpPr>
        <p:spPr>
          <a:xfrm>
            <a:off x="384202" y="3814299"/>
            <a:ext cx="5029200" cy="2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0E5D0"/>
                </a:solidFill>
                <a:effectLst/>
                <a:uLnTx/>
                <a:uFillTx/>
                <a:latin typeface="Segoe UI Semibold" panose="020B0702040204020203" pitchFamily="34" charset="0"/>
                <a:ea typeface="+mn-ea"/>
                <a:cs typeface="Segoe UI Semibold" panose="020B0702040204020203" pitchFamily="34" charset="0"/>
              </a:rPr>
              <a:t>Centrally manage from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update management</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Cloud-based monitoring</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Security and advanced threat protection</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governance across environment </a:t>
            </a:r>
          </a:p>
        </p:txBody>
      </p:sp>
      <p:grpSp>
        <p:nvGrpSpPr>
          <p:cNvPr id="42" name="Group 41">
            <a:extLst>
              <a:ext uri="{FF2B5EF4-FFF2-40B4-BE49-F238E27FC236}">
                <a16:creationId xmlns:a16="http://schemas.microsoft.com/office/drawing/2014/main" id="{F4D38447-478C-477F-A840-677CD306443F}"/>
              </a:ext>
              <a:ext uri="{C183D7F6-B498-43B3-948B-1728B52AA6E4}">
                <adec:decorative xmlns:adec="http://schemas.microsoft.com/office/drawing/2017/decorative" val="1"/>
              </a:ext>
            </a:extLst>
          </p:cNvPr>
          <p:cNvGrpSpPr/>
          <p:nvPr/>
        </p:nvGrpSpPr>
        <p:grpSpPr>
          <a:xfrm>
            <a:off x="5233737" y="1600199"/>
            <a:ext cx="6439400" cy="4018547"/>
            <a:chOff x="769016" y="394079"/>
            <a:chExt cx="10653968" cy="6069841"/>
          </a:xfrm>
        </p:grpSpPr>
        <p:pic>
          <p:nvPicPr>
            <p:cNvPr id="43" name="Picture 42" descr="A picture containing clock&#10;&#10;Description automatically generated">
              <a:extLst>
                <a:ext uri="{FF2B5EF4-FFF2-40B4-BE49-F238E27FC236}">
                  <a16:creationId xmlns:a16="http://schemas.microsoft.com/office/drawing/2014/main" id="{7C8581F3-EDF1-4E97-8D60-E222CDC1CF71}"/>
                </a:ext>
              </a:extLst>
            </p:cNvPr>
            <p:cNvPicPr>
              <a:picLocks noChangeAspect="1"/>
            </p:cNvPicPr>
            <p:nvPr/>
          </p:nvPicPr>
          <p:blipFill>
            <a:blip r:embed="rId3"/>
            <a:stretch>
              <a:fillRect/>
            </a:stretch>
          </p:blipFill>
          <p:spPr>
            <a:xfrm>
              <a:off x="769016" y="394079"/>
              <a:ext cx="10653968" cy="6069841"/>
            </a:xfrm>
            <a:prstGeom prst="rect">
              <a:avLst/>
            </a:prstGeom>
          </p:spPr>
        </p:pic>
        <p:pic>
          <p:nvPicPr>
            <p:cNvPr id="44" name="Picture 43">
              <a:extLst>
                <a:ext uri="{FF2B5EF4-FFF2-40B4-BE49-F238E27FC236}">
                  <a16:creationId xmlns:a16="http://schemas.microsoft.com/office/drawing/2014/main" id="{ED56FAC0-E52C-4BE7-BCC4-CF929A684170}"/>
                </a:ext>
              </a:extLst>
            </p:cNvPr>
            <p:cNvPicPr>
              <a:picLocks noChangeAspect="1"/>
            </p:cNvPicPr>
            <p:nvPr/>
          </p:nvPicPr>
          <p:blipFill>
            <a:blip r:embed="rId4"/>
            <a:stretch>
              <a:fillRect/>
            </a:stretch>
          </p:blipFill>
          <p:spPr>
            <a:xfrm>
              <a:off x="4442826" y="1993910"/>
              <a:ext cx="152381" cy="165079"/>
            </a:xfrm>
            <a:prstGeom prst="rect">
              <a:avLst/>
            </a:prstGeom>
          </p:spPr>
        </p:pic>
      </p:grpSp>
    </p:spTree>
    <p:extLst>
      <p:ext uri="{BB962C8B-B14F-4D97-AF65-F5344CB8AC3E}">
        <p14:creationId xmlns:p14="http://schemas.microsoft.com/office/powerpoint/2010/main" val="2183586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3067594C-BE48-403F-8D7C-4325ABEF1B7A}"/>
              </a:ext>
            </a:extLst>
          </p:cNvPr>
          <p:cNvSpPr>
            <a:spLocks noGrp="1"/>
          </p:cNvSpPr>
          <p:nvPr>
            <p:ph type="title"/>
          </p:nvPr>
        </p:nvSpPr>
        <p:spPr/>
        <p:txBody>
          <a:bodyPr/>
          <a:lstStyle/>
          <a:p>
            <a:pPr algn="ctr"/>
            <a:r>
              <a:rPr lang="en-US" dirty="0">
                <a:solidFill>
                  <a:schemeClr val="bg1"/>
                </a:solidFill>
              </a:rPr>
              <a:t>Azure Stack HCI &amp; hybrid via Windows Admin Center</a:t>
            </a:r>
          </a:p>
        </p:txBody>
      </p:sp>
      <p:sp>
        <p:nvSpPr>
          <p:cNvPr id="313" name="Rectangle 312">
            <a:extLst>
              <a:ext uri="{FF2B5EF4-FFF2-40B4-BE49-F238E27FC236}">
                <a16:creationId xmlns:a16="http://schemas.microsoft.com/office/drawing/2014/main" id="{59F49C15-5BE4-4B8E-8815-8E4857643C37}"/>
              </a:ext>
            </a:extLst>
          </p:cNvPr>
          <p:cNvSpPr/>
          <p:nvPr/>
        </p:nvSpPr>
        <p:spPr>
          <a:xfrm>
            <a:off x="384203" y="1777768"/>
            <a:ext cx="50292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Extend on-premises into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Offsite backup and disaster recovery</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Extend on-premises capacity</a:t>
            </a:r>
          </a:p>
        </p:txBody>
      </p:sp>
      <p:sp>
        <p:nvSpPr>
          <p:cNvPr id="314" name="Rectangle 313">
            <a:extLst>
              <a:ext uri="{FF2B5EF4-FFF2-40B4-BE49-F238E27FC236}">
                <a16:creationId xmlns:a16="http://schemas.microsoft.com/office/drawing/2014/main" id="{36AB1958-B556-4E8B-A2B2-8D65D518AA75}"/>
              </a:ext>
            </a:extLst>
          </p:cNvPr>
          <p:cNvSpPr/>
          <p:nvPr/>
        </p:nvSpPr>
        <p:spPr>
          <a:xfrm>
            <a:off x="384202" y="3814299"/>
            <a:ext cx="50292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Centrally manage from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update management</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Cloud-based monitoring</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Security and advanced threat protection</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governance across environment </a:t>
            </a:r>
          </a:p>
        </p:txBody>
      </p:sp>
      <p:sp>
        <p:nvSpPr>
          <p:cNvPr id="13" name="Rectangle 12">
            <a:extLst>
              <a:ext uri="{FF2B5EF4-FFF2-40B4-BE49-F238E27FC236}">
                <a16:creationId xmlns:a16="http://schemas.microsoft.com/office/drawing/2014/main" id="{EE78057C-B170-4F43-8309-D1CCCD7FEBBF}"/>
              </a:ext>
            </a:extLst>
          </p:cNvPr>
          <p:cNvSpPr/>
          <p:nvPr/>
        </p:nvSpPr>
        <p:spPr>
          <a:xfrm>
            <a:off x="5676900" y="1268032"/>
            <a:ext cx="2743200" cy="477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Segoe UI Semibold" panose="020B0702040204020203" pitchFamily="34" charset="0"/>
              </a:rPr>
              <a:t>Azure Stack HCI host</a:t>
            </a:r>
          </a:p>
        </p:txBody>
      </p:sp>
      <p:sp>
        <p:nvSpPr>
          <p:cNvPr id="4" name="Rectangle 3" descr="Azure Site Recovery &amp; Cloud Witness">
            <a:extLst>
              <a:ext uri="{FF2B5EF4-FFF2-40B4-BE49-F238E27FC236}">
                <a16:creationId xmlns:a16="http://schemas.microsoft.com/office/drawing/2014/main" id="{216F7C41-76E3-42AF-B7A3-6FB7AC2E51ED}"/>
              </a:ext>
            </a:extLst>
          </p:cNvPr>
          <p:cNvSpPr/>
          <p:nvPr/>
        </p:nvSpPr>
        <p:spPr>
          <a:xfrm>
            <a:off x="5638800" y="1703896"/>
            <a:ext cx="2781300" cy="2023152"/>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Segoe UI"/>
              <a:ea typeface="+mn-ea"/>
              <a:cs typeface="+mn-cs"/>
            </a:endParaRPr>
          </a:p>
        </p:txBody>
      </p:sp>
      <p:grpSp>
        <p:nvGrpSpPr>
          <p:cNvPr id="8" name="Group 7" descr="Azure Site Recovery">
            <a:extLst>
              <a:ext uri="{FF2B5EF4-FFF2-40B4-BE49-F238E27FC236}">
                <a16:creationId xmlns:a16="http://schemas.microsoft.com/office/drawing/2014/main" id="{1B5ED5EE-1ADB-4646-A57C-ADC5F7767440}"/>
              </a:ext>
            </a:extLst>
          </p:cNvPr>
          <p:cNvGrpSpPr/>
          <p:nvPr/>
        </p:nvGrpSpPr>
        <p:grpSpPr>
          <a:xfrm>
            <a:off x="6152181" y="1798728"/>
            <a:ext cx="1758297" cy="953932"/>
            <a:chOff x="5979810" y="1165599"/>
            <a:chExt cx="2028312" cy="1100423"/>
          </a:xfrm>
        </p:grpSpPr>
        <p:sp>
          <p:nvSpPr>
            <p:cNvPr id="15" name="Rectangle 14">
              <a:extLst>
                <a:ext uri="{FF2B5EF4-FFF2-40B4-BE49-F238E27FC236}">
                  <a16:creationId xmlns:a16="http://schemas.microsoft.com/office/drawing/2014/main" id="{8074FFFB-29AF-494A-B646-CE5FDD7D799E}"/>
                </a:ext>
              </a:extLst>
            </p:cNvPr>
            <p:cNvSpPr/>
            <p:nvPr/>
          </p:nvSpPr>
          <p:spPr>
            <a:xfrm>
              <a:off x="5979810" y="1927468"/>
              <a:ext cx="2028312"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Site Recovery </a:t>
              </a:r>
              <a:endParaRPr kumimoji="0" lang="en-US" sz="20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16" name="Graphic 15">
              <a:extLst>
                <a:ext uri="{FF2B5EF4-FFF2-40B4-BE49-F238E27FC236}">
                  <a16:creationId xmlns:a16="http://schemas.microsoft.com/office/drawing/2014/main" id="{7BD35FF8-098B-48DD-9EA6-797B5BF64E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7991" y="1165599"/>
              <a:ext cx="811950" cy="811950"/>
            </a:xfrm>
            <a:prstGeom prst="rect">
              <a:avLst/>
            </a:prstGeom>
          </p:spPr>
        </p:pic>
      </p:grpSp>
      <p:grpSp>
        <p:nvGrpSpPr>
          <p:cNvPr id="9" name="Group 8" descr="Cloud Witness">
            <a:extLst>
              <a:ext uri="{FF2B5EF4-FFF2-40B4-BE49-F238E27FC236}">
                <a16:creationId xmlns:a16="http://schemas.microsoft.com/office/drawing/2014/main" id="{8159BFE5-D311-4CDE-9E49-6E611EF6FAC2}"/>
              </a:ext>
            </a:extLst>
          </p:cNvPr>
          <p:cNvGrpSpPr/>
          <p:nvPr/>
        </p:nvGrpSpPr>
        <p:grpSpPr>
          <a:xfrm>
            <a:off x="6395095" y="2885868"/>
            <a:ext cx="1282885" cy="722721"/>
            <a:chOff x="6208685" y="2493140"/>
            <a:chExt cx="1479893" cy="833707"/>
          </a:xfrm>
        </p:grpSpPr>
        <p:grpSp>
          <p:nvGrpSpPr>
            <p:cNvPr id="24" name="Group 23">
              <a:extLst>
                <a:ext uri="{FF2B5EF4-FFF2-40B4-BE49-F238E27FC236}">
                  <a16:creationId xmlns:a16="http://schemas.microsoft.com/office/drawing/2014/main" id="{F2962BD1-B1EE-455E-B688-B4FE45086E0F}"/>
                </a:ext>
              </a:extLst>
            </p:cNvPr>
            <p:cNvGrpSpPr/>
            <p:nvPr/>
          </p:nvGrpSpPr>
          <p:grpSpPr>
            <a:xfrm>
              <a:off x="6604379" y="2493140"/>
              <a:ext cx="688505" cy="488319"/>
              <a:chOff x="-1599938" y="5046747"/>
              <a:chExt cx="938705" cy="665772"/>
            </a:xfrm>
          </p:grpSpPr>
          <p:sp>
            <p:nvSpPr>
              <p:cNvPr id="25" name="Freeform: Shape 24">
                <a:extLst>
                  <a:ext uri="{FF2B5EF4-FFF2-40B4-BE49-F238E27FC236}">
                    <a16:creationId xmlns:a16="http://schemas.microsoft.com/office/drawing/2014/main" id="{1514DD96-44F6-4C68-B805-DCDCECFDF3EB}"/>
                  </a:ext>
                </a:extLst>
              </p:cNvPr>
              <p:cNvSpPr/>
              <p:nvPr/>
            </p:nvSpPr>
            <p:spPr>
              <a:xfrm>
                <a:off x="-1599938" y="5046747"/>
                <a:ext cx="938705" cy="665772"/>
              </a:xfrm>
              <a:custGeom>
                <a:avLst/>
                <a:gdLst>
                  <a:gd name="connsiteX0" fmla="*/ 222572 w 222572"/>
                  <a:gd name="connsiteY0" fmla="*/ 108345 h 157858"/>
                  <a:gd name="connsiteX1" fmla="*/ 209670 w 222572"/>
                  <a:gd name="connsiteY1" fmla="*/ 76357 h 157858"/>
                  <a:gd name="connsiteX2" fmla="*/ 179171 w 222572"/>
                  <a:gd name="connsiteY2" fmla="*/ 60248 h 157858"/>
                  <a:gd name="connsiteX3" fmla="*/ 159056 w 222572"/>
                  <a:gd name="connsiteY3" fmla="*/ 16826 h 157858"/>
                  <a:gd name="connsiteX4" fmla="*/ 114256 w 222572"/>
                  <a:gd name="connsiteY4" fmla="*/ 29 h 157858"/>
                  <a:gd name="connsiteX5" fmla="*/ 76655 w 222572"/>
                  <a:gd name="connsiteY5" fmla="*/ 11304 h 157858"/>
                  <a:gd name="connsiteX6" fmla="*/ 52430 w 222572"/>
                  <a:gd name="connsiteY6" fmla="*/ 42192 h 157858"/>
                  <a:gd name="connsiteX7" fmla="*/ 15517 w 222572"/>
                  <a:gd name="connsiteY7" fmla="*/ 61104 h 157858"/>
                  <a:gd name="connsiteX8" fmla="*/ 0 w 222572"/>
                  <a:gd name="connsiteY8" fmla="*/ 99567 h 157858"/>
                  <a:gd name="connsiteX9" fmla="*/ 19308 w 222572"/>
                  <a:gd name="connsiteY9" fmla="*/ 141647 h 157858"/>
                  <a:gd name="connsiteX10" fmla="*/ 62689 w 222572"/>
                  <a:gd name="connsiteY10" fmla="*/ 157812 h 157858"/>
                  <a:gd name="connsiteX11" fmla="*/ 68128 w 222572"/>
                  <a:gd name="connsiteY11" fmla="*/ 157812 h 157858"/>
                  <a:gd name="connsiteX12" fmla="*/ 169649 w 222572"/>
                  <a:gd name="connsiteY12" fmla="*/ 157812 h 157858"/>
                  <a:gd name="connsiteX13" fmla="*/ 172368 w 222572"/>
                  <a:gd name="connsiteY13" fmla="*/ 157812 h 157858"/>
                  <a:gd name="connsiteX14" fmla="*/ 207472 w 222572"/>
                  <a:gd name="connsiteY14" fmla="*/ 143226 h 157858"/>
                  <a:gd name="connsiteX15" fmla="*/ 222572 w 222572"/>
                  <a:gd name="connsiteY15" fmla="*/ 108345 h 15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2572" h="157858">
                    <a:moveTo>
                      <a:pt x="222572" y="108345"/>
                    </a:moveTo>
                    <a:cubicBezTo>
                      <a:pt x="222183" y="96493"/>
                      <a:pt x="217613" y="85163"/>
                      <a:pt x="209670" y="76357"/>
                    </a:cubicBezTo>
                    <a:cubicBezTo>
                      <a:pt x="201727" y="67559"/>
                      <a:pt x="190918" y="61848"/>
                      <a:pt x="179171" y="60248"/>
                    </a:cubicBezTo>
                    <a:cubicBezTo>
                      <a:pt x="178433" y="43695"/>
                      <a:pt x="171207" y="28101"/>
                      <a:pt x="159056" y="16826"/>
                    </a:cubicBezTo>
                    <a:cubicBezTo>
                      <a:pt x="146912" y="5558"/>
                      <a:pt x="130817" y="-472"/>
                      <a:pt x="114256" y="29"/>
                    </a:cubicBezTo>
                    <a:cubicBezTo>
                      <a:pt x="100853" y="-180"/>
                      <a:pt x="87721" y="3757"/>
                      <a:pt x="76655" y="11304"/>
                    </a:cubicBezTo>
                    <a:cubicBezTo>
                      <a:pt x="65582" y="18857"/>
                      <a:pt x="57124" y="29645"/>
                      <a:pt x="52430" y="42192"/>
                    </a:cubicBezTo>
                    <a:cubicBezTo>
                      <a:pt x="38248" y="43855"/>
                      <a:pt x="25144" y="50567"/>
                      <a:pt x="15517" y="61104"/>
                    </a:cubicBezTo>
                    <a:cubicBezTo>
                      <a:pt x="5884" y="71641"/>
                      <a:pt x="376" y="85302"/>
                      <a:pt x="0" y="99567"/>
                    </a:cubicBezTo>
                    <a:cubicBezTo>
                      <a:pt x="612" y="115599"/>
                      <a:pt x="7554" y="130727"/>
                      <a:pt x="19308" y="141647"/>
                    </a:cubicBezTo>
                    <a:cubicBezTo>
                      <a:pt x="31056" y="152567"/>
                      <a:pt x="46657" y="158375"/>
                      <a:pt x="62689" y="157812"/>
                    </a:cubicBezTo>
                    <a:lnTo>
                      <a:pt x="68128" y="157812"/>
                    </a:lnTo>
                    <a:lnTo>
                      <a:pt x="169649" y="157812"/>
                    </a:lnTo>
                    <a:cubicBezTo>
                      <a:pt x="170553" y="157874"/>
                      <a:pt x="171464" y="157874"/>
                      <a:pt x="172368" y="157812"/>
                    </a:cubicBezTo>
                    <a:cubicBezTo>
                      <a:pt x="185521" y="157687"/>
                      <a:pt x="198103" y="152456"/>
                      <a:pt x="207472" y="143226"/>
                    </a:cubicBezTo>
                    <a:cubicBezTo>
                      <a:pt x="216834" y="133996"/>
                      <a:pt x="222252" y="121490"/>
                      <a:pt x="222572" y="108345"/>
                    </a:cubicBezTo>
                    <a:close/>
                  </a:path>
                </a:pathLst>
              </a:custGeom>
              <a:solidFill>
                <a:srgbClr val="0078D4"/>
              </a:solidFill>
              <a:ln w="69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049A676-7911-453E-949F-54EAF672AA57}"/>
                  </a:ext>
                </a:extLst>
              </p:cNvPr>
              <p:cNvSpPr/>
              <p:nvPr/>
            </p:nvSpPr>
            <p:spPr bwMode="auto">
              <a:xfrm>
                <a:off x="-1308349" y="5259773"/>
                <a:ext cx="354290" cy="354290"/>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1 0 0 1</a:t>
                </a:r>
              </a:p>
            </p:txBody>
          </p:sp>
        </p:grpSp>
        <p:sp>
          <p:nvSpPr>
            <p:cNvPr id="27" name="Rectangle 26">
              <a:extLst>
                <a:ext uri="{FF2B5EF4-FFF2-40B4-BE49-F238E27FC236}">
                  <a16:creationId xmlns:a16="http://schemas.microsoft.com/office/drawing/2014/main" id="{91A23448-EA73-4C95-B4C3-95FA7A107A45}"/>
                </a:ext>
              </a:extLst>
            </p:cNvPr>
            <p:cNvSpPr/>
            <p:nvPr/>
          </p:nvSpPr>
          <p:spPr>
            <a:xfrm>
              <a:off x="6208685" y="2988293"/>
              <a:ext cx="1479893"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Witness</a:t>
              </a: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11" name="Rectangle 10" descr="Azure Monitor">
            <a:extLst>
              <a:ext uri="{FF2B5EF4-FFF2-40B4-BE49-F238E27FC236}">
                <a16:creationId xmlns:a16="http://schemas.microsoft.com/office/drawing/2014/main" id="{8508CE7F-5A5A-4D8C-99AA-EF9D56FDFA98}"/>
              </a:ext>
            </a:extLst>
          </p:cNvPr>
          <p:cNvSpPr/>
          <p:nvPr/>
        </p:nvSpPr>
        <p:spPr>
          <a:xfrm>
            <a:off x="5638800" y="3867901"/>
            <a:ext cx="2781300" cy="2286000"/>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descr="Azure Monitor">
            <a:extLst>
              <a:ext uri="{FF2B5EF4-FFF2-40B4-BE49-F238E27FC236}">
                <a16:creationId xmlns:a16="http://schemas.microsoft.com/office/drawing/2014/main" id="{B30677CD-2C9A-4E73-8D2A-E2647EB60379}"/>
              </a:ext>
            </a:extLst>
          </p:cNvPr>
          <p:cNvGrpSpPr/>
          <p:nvPr/>
        </p:nvGrpSpPr>
        <p:grpSpPr>
          <a:xfrm>
            <a:off x="6384311" y="4540589"/>
            <a:ext cx="1290278" cy="940624"/>
            <a:chOff x="6402223" y="10650336"/>
            <a:chExt cx="1290278" cy="940624"/>
          </a:xfrm>
        </p:grpSpPr>
        <p:sp>
          <p:nvSpPr>
            <p:cNvPr id="22" name="Rectangle 21">
              <a:extLst>
                <a:ext uri="{FF2B5EF4-FFF2-40B4-BE49-F238E27FC236}">
                  <a16:creationId xmlns:a16="http://schemas.microsoft.com/office/drawing/2014/main" id="{0D288CAE-634F-41A7-883B-29D9FCFE3E47}"/>
                </a:ext>
              </a:extLst>
            </p:cNvPr>
            <p:cNvSpPr/>
            <p:nvPr/>
          </p:nvSpPr>
          <p:spPr>
            <a:xfrm>
              <a:off x="6402223" y="11297475"/>
              <a:ext cx="1290278" cy="293485"/>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Monitor</a:t>
              </a:r>
            </a:p>
          </p:txBody>
        </p:sp>
        <p:pic>
          <p:nvPicPr>
            <p:cNvPr id="23" name="Graphic 22">
              <a:extLst>
                <a:ext uri="{FF2B5EF4-FFF2-40B4-BE49-F238E27FC236}">
                  <a16:creationId xmlns:a16="http://schemas.microsoft.com/office/drawing/2014/main" id="{5F2CF132-04A1-43E6-AD98-D6FC58B5F5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1445" y="10650336"/>
              <a:ext cx="631834" cy="631834"/>
            </a:xfrm>
            <a:prstGeom prst="rect">
              <a:avLst/>
            </a:prstGeom>
          </p:spPr>
        </p:pic>
      </p:grpSp>
      <p:sp>
        <p:nvSpPr>
          <p:cNvPr id="14" name="Rectangle 13">
            <a:extLst>
              <a:ext uri="{FF2B5EF4-FFF2-40B4-BE49-F238E27FC236}">
                <a16:creationId xmlns:a16="http://schemas.microsoft.com/office/drawing/2014/main" id="{B0CC1FD6-9817-4BFC-BE73-F88C586005A6}"/>
              </a:ext>
            </a:extLst>
          </p:cNvPr>
          <p:cNvSpPr/>
          <p:nvPr/>
        </p:nvSpPr>
        <p:spPr>
          <a:xfrm>
            <a:off x="8648700" y="1268032"/>
            <a:ext cx="2743200" cy="402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Segoe UI Semibold" panose="020B0702040204020203" pitchFamily="34" charset="0"/>
              </a:rPr>
              <a:t>Guest VMs</a:t>
            </a:r>
          </a:p>
        </p:txBody>
      </p:sp>
      <p:sp>
        <p:nvSpPr>
          <p:cNvPr id="10" name="Rectangle 9" descr="Azure Backup and Azure File Sync&#10;">
            <a:extLst>
              <a:ext uri="{FF2B5EF4-FFF2-40B4-BE49-F238E27FC236}">
                <a16:creationId xmlns:a16="http://schemas.microsoft.com/office/drawing/2014/main" id="{9B801414-B026-4DC3-87DC-DF500C70035E}"/>
              </a:ext>
            </a:extLst>
          </p:cNvPr>
          <p:cNvSpPr/>
          <p:nvPr/>
        </p:nvSpPr>
        <p:spPr>
          <a:xfrm>
            <a:off x="8610600" y="1703896"/>
            <a:ext cx="2781300" cy="2023152"/>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Segoe UI"/>
              <a:ea typeface="+mn-ea"/>
              <a:cs typeface="+mn-cs"/>
            </a:endParaRPr>
          </a:p>
        </p:txBody>
      </p:sp>
      <p:grpSp>
        <p:nvGrpSpPr>
          <p:cNvPr id="7" name="Group 6" descr="Azure Backup">
            <a:extLst>
              <a:ext uri="{FF2B5EF4-FFF2-40B4-BE49-F238E27FC236}">
                <a16:creationId xmlns:a16="http://schemas.microsoft.com/office/drawing/2014/main" id="{ED341A95-5001-4452-A913-860CFFBDB451}"/>
              </a:ext>
            </a:extLst>
          </p:cNvPr>
          <p:cNvGrpSpPr/>
          <p:nvPr/>
        </p:nvGrpSpPr>
        <p:grpSpPr>
          <a:xfrm>
            <a:off x="9379330" y="1765909"/>
            <a:ext cx="1224965" cy="962884"/>
            <a:chOff x="8653697" y="1214946"/>
            <a:chExt cx="1413079" cy="1110751"/>
          </a:xfrm>
        </p:grpSpPr>
        <p:sp>
          <p:nvSpPr>
            <p:cNvPr id="17" name="Rectangle 16">
              <a:extLst>
                <a:ext uri="{FF2B5EF4-FFF2-40B4-BE49-F238E27FC236}">
                  <a16:creationId xmlns:a16="http://schemas.microsoft.com/office/drawing/2014/main" id="{3F36BBE5-5F0D-4762-9897-A342BFEFB210}"/>
                </a:ext>
              </a:extLst>
            </p:cNvPr>
            <p:cNvSpPr/>
            <p:nvPr/>
          </p:nvSpPr>
          <p:spPr>
            <a:xfrm>
              <a:off x="8653697" y="1987143"/>
              <a:ext cx="1413079"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Backup</a:t>
              </a:r>
              <a:endParaRPr kumimoji="0" lang="en-US" sz="20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18" name="Graphic 17">
              <a:extLst>
                <a:ext uri="{FF2B5EF4-FFF2-40B4-BE49-F238E27FC236}">
                  <a16:creationId xmlns:a16="http://schemas.microsoft.com/office/drawing/2014/main" id="{2DE63786-C8C2-4074-8022-17F3941870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4261" y="1214946"/>
              <a:ext cx="811950" cy="811950"/>
            </a:xfrm>
            <a:prstGeom prst="rect">
              <a:avLst/>
            </a:prstGeom>
          </p:spPr>
        </p:pic>
      </p:grpSp>
      <p:grpSp>
        <p:nvGrpSpPr>
          <p:cNvPr id="6" name="Group 5" descr="Azure File Sync">
            <a:extLst>
              <a:ext uri="{FF2B5EF4-FFF2-40B4-BE49-F238E27FC236}">
                <a16:creationId xmlns:a16="http://schemas.microsoft.com/office/drawing/2014/main" id="{CF9CD4C1-F778-4AE3-98EA-46F9ACFC70FE}"/>
              </a:ext>
            </a:extLst>
          </p:cNvPr>
          <p:cNvGrpSpPr/>
          <p:nvPr/>
        </p:nvGrpSpPr>
        <p:grpSpPr>
          <a:xfrm>
            <a:off x="9325776" y="2741180"/>
            <a:ext cx="1332077" cy="865357"/>
            <a:chOff x="9650010" y="2185449"/>
            <a:chExt cx="1536639" cy="998247"/>
          </a:xfrm>
        </p:grpSpPr>
        <p:sp>
          <p:nvSpPr>
            <p:cNvPr id="19" name="Rectangle 18">
              <a:extLst>
                <a:ext uri="{FF2B5EF4-FFF2-40B4-BE49-F238E27FC236}">
                  <a16:creationId xmlns:a16="http://schemas.microsoft.com/office/drawing/2014/main" id="{73342B65-A809-41E8-9BA6-74D291052DB8}"/>
                </a:ext>
              </a:extLst>
            </p:cNvPr>
            <p:cNvSpPr/>
            <p:nvPr/>
          </p:nvSpPr>
          <p:spPr>
            <a:xfrm>
              <a:off x="9650010" y="2845142"/>
              <a:ext cx="1536639"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File Sync</a:t>
              </a:r>
              <a:endParaRPr kumimoji="0" lang="en-US" sz="20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20" name="Graphic 19">
              <a:extLst>
                <a:ext uri="{FF2B5EF4-FFF2-40B4-BE49-F238E27FC236}">
                  <a16:creationId xmlns:a16="http://schemas.microsoft.com/office/drawing/2014/main" id="{157AC704-1568-4120-957F-27B41E17F4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4577" y="2185449"/>
              <a:ext cx="747503" cy="747504"/>
            </a:xfrm>
            <a:prstGeom prst="rect">
              <a:avLst/>
            </a:prstGeom>
          </p:spPr>
        </p:pic>
      </p:grpSp>
      <p:sp>
        <p:nvSpPr>
          <p:cNvPr id="12" name="Rectangle 11" descr="Azure Security Center and Azure Update Management">
            <a:extLst>
              <a:ext uri="{FF2B5EF4-FFF2-40B4-BE49-F238E27FC236}">
                <a16:creationId xmlns:a16="http://schemas.microsoft.com/office/drawing/2014/main" id="{19608984-3C2E-46C2-9C89-968AB870B4E3}"/>
              </a:ext>
            </a:extLst>
          </p:cNvPr>
          <p:cNvSpPr/>
          <p:nvPr/>
        </p:nvSpPr>
        <p:spPr>
          <a:xfrm>
            <a:off x="8610600" y="3867901"/>
            <a:ext cx="2781300" cy="22860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4" name="Graphic 33">
            <a:extLst>
              <a:ext uri="{FF2B5EF4-FFF2-40B4-BE49-F238E27FC236}">
                <a16:creationId xmlns:a16="http://schemas.microsoft.com/office/drawing/2014/main" id="{F7DFDBAC-E324-4C36-ACC0-96EAA8F8178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1786" y="4018899"/>
            <a:ext cx="658929" cy="658929"/>
          </a:xfrm>
          <a:prstGeom prst="rect">
            <a:avLst/>
          </a:prstGeom>
        </p:spPr>
      </p:pic>
      <p:sp>
        <p:nvSpPr>
          <p:cNvPr id="33" name="Rectangle 32">
            <a:extLst>
              <a:ext uri="{FF2B5EF4-FFF2-40B4-BE49-F238E27FC236}">
                <a16:creationId xmlns:a16="http://schemas.microsoft.com/office/drawing/2014/main" id="{CF612CA8-D5A9-4003-A9B9-5C6061DC692D}"/>
              </a:ext>
            </a:extLst>
          </p:cNvPr>
          <p:cNvSpPr/>
          <p:nvPr/>
        </p:nvSpPr>
        <p:spPr>
          <a:xfrm>
            <a:off x="8782586" y="4677828"/>
            <a:ext cx="2509899" cy="338554"/>
          </a:xfrm>
          <a:prstGeom prst="rect">
            <a:avLst/>
          </a:prstGeom>
        </p:spPr>
        <p:txBody>
          <a:bodyPr wrap="squar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Security Center</a:t>
            </a: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5" name="Graphic 34">
            <a:extLst>
              <a:ext uri="{FF2B5EF4-FFF2-40B4-BE49-F238E27FC236}">
                <a16:creationId xmlns:a16="http://schemas.microsoft.com/office/drawing/2014/main" id="{76BC7437-DDEC-4EDE-B216-EBDB47670C3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8879" y="5155810"/>
            <a:ext cx="564742" cy="535018"/>
          </a:xfrm>
          <a:prstGeom prst="rect">
            <a:avLst/>
          </a:prstGeom>
        </p:spPr>
      </p:pic>
      <p:sp>
        <p:nvSpPr>
          <p:cNvPr id="32" name="Rectangle 31">
            <a:extLst>
              <a:ext uri="{FF2B5EF4-FFF2-40B4-BE49-F238E27FC236}">
                <a16:creationId xmlns:a16="http://schemas.microsoft.com/office/drawing/2014/main" id="{75027E45-AE20-41B1-AE8B-9FDF40D1804A}"/>
              </a:ext>
            </a:extLst>
          </p:cNvPr>
          <p:cNvSpPr/>
          <p:nvPr/>
        </p:nvSpPr>
        <p:spPr>
          <a:xfrm>
            <a:off x="8688926" y="5702923"/>
            <a:ext cx="2709314" cy="338554"/>
          </a:xfrm>
          <a:prstGeom prst="rect">
            <a:avLst/>
          </a:prstGeom>
        </p:spPr>
        <p:txBody>
          <a:bodyPr wrap="square" lIns="91440" tIns="45720" rIns="91440" bIns="45720" anchor="t">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Azure Update Management</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398381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BC90-851B-B148-92F0-C258234B5BCC}"/>
              </a:ext>
            </a:extLst>
          </p:cNvPr>
          <p:cNvSpPr>
            <a:spLocks noGrp="1"/>
          </p:cNvSpPr>
          <p:nvPr>
            <p:ph type="title"/>
          </p:nvPr>
        </p:nvSpPr>
        <p:spPr/>
        <p:txBody>
          <a:bodyPr/>
          <a:lstStyle/>
          <a:p>
            <a:pPr algn="ctr"/>
            <a:r>
              <a:rPr lang="en-US" dirty="0">
                <a:solidFill>
                  <a:schemeClr val="bg1"/>
                </a:solidFill>
              </a:rPr>
              <a:t>Innovation anywhere with Azure</a:t>
            </a:r>
          </a:p>
        </p:txBody>
      </p:sp>
      <p:sp>
        <p:nvSpPr>
          <p:cNvPr id="4" name="Text Placeholder 3">
            <a:extLst>
              <a:ext uri="{FF2B5EF4-FFF2-40B4-BE49-F238E27FC236}">
                <a16:creationId xmlns:a16="http://schemas.microsoft.com/office/drawing/2014/main" id="{9F6EDE82-DEFF-B24D-B033-C2146B7F9126}"/>
              </a:ext>
            </a:extLst>
          </p:cNvPr>
          <p:cNvSpPr>
            <a:spLocks noGrp="1"/>
          </p:cNvSpPr>
          <p:nvPr>
            <p:ph type="body" sz="quarter" idx="4294967295"/>
          </p:nvPr>
        </p:nvSpPr>
        <p:spPr>
          <a:xfrm>
            <a:off x="1171576" y="1030288"/>
            <a:ext cx="9733990" cy="947952"/>
          </a:xfrm>
        </p:spPr>
        <p:txBody>
          <a:bodyPr/>
          <a:lstStyle/>
          <a:p>
            <a:pPr marL="0" indent="0" algn="ctr">
              <a:buNone/>
            </a:pPr>
            <a:r>
              <a:rPr lang="en-US" dirty="0">
                <a:solidFill>
                  <a:srgbClr val="50E6FF"/>
                </a:solidFill>
              </a:rPr>
              <a:t>Hybrid and multicloud</a:t>
            </a:r>
          </a:p>
          <a:p>
            <a:pPr marL="0" indent="0" algn="ctr">
              <a:buNone/>
            </a:pPr>
            <a:endParaRPr lang="en-US" dirty="0">
              <a:solidFill>
                <a:srgbClr val="50E6FF"/>
              </a:solidFill>
            </a:endParaRPr>
          </a:p>
        </p:txBody>
      </p:sp>
      <p:grpSp>
        <p:nvGrpSpPr>
          <p:cNvPr id="124" name="Group 123">
            <a:extLst>
              <a:ext uri="{FF2B5EF4-FFF2-40B4-BE49-F238E27FC236}">
                <a16:creationId xmlns:a16="http://schemas.microsoft.com/office/drawing/2014/main" id="{60B130C3-AF7C-1240-90E9-AA4BEEAC9BEE}"/>
              </a:ext>
              <a:ext uri="{C183D7F6-B498-43B3-948B-1728B52AA6E4}">
                <adec:decorative xmlns:adec="http://schemas.microsoft.com/office/drawing/2017/decorative" val="1"/>
              </a:ext>
            </a:extLst>
          </p:cNvPr>
          <p:cNvGrpSpPr/>
          <p:nvPr/>
        </p:nvGrpSpPr>
        <p:grpSpPr>
          <a:xfrm>
            <a:off x="7675120" y="3715302"/>
            <a:ext cx="2063427" cy="1695768"/>
            <a:chOff x="9545961" y="3804859"/>
            <a:chExt cx="2063427" cy="1695768"/>
          </a:xfrm>
        </p:grpSpPr>
        <p:sp>
          <p:nvSpPr>
            <p:cNvPr id="125" name="Oval 185">
              <a:extLst>
                <a:ext uri="{FF2B5EF4-FFF2-40B4-BE49-F238E27FC236}">
                  <a16:creationId xmlns:a16="http://schemas.microsoft.com/office/drawing/2014/main" id="{516F021F-D2C8-844B-9876-57C258EA22B6}"/>
                </a:ext>
              </a:extLst>
            </p:cNvPr>
            <p:cNvSpPr/>
            <p:nvPr/>
          </p:nvSpPr>
          <p:spPr bwMode="auto">
            <a:xfrm>
              <a:off x="10074599"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Extend to the edge</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t>Azure IoT</a:t>
              </a:r>
            </a:p>
          </p:txBody>
        </p:sp>
        <p:sp>
          <p:nvSpPr>
            <p:cNvPr id="126" name="Trapezoid 125" descr="Security, compliance, and identity as an underlying plane of the tech stack">
              <a:extLst>
                <a:ext uri="{FF2B5EF4-FFF2-40B4-BE49-F238E27FC236}">
                  <a16:creationId xmlns:a16="http://schemas.microsoft.com/office/drawing/2014/main" id="{CBEC19B3-0197-274D-9C14-E966378C3015}"/>
                </a:ext>
              </a:extLst>
            </p:cNvPr>
            <p:cNvSpPr/>
            <p:nvPr/>
          </p:nvSpPr>
          <p:spPr bwMode="auto">
            <a:xfrm>
              <a:off x="9545961"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27" name="Group 126">
              <a:extLst>
                <a:ext uri="{FF2B5EF4-FFF2-40B4-BE49-F238E27FC236}">
                  <a16:creationId xmlns:a16="http://schemas.microsoft.com/office/drawing/2014/main" id="{7565A52C-4033-7C41-A551-6D1A9821F310}"/>
                </a:ext>
              </a:extLst>
            </p:cNvPr>
            <p:cNvGrpSpPr/>
            <p:nvPr/>
          </p:nvGrpSpPr>
          <p:grpSpPr>
            <a:xfrm>
              <a:off x="10096203" y="3804859"/>
              <a:ext cx="962787" cy="938100"/>
              <a:chOff x="10191252" y="4226003"/>
              <a:chExt cx="958556" cy="934014"/>
            </a:xfrm>
          </p:grpSpPr>
          <p:sp>
            <p:nvSpPr>
              <p:cNvPr id="128" name="Oval 127">
                <a:extLst>
                  <a:ext uri="{FF2B5EF4-FFF2-40B4-BE49-F238E27FC236}">
                    <a16:creationId xmlns:a16="http://schemas.microsoft.com/office/drawing/2014/main" id="{4F840C65-8CD4-1C44-B7A3-DCD02A859497}"/>
                  </a:ext>
                </a:extLst>
              </p:cNvPr>
              <p:cNvSpPr/>
              <p:nvPr/>
            </p:nvSpPr>
            <p:spPr bwMode="auto">
              <a:xfrm>
                <a:off x="10563030" y="4226003"/>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DED241E6-ACAF-D847-9B8C-CFBFCED20124}"/>
                  </a:ext>
                </a:extLst>
              </p:cNvPr>
              <p:cNvSpPr/>
              <p:nvPr/>
            </p:nvSpPr>
            <p:spPr bwMode="auto">
              <a:xfrm>
                <a:off x="10745412" y="4227471"/>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2FCBF07B-AD0F-0B40-8FD7-E53BA833BC7F}"/>
                  </a:ext>
                </a:extLst>
              </p:cNvPr>
              <p:cNvSpPr/>
              <p:nvPr/>
            </p:nvSpPr>
            <p:spPr bwMode="auto">
              <a:xfrm>
                <a:off x="10912892" y="429625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E778BA03-3E31-F344-8E57-48AE9813BF1C}"/>
                  </a:ext>
                </a:extLst>
              </p:cNvPr>
              <p:cNvSpPr/>
              <p:nvPr/>
            </p:nvSpPr>
            <p:spPr bwMode="auto">
              <a:xfrm>
                <a:off x="11041333" y="4422829"/>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31A2D339-6E76-FB4E-BCA5-0803327D1E04}"/>
                  </a:ext>
                </a:extLst>
              </p:cNvPr>
              <p:cNvSpPr/>
              <p:nvPr/>
            </p:nvSpPr>
            <p:spPr bwMode="auto">
              <a:xfrm>
                <a:off x="11108326" y="4587480"/>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18B0E5BB-59DB-C847-9280-DDE6462C2F73}"/>
                  </a:ext>
                </a:extLst>
              </p:cNvPr>
              <p:cNvSpPr/>
              <p:nvPr/>
            </p:nvSpPr>
            <p:spPr bwMode="auto">
              <a:xfrm>
                <a:off x="10909158" y="505083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C31EC6BD-440A-F347-9AFD-A59A12FFCD1B}"/>
                  </a:ext>
                </a:extLst>
              </p:cNvPr>
              <p:cNvSpPr/>
              <p:nvPr/>
            </p:nvSpPr>
            <p:spPr bwMode="auto">
              <a:xfrm>
                <a:off x="10388609" y="504753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60AAF2DA-718E-CC4A-B4F6-62E7C83F8144}"/>
                  </a:ext>
                </a:extLst>
              </p:cNvPr>
              <p:cNvSpPr/>
              <p:nvPr/>
            </p:nvSpPr>
            <p:spPr bwMode="auto">
              <a:xfrm>
                <a:off x="10191252" y="475829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F79498D9-A630-6344-879E-6C76ECF7A2BE}"/>
                  </a:ext>
                </a:extLst>
              </p:cNvPr>
              <p:cNvSpPr/>
              <p:nvPr/>
            </p:nvSpPr>
            <p:spPr bwMode="auto">
              <a:xfrm>
                <a:off x="10264506" y="441615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B8A2E3E1-5F63-FD49-9EA6-310BA0810479}"/>
                  </a:ext>
                </a:extLst>
              </p:cNvPr>
              <p:cNvSpPr/>
              <p:nvPr/>
            </p:nvSpPr>
            <p:spPr bwMode="auto">
              <a:xfrm>
                <a:off x="10393512" y="429141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3BA0C737-23AF-AB4D-AC89-C08A76473E01}"/>
                  </a:ext>
                </a:extLst>
              </p:cNvPr>
              <p:cNvSpPr/>
              <p:nvPr/>
            </p:nvSpPr>
            <p:spPr bwMode="auto">
              <a:xfrm>
                <a:off x="10652429" y="42964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9766E0BC-9543-EF4C-813B-F772FC9B1BB9}"/>
                  </a:ext>
                </a:extLst>
              </p:cNvPr>
              <p:cNvSpPr/>
              <p:nvPr/>
            </p:nvSpPr>
            <p:spPr bwMode="auto">
              <a:xfrm rot="1364879">
                <a:off x="10801643" y="4325635"/>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C007CB3A-372A-AB4F-A6DC-9145E25A31CE}"/>
                  </a:ext>
                </a:extLst>
              </p:cNvPr>
              <p:cNvSpPr/>
              <p:nvPr/>
            </p:nvSpPr>
            <p:spPr bwMode="auto">
              <a:xfrm rot="2713327">
                <a:off x="10926901" y="4406845"/>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3DF375C8-16DD-F64E-9EEE-A41AD39585E8}"/>
                  </a:ext>
                </a:extLst>
              </p:cNvPr>
              <p:cNvSpPr/>
              <p:nvPr/>
            </p:nvSpPr>
            <p:spPr bwMode="auto">
              <a:xfrm rot="4074515">
                <a:off x="11010538" y="4530049"/>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567E5C67-4BF5-9B4D-BF84-2D21A8C10ADD}"/>
                  </a:ext>
                </a:extLst>
              </p:cNvPr>
              <p:cNvSpPr/>
              <p:nvPr/>
            </p:nvSpPr>
            <p:spPr bwMode="auto">
              <a:xfrm rot="5400000">
                <a:off x="11038868"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D1EA7CDB-077D-9446-AD53-76200F71E3DC}"/>
                  </a:ext>
                </a:extLst>
              </p:cNvPr>
              <p:cNvSpPr/>
              <p:nvPr/>
            </p:nvSpPr>
            <p:spPr bwMode="auto">
              <a:xfrm rot="9482925">
                <a:off x="10508178" y="4323651"/>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0FDEFB9C-F67D-594D-9D0F-C330CBD5E327}"/>
                  </a:ext>
                </a:extLst>
              </p:cNvPr>
              <p:cNvSpPr/>
              <p:nvPr/>
            </p:nvSpPr>
            <p:spPr bwMode="auto">
              <a:xfrm rot="6769720">
                <a:off x="11008642" y="481680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94781658-9EA7-5445-BBCA-CBB60095B2AD}"/>
                  </a:ext>
                </a:extLst>
              </p:cNvPr>
              <p:cNvSpPr/>
              <p:nvPr/>
            </p:nvSpPr>
            <p:spPr bwMode="auto">
              <a:xfrm rot="8148786">
                <a:off x="10921392" y="4940870"/>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F6469E90-DC13-534E-898E-83041DCA09AD}"/>
                  </a:ext>
                </a:extLst>
              </p:cNvPr>
              <p:cNvSpPr/>
              <p:nvPr/>
            </p:nvSpPr>
            <p:spPr bwMode="auto">
              <a:xfrm>
                <a:off x="10652429" y="5047057"/>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F2998027-4946-EC45-AB2A-31DACD610D62}"/>
                  </a:ext>
                </a:extLst>
              </p:cNvPr>
              <p:cNvSpPr/>
              <p:nvPr/>
            </p:nvSpPr>
            <p:spPr bwMode="auto">
              <a:xfrm rot="1364879">
                <a:off x="10503216" y="50178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2257383E-0537-A14F-82D6-E88827DB8DE7}"/>
                  </a:ext>
                </a:extLst>
              </p:cNvPr>
              <p:cNvSpPr/>
              <p:nvPr/>
            </p:nvSpPr>
            <p:spPr bwMode="auto">
              <a:xfrm rot="2713327">
                <a:off x="10379064" y="4935548"/>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E864F0B2-5F78-0E48-AB24-62365101ECA3}"/>
                  </a:ext>
                </a:extLst>
              </p:cNvPr>
              <p:cNvSpPr/>
              <p:nvPr/>
            </p:nvSpPr>
            <p:spPr bwMode="auto">
              <a:xfrm>
                <a:off x="10260734" y="49209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AFC3A313-B646-4147-9836-B842B4E5892A}"/>
                  </a:ext>
                </a:extLst>
              </p:cNvPr>
              <p:cNvSpPr/>
              <p:nvPr/>
            </p:nvSpPr>
            <p:spPr bwMode="auto">
              <a:xfrm rot="4074515">
                <a:off x="10295426" y="4812344"/>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4359F7AE-F3AF-6647-8F15-00B16B09D0E8}"/>
                  </a:ext>
                </a:extLst>
              </p:cNvPr>
              <p:cNvSpPr/>
              <p:nvPr/>
            </p:nvSpPr>
            <p:spPr bwMode="auto">
              <a:xfrm rot="5400000">
                <a:off x="10267096"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F4D477B5-0852-EB46-AACB-2855F3777A8A}"/>
                  </a:ext>
                </a:extLst>
              </p:cNvPr>
              <p:cNvSpPr/>
              <p:nvPr/>
            </p:nvSpPr>
            <p:spPr bwMode="auto">
              <a:xfrm rot="6769720">
                <a:off x="10297323" y="4525586"/>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5852D0AE-C392-C546-8243-8B7D59D18D87}"/>
                  </a:ext>
                </a:extLst>
              </p:cNvPr>
              <p:cNvSpPr/>
              <p:nvPr/>
            </p:nvSpPr>
            <p:spPr bwMode="auto">
              <a:xfrm>
                <a:off x="10192081" y="45790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81AF12DD-F799-0844-9AF9-6D48AB36168F}"/>
                  </a:ext>
                </a:extLst>
              </p:cNvPr>
              <p:cNvSpPr/>
              <p:nvPr/>
            </p:nvSpPr>
            <p:spPr bwMode="auto">
              <a:xfrm rot="8148786">
                <a:off x="10383467" y="4402627"/>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CD2B18EB-1150-8940-8CE8-4A841D927A0F}"/>
                  </a:ext>
                </a:extLst>
              </p:cNvPr>
              <p:cNvSpPr/>
              <p:nvPr/>
            </p:nvSpPr>
            <p:spPr bwMode="auto">
              <a:xfrm>
                <a:off x="11109457" y="476467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657702E7-DD95-0741-AB0F-0C32572E4646}"/>
                  </a:ext>
                </a:extLst>
              </p:cNvPr>
              <p:cNvSpPr/>
              <p:nvPr/>
            </p:nvSpPr>
            <p:spPr bwMode="auto">
              <a:xfrm>
                <a:off x="11039295" y="492756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1C70AE95-51D3-5E4C-B123-D0A95582D212}"/>
                  </a:ext>
                </a:extLst>
              </p:cNvPr>
              <p:cNvSpPr/>
              <p:nvPr/>
            </p:nvSpPr>
            <p:spPr bwMode="auto">
              <a:xfrm rot="9482925">
                <a:off x="10796681" y="5019848"/>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10CA2490-F2DF-9849-83BA-B54C7B54573B}"/>
                  </a:ext>
                </a:extLst>
              </p:cNvPr>
              <p:cNvSpPr/>
              <p:nvPr/>
            </p:nvSpPr>
            <p:spPr bwMode="auto">
              <a:xfrm>
                <a:off x="10751164" y="511683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FF86567C-0212-BD47-B38D-1BAF9646BA56}"/>
                  </a:ext>
                </a:extLst>
              </p:cNvPr>
              <p:cNvSpPr/>
              <p:nvPr/>
            </p:nvSpPr>
            <p:spPr bwMode="auto">
              <a:xfrm>
                <a:off x="10552657" y="512077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9B2E5C2-61CF-D74E-BEEF-E6F02696A75C}"/>
                  </a:ext>
                </a:extLst>
              </p:cNvPr>
              <p:cNvGrpSpPr/>
              <p:nvPr/>
            </p:nvGrpSpPr>
            <p:grpSpPr>
              <a:xfrm>
                <a:off x="10201846" y="4235915"/>
                <a:ext cx="935858" cy="912038"/>
                <a:chOff x="10070982" y="4157271"/>
                <a:chExt cx="1048178" cy="1021505"/>
              </a:xfrm>
            </p:grpSpPr>
            <p:grpSp>
              <p:nvGrpSpPr>
                <p:cNvPr id="162" name="Group 161">
                  <a:extLst>
                    <a:ext uri="{FF2B5EF4-FFF2-40B4-BE49-F238E27FC236}">
                      <a16:creationId xmlns:a16="http://schemas.microsoft.com/office/drawing/2014/main" id="{624AF6FE-2D03-5741-932F-334DCB614880}"/>
                    </a:ext>
                  </a:extLst>
                </p:cNvPr>
                <p:cNvGrpSpPr/>
                <p:nvPr/>
              </p:nvGrpSpPr>
              <p:grpSpPr>
                <a:xfrm>
                  <a:off x="10431712" y="5056317"/>
                  <a:ext cx="324422" cy="118047"/>
                  <a:chOff x="27009725" y="8105775"/>
                  <a:chExt cx="908051" cy="339725"/>
                </a:xfrm>
              </p:grpSpPr>
              <p:cxnSp>
                <p:nvCxnSpPr>
                  <p:cNvPr id="165" name="Straight Connector 164">
                    <a:extLst>
                      <a:ext uri="{FF2B5EF4-FFF2-40B4-BE49-F238E27FC236}">
                        <a16:creationId xmlns:a16="http://schemas.microsoft.com/office/drawing/2014/main" id="{6485D2AB-AD15-B346-95A8-EFFC226DBEBF}"/>
                      </a:ext>
                    </a:extLst>
                  </p:cNvPr>
                  <p:cNvCxnSpPr>
                    <a:cxnSpLocks/>
                  </p:cNvCxnSpPr>
                  <p:nvPr/>
                </p:nvCxnSpPr>
                <p:spPr>
                  <a:xfrm>
                    <a:off x="27009725" y="8105775"/>
                    <a:ext cx="149225" cy="3365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6" name="Straight Connector 165">
                    <a:extLst>
                      <a:ext uri="{FF2B5EF4-FFF2-40B4-BE49-F238E27FC236}">
                        <a16:creationId xmlns:a16="http://schemas.microsoft.com/office/drawing/2014/main" id="{3F7729BB-1B3C-BE48-A76F-1264C802D31E}"/>
                      </a:ext>
                    </a:extLst>
                  </p:cNvPr>
                  <p:cNvCxnSpPr>
                    <a:cxnSpLocks/>
                  </p:cNvCxnSpPr>
                  <p:nvPr/>
                </p:nvCxnSpPr>
                <p:spPr>
                  <a:xfrm flipH="1">
                    <a:off x="27162126" y="8197850"/>
                    <a:ext cx="314324" cy="2476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7" name="Straight Connector 166">
                    <a:extLst>
                      <a:ext uri="{FF2B5EF4-FFF2-40B4-BE49-F238E27FC236}">
                        <a16:creationId xmlns:a16="http://schemas.microsoft.com/office/drawing/2014/main" id="{6165F04E-B747-E94A-A42F-B6A4FE9BEACE}"/>
                      </a:ext>
                    </a:extLst>
                  </p:cNvPr>
                  <p:cNvCxnSpPr>
                    <a:cxnSpLocks/>
                  </p:cNvCxnSpPr>
                  <p:nvPr/>
                </p:nvCxnSpPr>
                <p:spPr>
                  <a:xfrm>
                    <a:off x="27473275" y="8201025"/>
                    <a:ext cx="307975" cy="225425"/>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8" name="Straight Connector 167">
                    <a:extLst>
                      <a:ext uri="{FF2B5EF4-FFF2-40B4-BE49-F238E27FC236}">
                        <a16:creationId xmlns:a16="http://schemas.microsoft.com/office/drawing/2014/main" id="{6C3E2A07-BB27-8A4C-A0FB-E8C8FBD3F9B7}"/>
                      </a:ext>
                    </a:extLst>
                  </p:cNvPr>
                  <p:cNvCxnSpPr>
                    <a:cxnSpLocks/>
                  </p:cNvCxnSpPr>
                  <p:nvPr/>
                </p:nvCxnSpPr>
                <p:spPr>
                  <a:xfrm flipH="1">
                    <a:off x="27771725" y="8105775"/>
                    <a:ext cx="146051" cy="311150"/>
                  </a:xfrm>
                  <a:prstGeom prst="line">
                    <a:avLst/>
                  </a:prstGeom>
                  <a:noFill/>
                  <a:ln w="9525" cap="rnd">
                    <a:gradFill flip="none" rotWithShape="1">
                      <a:gsLst>
                        <a:gs pos="0">
                          <a:srgbClr val="50E6FF"/>
                        </a:gs>
                        <a:gs pos="100000">
                          <a:srgbClr val="0078D4"/>
                        </a:gs>
                      </a:gsLst>
                      <a:lin ang="18900000" scaled="1"/>
                      <a:tileRect/>
                    </a:gradFill>
                    <a:prstDash val="solid"/>
                    <a:round/>
                  </a:ln>
                </p:spPr>
              </p:cxnSp>
            </p:grpSp>
            <p:sp>
              <p:nvSpPr>
                <p:cNvPr id="163" name="Freeform: Shape 58">
                  <a:extLst>
                    <a:ext uri="{FF2B5EF4-FFF2-40B4-BE49-F238E27FC236}">
                      <a16:creationId xmlns:a16="http://schemas.microsoft.com/office/drawing/2014/main" id="{24266058-1791-714E-A74A-472040F75700}"/>
                    </a:ext>
                  </a:extLst>
                </p:cNvPr>
                <p:cNvSpPr/>
                <p:nvPr/>
              </p:nvSpPr>
              <p:spPr bwMode="auto">
                <a:xfrm>
                  <a:off x="10299862" y="5091257"/>
                  <a:ext cx="589190" cy="87519"/>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mn-ea"/>
                    <a:cs typeface="+mn-cs"/>
                  </a:endParaRPr>
                </a:p>
              </p:txBody>
            </p:sp>
            <p:sp>
              <p:nvSpPr>
                <p:cNvPr id="164" name="Blue outlines">
                  <a:extLst>
                    <a:ext uri="{FF2B5EF4-FFF2-40B4-BE49-F238E27FC236}">
                      <a16:creationId xmlns:a16="http://schemas.microsoft.com/office/drawing/2014/main" id="{5ECE6045-BB43-6D4D-BE0A-78D7BD493A1C}"/>
                    </a:ext>
                  </a:extLst>
                </p:cNvPr>
                <p:cNvSpPr/>
                <p:nvPr/>
              </p:nvSpPr>
              <p:spPr>
                <a:xfrm>
                  <a:off x="10070982" y="4157271"/>
                  <a:ext cx="1048178" cy="935620"/>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61" name="cloud 4" descr="cloud">
                <a:extLst>
                  <a:ext uri="{FF2B5EF4-FFF2-40B4-BE49-F238E27FC236}">
                    <a16:creationId xmlns:a16="http://schemas.microsoft.com/office/drawing/2014/main" id="{32CA8467-566E-AF4A-B73F-C6691F48195A}"/>
                  </a:ext>
                </a:extLst>
              </p:cNvPr>
              <p:cNvSpPr>
                <a:spLocks noChangeAspect="1"/>
              </p:cNvSpPr>
              <p:nvPr/>
            </p:nvSpPr>
            <p:spPr bwMode="auto">
              <a:xfrm flipV="1">
                <a:off x="10451606" y="4550508"/>
                <a:ext cx="437850" cy="23475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69" name="Group 168">
            <a:extLst>
              <a:ext uri="{FF2B5EF4-FFF2-40B4-BE49-F238E27FC236}">
                <a16:creationId xmlns:a16="http://schemas.microsoft.com/office/drawing/2014/main" id="{C3F6A2A3-0F55-C648-9CFF-013DA7DFC2E2}"/>
              </a:ext>
              <a:ext uri="{C183D7F6-B498-43B3-948B-1728B52AA6E4}">
                <adec:decorative xmlns:adec="http://schemas.microsoft.com/office/drawing/2017/decorative" val="1"/>
              </a:ext>
            </a:extLst>
          </p:cNvPr>
          <p:cNvGrpSpPr/>
          <p:nvPr/>
        </p:nvGrpSpPr>
        <p:grpSpPr>
          <a:xfrm>
            <a:off x="5093505" y="3893820"/>
            <a:ext cx="2063427" cy="1517250"/>
            <a:chOff x="7150261" y="3983377"/>
            <a:chExt cx="2063427" cy="1517250"/>
          </a:xfrm>
        </p:grpSpPr>
        <p:sp>
          <p:nvSpPr>
            <p:cNvPr id="170" name="Oval 184">
              <a:extLst>
                <a:ext uri="{FF2B5EF4-FFF2-40B4-BE49-F238E27FC236}">
                  <a16:creationId xmlns:a16="http://schemas.microsoft.com/office/drawing/2014/main" id="{B4E951B9-93BC-CB40-9366-307C3192B2F6}"/>
                </a:ext>
              </a:extLst>
            </p:cNvPr>
            <p:cNvSpPr/>
            <p:nvPr/>
          </p:nvSpPr>
          <p:spPr bwMode="auto">
            <a:xfrm>
              <a:off x="7678900"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Modernize datacenters</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t>Azure Stack</a:t>
              </a:r>
            </a:p>
          </p:txBody>
        </p:sp>
        <p:sp>
          <p:nvSpPr>
            <p:cNvPr id="171" name="Trapezoid 170" descr="Security, compliance, and identity as an underlying plane of the tech stack">
              <a:extLst>
                <a:ext uri="{FF2B5EF4-FFF2-40B4-BE49-F238E27FC236}">
                  <a16:creationId xmlns:a16="http://schemas.microsoft.com/office/drawing/2014/main" id="{E27F09E7-D864-A044-BE54-23C469D1ECC8}"/>
                </a:ext>
              </a:extLst>
            </p:cNvPr>
            <p:cNvSpPr/>
            <p:nvPr/>
          </p:nvSpPr>
          <p:spPr bwMode="auto">
            <a:xfrm>
              <a:off x="7150261"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72" name="Group 171">
              <a:extLst>
                <a:ext uri="{FF2B5EF4-FFF2-40B4-BE49-F238E27FC236}">
                  <a16:creationId xmlns:a16="http://schemas.microsoft.com/office/drawing/2014/main" id="{31B44B3F-2223-4948-A8AE-1AEC99009E7B}"/>
                </a:ext>
              </a:extLst>
            </p:cNvPr>
            <p:cNvGrpSpPr/>
            <p:nvPr/>
          </p:nvGrpSpPr>
          <p:grpSpPr>
            <a:xfrm>
              <a:off x="7613568" y="3983377"/>
              <a:ext cx="1136834" cy="808365"/>
              <a:chOff x="8166062" y="4352925"/>
              <a:chExt cx="1073189" cy="763110"/>
            </a:xfrm>
          </p:grpSpPr>
          <p:sp>
            <p:nvSpPr>
              <p:cNvPr id="173" name="Rectangle 172">
                <a:extLst>
                  <a:ext uri="{FF2B5EF4-FFF2-40B4-BE49-F238E27FC236}">
                    <a16:creationId xmlns:a16="http://schemas.microsoft.com/office/drawing/2014/main" id="{CDCA97F4-E397-6545-917B-41DF12BAA3E0}"/>
                  </a:ext>
                </a:extLst>
              </p:cNvPr>
              <p:cNvSpPr/>
              <p:nvPr/>
            </p:nvSpPr>
            <p:spPr bwMode="auto">
              <a:xfrm>
                <a:off x="8772525" y="4567589"/>
                <a:ext cx="342862" cy="492127"/>
              </a:xfrm>
              <a:prstGeom prst="rect">
                <a:avLst/>
              </a:prstGeom>
              <a:solidFill>
                <a:srgbClr val="0078D4"/>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EAB7094A-A4B3-2C4E-909A-A204776FB063}"/>
                  </a:ext>
                </a:extLst>
              </p:cNvPr>
              <p:cNvSpPr/>
              <p:nvPr/>
            </p:nvSpPr>
            <p:spPr bwMode="auto">
              <a:xfrm>
                <a:off x="8954465"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06720B19-7A1D-9048-9318-C7D02F660E2C}"/>
                  </a:ext>
                </a:extLst>
              </p:cNvPr>
              <p:cNvSpPr/>
              <p:nvPr/>
            </p:nvSpPr>
            <p:spPr bwMode="auto">
              <a:xfrm>
                <a:off x="8822703"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D4A3386D-1D5C-BD43-B306-6D494DE20253}"/>
                  </a:ext>
                </a:extLst>
              </p:cNvPr>
              <p:cNvSpPr/>
              <p:nvPr/>
            </p:nvSpPr>
            <p:spPr bwMode="auto">
              <a:xfrm>
                <a:off x="8166062" y="4655807"/>
                <a:ext cx="271672" cy="336275"/>
              </a:xfrm>
              <a:prstGeom prst="rect">
                <a:avLst/>
              </a:prstGeom>
              <a:solidFill>
                <a:srgbClr val="50E6FF"/>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B3593F67-1E77-634D-BA14-C28B87E018A5}"/>
                  </a:ext>
                </a:extLst>
              </p:cNvPr>
              <p:cNvSpPr/>
              <p:nvPr/>
            </p:nvSpPr>
            <p:spPr bwMode="auto">
              <a:xfrm>
                <a:off x="8291214" y="4499956"/>
                <a:ext cx="243186" cy="559760"/>
              </a:xfrm>
              <a:prstGeom prst="rect">
                <a:avLst/>
              </a:prstGeom>
              <a:solidFill>
                <a:srgbClr val="0078D4"/>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8" name="Group 177">
                <a:extLst>
                  <a:ext uri="{FF2B5EF4-FFF2-40B4-BE49-F238E27FC236}">
                    <a16:creationId xmlns:a16="http://schemas.microsoft.com/office/drawing/2014/main" id="{ACB8CEC4-2101-9645-9AEF-5BB753D200DC}"/>
                  </a:ext>
                </a:extLst>
              </p:cNvPr>
              <p:cNvGrpSpPr/>
              <p:nvPr/>
            </p:nvGrpSpPr>
            <p:grpSpPr>
              <a:xfrm>
                <a:off x="8369300" y="4583203"/>
                <a:ext cx="116464" cy="183473"/>
                <a:chOff x="8369300" y="4589553"/>
                <a:chExt cx="116464" cy="183473"/>
              </a:xfrm>
            </p:grpSpPr>
            <p:sp>
              <p:nvSpPr>
                <p:cNvPr id="181" name="Rectangle 180">
                  <a:extLst>
                    <a:ext uri="{FF2B5EF4-FFF2-40B4-BE49-F238E27FC236}">
                      <a16:creationId xmlns:a16="http://schemas.microsoft.com/office/drawing/2014/main" id="{9C78C5CF-9D47-F44B-924B-22E53A5ED72D}"/>
                    </a:ext>
                  </a:extLst>
                </p:cNvPr>
                <p:cNvSpPr/>
                <p:nvPr/>
              </p:nvSpPr>
              <p:spPr bwMode="auto">
                <a:xfrm>
                  <a:off x="8369300" y="458955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537E2DF5-A4D6-5444-90D7-A6852BFEFCFA}"/>
                    </a:ext>
                  </a:extLst>
                </p:cNvPr>
                <p:cNvSpPr/>
                <p:nvPr/>
              </p:nvSpPr>
              <p:spPr bwMode="auto">
                <a:xfrm>
                  <a:off x="8369300" y="469750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9" name="Freeform: Shape 74">
                <a:extLst>
                  <a:ext uri="{FF2B5EF4-FFF2-40B4-BE49-F238E27FC236}">
                    <a16:creationId xmlns:a16="http://schemas.microsoft.com/office/drawing/2014/main" id="{69CBBB6F-980D-2147-A2D8-DF859D6F5640}"/>
                  </a:ext>
                </a:extLst>
              </p:cNvPr>
              <p:cNvSpPr/>
              <p:nvPr/>
            </p:nvSpPr>
            <p:spPr bwMode="auto">
              <a:xfrm>
                <a:off x="8462151" y="4352925"/>
                <a:ext cx="372406" cy="756781"/>
              </a:xfrm>
              <a:custGeom>
                <a:avLst/>
                <a:gdLst>
                  <a:gd name="connsiteX0" fmla="*/ 202078 w 372406"/>
                  <a:gd name="connsiteY0" fmla="*/ 349249 h 756781"/>
                  <a:gd name="connsiteX1" fmla="*/ 202078 w 372406"/>
                  <a:gd name="connsiteY1" fmla="*/ 441324 h 756781"/>
                  <a:gd name="connsiteX2" fmla="*/ 294153 w 372406"/>
                  <a:gd name="connsiteY2" fmla="*/ 441324 h 756781"/>
                  <a:gd name="connsiteX3" fmla="*/ 294153 w 372406"/>
                  <a:gd name="connsiteY3" fmla="*/ 349249 h 756781"/>
                  <a:gd name="connsiteX4" fmla="*/ 78253 w 372406"/>
                  <a:gd name="connsiteY4" fmla="*/ 349249 h 756781"/>
                  <a:gd name="connsiteX5" fmla="*/ 78253 w 372406"/>
                  <a:gd name="connsiteY5" fmla="*/ 441324 h 756781"/>
                  <a:gd name="connsiteX6" fmla="*/ 170328 w 372406"/>
                  <a:gd name="connsiteY6" fmla="*/ 441324 h 756781"/>
                  <a:gd name="connsiteX7" fmla="*/ 170328 w 372406"/>
                  <a:gd name="connsiteY7" fmla="*/ 349249 h 756781"/>
                  <a:gd name="connsiteX8" fmla="*/ 202078 w 372406"/>
                  <a:gd name="connsiteY8" fmla="*/ 225424 h 756781"/>
                  <a:gd name="connsiteX9" fmla="*/ 202078 w 372406"/>
                  <a:gd name="connsiteY9" fmla="*/ 317499 h 756781"/>
                  <a:gd name="connsiteX10" fmla="*/ 294153 w 372406"/>
                  <a:gd name="connsiteY10" fmla="*/ 317499 h 756781"/>
                  <a:gd name="connsiteX11" fmla="*/ 294153 w 372406"/>
                  <a:gd name="connsiteY11" fmla="*/ 225424 h 756781"/>
                  <a:gd name="connsiteX12" fmla="*/ 78253 w 372406"/>
                  <a:gd name="connsiteY12" fmla="*/ 225424 h 756781"/>
                  <a:gd name="connsiteX13" fmla="*/ 78253 w 372406"/>
                  <a:gd name="connsiteY13" fmla="*/ 317499 h 756781"/>
                  <a:gd name="connsiteX14" fmla="*/ 170328 w 372406"/>
                  <a:gd name="connsiteY14" fmla="*/ 317499 h 756781"/>
                  <a:gd name="connsiteX15" fmla="*/ 170328 w 372406"/>
                  <a:gd name="connsiteY15" fmla="*/ 225424 h 756781"/>
                  <a:gd name="connsiteX16" fmla="*/ 202078 w 372406"/>
                  <a:gd name="connsiteY16" fmla="*/ 101599 h 756781"/>
                  <a:gd name="connsiteX17" fmla="*/ 202078 w 372406"/>
                  <a:gd name="connsiteY17" fmla="*/ 193674 h 756781"/>
                  <a:gd name="connsiteX18" fmla="*/ 294153 w 372406"/>
                  <a:gd name="connsiteY18" fmla="*/ 193674 h 756781"/>
                  <a:gd name="connsiteX19" fmla="*/ 294153 w 372406"/>
                  <a:gd name="connsiteY19" fmla="*/ 101599 h 756781"/>
                  <a:gd name="connsiteX20" fmla="*/ 78253 w 372406"/>
                  <a:gd name="connsiteY20" fmla="*/ 101599 h 756781"/>
                  <a:gd name="connsiteX21" fmla="*/ 78253 w 372406"/>
                  <a:gd name="connsiteY21" fmla="*/ 193674 h 756781"/>
                  <a:gd name="connsiteX22" fmla="*/ 170328 w 372406"/>
                  <a:gd name="connsiteY22" fmla="*/ 193674 h 756781"/>
                  <a:gd name="connsiteX23" fmla="*/ 170328 w 372406"/>
                  <a:gd name="connsiteY23" fmla="*/ 101599 h 756781"/>
                  <a:gd name="connsiteX24" fmla="*/ 0 w 372406"/>
                  <a:gd name="connsiteY24" fmla="*/ 0 h 756781"/>
                  <a:gd name="connsiteX25" fmla="*/ 372406 w 372406"/>
                  <a:gd name="connsiteY25" fmla="*/ 0 h 756781"/>
                  <a:gd name="connsiteX26" fmla="*/ 372406 w 372406"/>
                  <a:gd name="connsiteY26" fmla="*/ 756781 h 756781"/>
                  <a:gd name="connsiteX27" fmla="*/ 249359 w 372406"/>
                  <a:gd name="connsiteY27" fmla="*/ 756781 h 756781"/>
                  <a:gd name="connsiteX28" fmla="*/ 249359 w 372406"/>
                  <a:gd name="connsiteY28" fmla="*/ 576681 h 756781"/>
                  <a:gd name="connsiteX29" fmla="*/ 123049 w 372406"/>
                  <a:gd name="connsiteY29" fmla="*/ 576681 h 756781"/>
                  <a:gd name="connsiteX30" fmla="*/ 123049 w 372406"/>
                  <a:gd name="connsiteY30" fmla="*/ 756781 h 756781"/>
                  <a:gd name="connsiteX31" fmla="*/ 0 w 372406"/>
                  <a:gd name="connsiteY31" fmla="*/ 756781 h 7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2406" h="756781">
                    <a:moveTo>
                      <a:pt x="202078" y="349249"/>
                    </a:moveTo>
                    <a:lnTo>
                      <a:pt x="202078" y="441324"/>
                    </a:lnTo>
                    <a:lnTo>
                      <a:pt x="294153" y="441324"/>
                    </a:lnTo>
                    <a:lnTo>
                      <a:pt x="294153" y="349249"/>
                    </a:lnTo>
                    <a:close/>
                    <a:moveTo>
                      <a:pt x="78253" y="349249"/>
                    </a:moveTo>
                    <a:lnTo>
                      <a:pt x="78253" y="441324"/>
                    </a:lnTo>
                    <a:lnTo>
                      <a:pt x="170328" y="441324"/>
                    </a:lnTo>
                    <a:lnTo>
                      <a:pt x="170328" y="349249"/>
                    </a:lnTo>
                    <a:close/>
                    <a:moveTo>
                      <a:pt x="202078" y="225424"/>
                    </a:moveTo>
                    <a:lnTo>
                      <a:pt x="202078" y="317499"/>
                    </a:lnTo>
                    <a:lnTo>
                      <a:pt x="294153" y="317499"/>
                    </a:lnTo>
                    <a:lnTo>
                      <a:pt x="294153" y="225424"/>
                    </a:lnTo>
                    <a:close/>
                    <a:moveTo>
                      <a:pt x="78253" y="225424"/>
                    </a:moveTo>
                    <a:lnTo>
                      <a:pt x="78253" y="317499"/>
                    </a:lnTo>
                    <a:lnTo>
                      <a:pt x="170328" y="317499"/>
                    </a:lnTo>
                    <a:lnTo>
                      <a:pt x="170328" y="225424"/>
                    </a:lnTo>
                    <a:close/>
                    <a:moveTo>
                      <a:pt x="202078" y="101599"/>
                    </a:moveTo>
                    <a:lnTo>
                      <a:pt x="202078" y="193674"/>
                    </a:lnTo>
                    <a:lnTo>
                      <a:pt x="294153" y="193674"/>
                    </a:lnTo>
                    <a:lnTo>
                      <a:pt x="294153" y="101599"/>
                    </a:lnTo>
                    <a:close/>
                    <a:moveTo>
                      <a:pt x="78253" y="101599"/>
                    </a:moveTo>
                    <a:lnTo>
                      <a:pt x="78253" y="193674"/>
                    </a:lnTo>
                    <a:lnTo>
                      <a:pt x="170328" y="193674"/>
                    </a:lnTo>
                    <a:lnTo>
                      <a:pt x="170328" y="101599"/>
                    </a:lnTo>
                    <a:close/>
                    <a:moveTo>
                      <a:pt x="0" y="0"/>
                    </a:moveTo>
                    <a:lnTo>
                      <a:pt x="372406" y="0"/>
                    </a:lnTo>
                    <a:lnTo>
                      <a:pt x="372406" y="756781"/>
                    </a:lnTo>
                    <a:lnTo>
                      <a:pt x="249359" y="756781"/>
                    </a:lnTo>
                    <a:lnTo>
                      <a:pt x="249359" y="576681"/>
                    </a:lnTo>
                    <a:lnTo>
                      <a:pt x="123049" y="576681"/>
                    </a:lnTo>
                    <a:lnTo>
                      <a:pt x="123049" y="756781"/>
                    </a:lnTo>
                    <a:lnTo>
                      <a:pt x="0" y="756781"/>
                    </a:lnTo>
                    <a:close/>
                  </a:path>
                </a:pathLst>
              </a:custGeom>
              <a:solidFill>
                <a:srgbClr val="50E6FF"/>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80" name="cloud 4" descr="cloud">
                <a:extLst>
                  <a:ext uri="{FF2B5EF4-FFF2-40B4-BE49-F238E27FC236}">
                    <a16:creationId xmlns:a16="http://schemas.microsoft.com/office/drawing/2014/main" id="{5F22EACA-08C5-274B-9213-56BD66570FDE}"/>
                  </a:ext>
                </a:extLst>
              </p:cNvPr>
              <p:cNvSpPr>
                <a:spLocks noChangeAspect="1"/>
              </p:cNvSpPr>
              <p:nvPr/>
            </p:nvSpPr>
            <p:spPr bwMode="auto">
              <a:xfrm flipV="1">
                <a:off x="8639205" y="4794326"/>
                <a:ext cx="600046" cy="32170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83" name="Group 182">
            <a:extLst>
              <a:ext uri="{FF2B5EF4-FFF2-40B4-BE49-F238E27FC236}">
                <a16:creationId xmlns:a16="http://schemas.microsoft.com/office/drawing/2014/main" id="{3911487B-968F-5B41-B4B4-F78305A25849}"/>
              </a:ext>
              <a:ext uri="{C183D7F6-B498-43B3-948B-1728B52AA6E4}">
                <adec:decorative xmlns:adec="http://schemas.microsoft.com/office/drawing/2017/decorative" val="1"/>
              </a:ext>
            </a:extLst>
          </p:cNvPr>
          <p:cNvGrpSpPr/>
          <p:nvPr/>
        </p:nvGrpSpPr>
        <p:grpSpPr>
          <a:xfrm>
            <a:off x="2454738" y="3457915"/>
            <a:ext cx="7282524" cy="146142"/>
            <a:chOff x="2515064" y="3529474"/>
            <a:chExt cx="7282524" cy="146142"/>
          </a:xfrm>
        </p:grpSpPr>
        <p:cxnSp>
          <p:nvCxnSpPr>
            <p:cNvPr id="184" name="Straight Connector 183">
              <a:extLst>
                <a:ext uri="{FF2B5EF4-FFF2-40B4-BE49-F238E27FC236}">
                  <a16:creationId xmlns:a16="http://schemas.microsoft.com/office/drawing/2014/main" id="{C70B14B6-7B8A-CA4B-A041-BDF98293F344}"/>
                </a:ext>
              </a:extLst>
            </p:cNvPr>
            <p:cNvCxnSpPr>
              <a:cxnSpLocks/>
            </p:cNvCxnSpPr>
            <p:nvPr/>
          </p:nvCxnSpPr>
          <p:spPr>
            <a:xfrm>
              <a:off x="9786629" y="3536905"/>
              <a:ext cx="0" cy="127932"/>
            </a:xfrm>
            <a:prstGeom prst="line">
              <a:avLst/>
            </a:prstGeom>
            <a:noFill/>
            <a:ln w="12700" cap="flat" cmpd="sng" algn="ctr">
              <a:solidFill>
                <a:srgbClr val="FFFFFF"/>
              </a:solidFill>
              <a:prstDash val="solid"/>
              <a:headEnd type="none" w="lg" len="med"/>
              <a:tailEnd type="none" w="lg" len="med"/>
            </a:ln>
            <a:effectLst/>
          </p:spPr>
        </p:cxnSp>
        <p:grpSp>
          <p:nvGrpSpPr>
            <p:cNvPr id="185" name="Group 184">
              <a:extLst>
                <a:ext uri="{FF2B5EF4-FFF2-40B4-BE49-F238E27FC236}">
                  <a16:creationId xmlns:a16="http://schemas.microsoft.com/office/drawing/2014/main" id="{14F6782F-CEF2-7B43-801C-B250759EE259}"/>
                </a:ext>
              </a:extLst>
            </p:cNvPr>
            <p:cNvGrpSpPr/>
            <p:nvPr/>
          </p:nvGrpSpPr>
          <p:grpSpPr>
            <a:xfrm flipH="1">
              <a:off x="2515064" y="3529474"/>
              <a:ext cx="7282524" cy="146142"/>
              <a:chOff x="5781674" y="3771901"/>
              <a:chExt cx="4967531" cy="146142"/>
            </a:xfrm>
          </p:grpSpPr>
          <p:cxnSp>
            <p:nvCxnSpPr>
              <p:cNvPr id="186" name="Straight Connector 185">
                <a:extLst>
                  <a:ext uri="{FF2B5EF4-FFF2-40B4-BE49-F238E27FC236}">
                    <a16:creationId xmlns:a16="http://schemas.microsoft.com/office/drawing/2014/main" id="{C29318D0-0F3A-B34B-B2B2-17D811D1E011}"/>
                  </a:ext>
                </a:extLst>
              </p:cNvPr>
              <p:cNvCxnSpPr>
                <a:cxnSpLocks/>
              </p:cNvCxnSpPr>
              <p:nvPr/>
            </p:nvCxnSpPr>
            <p:spPr>
              <a:xfrm>
                <a:off x="5781674" y="3844972"/>
                <a:ext cx="4967528" cy="0"/>
              </a:xfrm>
              <a:prstGeom prst="line">
                <a:avLst/>
              </a:prstGeom>
              <a:noFill/>
              <a:ln w="12700" cap="flat" cmpd="sng" algn="ctr">
                <a:solidFill>
                  <a:srgbClr val="D2D2D2"/>
                </a:solidFill>
                <a:prstDash val="solid"/>
                <a:headEnd type="none" w="lg" len="med"/>
                <a:tailEnd type="none" w="lg" len="med"/>
              </a:ln>
              <a:effectLst/>
            </p:spPr>
          </p:cxnSp>
          <p:cxnSp>
            <p:nvCxnSpPr>
              <p:cNvPr id="187" name="Straight Connector 186">
                <a:extLst>
                  <a:ext uri="{FF2B5EF4-FFF2-40B4-BE49-F238E27FC236}">
                    <a16:creationId xmlns:a16="http://schemas.microsoft.com/office/drawing/2014/main" id="{A84ADF71-7B8D-A845-8D5D-3988EAEF069C}"/>
                  </a:ext>
                </a:extLst>
              </p:cNvPr>
              <p:cNvCxnSpPr>
                <a:cxnSpLocks/>
              </p:cNvCxnSpPr>
              <p:nvPr/>
            </p:nvCxnSpPr>
            <p:spPr>
              <a:xfrm>
                <a:off x="10749205" y="3771901"/>
                <a:ext cx="0" cy="146142"/>
              </a:xfrm>
              <a:prstGeom prst="line">
                <a:avLst/>
              </a:prstGeom>
              <a:noFill/>
              <a:ln w="12700" cap="flat" cmpd="sng" algn="ctr">
                <a:solidFill>
                  <a:srgbClr val="D2D2D2"/>
                </a:solidFill>
                <a:prstDash val="solid"/>
                <a:headEnd type="none" w="lg" len="med"/>
                <a:tailEnd type="none" w="lg" len="med"/>
              </a:ln>
              <a:effectLst/>
            </p:spPr>
          </p:cxnSp>
        </p:grpSp>
      </p:grpSp>
      <p:sp>
        <p:nvSpPr>
          <p:cNvPr id="188" name="Oval 185">
            <a:extLst>
              <a:ext uri="{FF2B5EF4-FFF2-40B4-BE49-F238E27FC236}">
                <a16:creationId xmlns:a16="http://schemas.microsoft.com/office/drawing/2014/main" id="{CB4B2A7A-99D0-8449-B5C0-79E4815AEF42}"/>
              </a:ext>
            </a:extLst>
          </p:cNvPr>
          <p:cNvSpPr/>
          <p:nvPr/>
        </p:nvSpPr>
        <p:spPr bwMode="auto">
          <a:xfrm>
            <a:off x="4181472" y="2782935"/>
            <a:ext cx="3829056" cy="54198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 </a:t>
            </a:r>
            <a:r>
              <a:rPr kumimoji="0" lang="en-US" sz="18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t>Azure Arc</a:t>
            </a:r>
          </a:p>
        </p:txBody>
      </p:sp>
      <p:grpSp>
        <p:nvGrpSpPr>
          <p:cNvPr id="189" name="Group 188">
            <a:extLst>
              <a:ext uri="{FF2B5EF4-FFF2-40B4-BE49-F238E27FC236}">
                <a16:creationId xmlns:a16="http://schemas.microsoft.com/office/drawing/2014/main" id="{EAC0702F-A509-1A4C-A919-8230908CB792}"/>
              </a:ext>
              <a:ext uri="{C183D7F6-B498-43B3-948B-1728B52AA6E4}">
                <adec:decorative xmlns:adec="http://schemas.microsoft.com/office/drawing/2017/decorative" val="1"/>
              </a:ext>
            </a:extLst>
          </p:cNvPr>
          <p:cNvGrpSpPr/>
          <p:nvPr/>
        </p:nvGrpSpPr>
        <p:grpSpPr>
          <a:xfrm>
            <a:off x="5222875" y="1778187"/>
            <a:ext cx="1746250" cy="936236"/>
            <a:chOff x="7864504" y="2470784"/>
            <a:chExt cx="1552442" cy="832328"/>
          </a:xfrm>
        </p:grpSpPr>
        <p:sp>
          <p:nvSpPr>
            <p:cNvPr id="190" name="cloud 4" descr="cloud">
              <a:extLst>
                <a:ext uri="{FF2B5EF4-FFF2-40B4-BE49-F238E27FC236}">
                  <a16:creationId xmlns:a16="http://schemas.microsoft.com/office/drawing/2014/main" id="{C9973D69-39DF-D14D-AA96-6E270489B41E}"/>
                </a:ext>
              </a:extLst>
            </p:cNvPr>
            <p:cNvSpPr>
              <a:spLocks noChangeAspect="1"/>
            </p:cNvSpPr>
            <p:nvPr/>
          </p:nvSpPr>
          <p:spPr bwMode="auto">
            <a:xfrm flipV="1">
              <a:off x="7864504" y="2470784"/>
              <a:ext cx="1552442" cy="83232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1" name="TextBox 190">
              <a:extLst>
                <a:ext uri="{FF2B5EF4-FFF2-40B4-BE49-F238E27FC236}">
                  <a16:creationId xmlns:a16="http://schemas.microsoft.com/office/drawing/2014/main" id="{D15F73A2-0FBE-E94C-B861-9BBDCFAEFC77}"/>
                </a:ext>
              </a:extLst>
            </p:cNvPr>
            <p:cNvSpPr txBox="1"/>
            <p:nvPr/>
          </p:nvSpPr>
          <p:spPr>
            <a:xfrm>
              <a:off x="8283511" y="2809875"/>
              <a:ext cx="714427" cy="3283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a:t>
              </a:r>
            </a:p>
          </p:txBody>
        </p:sp>
      </p:grpSp>
      <p:grpSp>
        <p:nvGrpSpPr>
          <p:cNvPr id="192" name="Group 191">
            <a:extLst>
              <a:ext uri="{FF2B5EF4-FFF2-40B4-BE49-F238E27FC236}">
                <a16:creationId xmlns:a16="http://schemas.microsoft.com/office/drawing/2014/main" id="{A2C81A61-C99A-B545-960A-88E55E4980D9}"/>
              </a:ext>
              <a:ext uri="{C183D7F6-B498-43B3-948B-1728B52AA6E4}">
                <adec:decorative xmlns:adec="http://schemas.microsoft.com/office/drawing/2017/decorative" val="1"/>
              </a:ext>
            </a:extLst>
          </p:cNvPr>
          <p:cNvGrpSpPr/>
          <p:nvPr/>
        </p:nvGrpSpPr>
        <p:grpSpPr>
          <a:xfrm>
            <a:off x="2454738" y="3770122"/>
            <a:ext cx="2063427" cy="1640948"/>
            <a:chOff x="4754563" y="3859679"/>
            <a:chExt cx="2063427" cy="1640948"/>
          </a:xfrm>
        </p:grpSpPr>
        <p:sp>
          <p:nvSpPr>
            <p:cNvPr id="193" name="Oval 183">
              <a:extLst>
                <a:ext uri="{FF2B5EF4-FFF2-40B4-BE49-F238E27FC236}">
                  <a16:creationId xmlns:a16="http://schemas.microsoft.com/office/drawing/2014/main" id="{D3911F84-2F61-FF43-8FB2-39C180E0AD0E}"/>
                </a:ext>
              </a:extLst>
            </p:cNvPr>
            <p:cNvSpPr/>
            <p:nvPr/>
          </p:nvSpPr>
          <p:spPr bwMode="auto">
            <a:xfrm>
              <a:off x="5283202"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Bring </a:t>
              </a:r>
              <a:r>
                <a:rPr kumimoji="0" lang="en-US" sz="16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t>Azure services</a:t>
              </a:r>
              <a:br>
                <a:rPr kumimoji="0" lang="en-US" sz="16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to any infrastructure</a:t>
              </a:r>
              <a:endPar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endParaRPr>
            </a:p>
          </p:txBody>
        </p:sp>
        <p:sp>
          <p:nvSpPr>
            <p:cNvPr id="194" name="Trapezoid 193" descr="Security, compliance, and identity as an underlying plane of the tech stack">
              <a:extLst>
                <a:ext uri="{FF2B5EF4-FFF2-40B4-BE49-F238E27FC236}">
                  <a16:creationId xmlns:a16="http://schemas.microsoft.com/office/drawing/2014/main" id="{95803307-44B0-9F46-AFFE-7CFCD49B73BF}"/>
                </a:ext>
              </a:extLst>
            </p:cNvPr>
            <p:cNvSpPr/>
            <p:nvPr/>
          </p:nvSpPr>
          <p:spPr bwMode="auto">
            <a:xfrm>
              <a:off x="4754563"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95" name="Group 194">
              <a:extLst>
                <a:ext uri="{FF2B5EF4-FFF2-40B4-BE49-F238E27FC236}">
                  <a16:creationId xmlns:a16="http://schemas.microsoft.com/office/drawing/2014/main" id="{0D77A265-0766-1D4F-968F-0F2693B050C3}"/>
                </a:ext>
              </a:extLst>
            </p:cNvPr>
            <p:cNvGrpSpPr/>
            <p:nvPr/>
          </p:nvGrpSpPr>
          <p:grpSpPr>
            <a:xfrm>
              <a:off x="5123648" y="3859679"/>
              <a:ext cx="837891" cy="825018"/>
              <a:chOff x="6259453" y="4361532"/>
              <a:chExt cx="807055" cy="794657"/>
            </a:xfrm>
          </p:grpSpPr>
          <p:grpSp>
            <p:nvGrpSpPr>
              <p:cNvPr id="201" name="Group 200">
                <a:extLst>
                  <a:ext uri="{FF2B5EF4-FFF2-40B4-BE49-F238E27FC236}">
                    <a16:creationId xmlns:a16="http://schemas.microsoft.com/office/drawing/2014/main" id="{459760AC-ECC9-B640-88CA-71C67D421ED5}"/>
                  </a:ext>
                </a:extLst>
              </p:cNvPr>
              <p:cNvGrpSpPr/>
              <p:nvPr/>
            </p:nvGrpSpPr>
            <p:grpSpPr>
              <a:xfrm>
                <a:off x="6259453" y="4486276"/>
                <a:ext cx="461310" cy="669913"/>
                <a:chOff x="4092782" y="3098405"/>
                <a:chExt cx="1847726" cy="2683257"/>
              </a:xfrm>
            </p:grpSpPr>
            <p:grpSp>
              <p:nvGrpSpPr>
                <p:cNvPr id="204" name="Group 203">
                  <a:extLst>
                    <a:ext uri="{FF2B5EF4-FFF2-40B4-BE49-F238E27FC236}">
                      <a16:creationId xmlns:a16="http://schemas.microsoft.com/office/drawing/2014/main" id="{087FD4F3-3855-C444-BB05-74B0F9EA757A}"/>
                    </a:ext>
                  </a:extLst>
                </p:cNvPr>
                <p:cNvGrpSpPr/>
                <p:nvPr/>
              </p:nvGrpSpPr>
              <p:grpSpPr>
                <a:xfrm>
                  <a:off x="4092782" y="3098405"/>
                  <a:ext cx="1847726" cy="2683257"/>
                  <a:chOff x="5805254" y="2680531"/>
                  <a:chExt cx="464354" cy="674334"/>
                </a:xfrm>
              </p:grpSpPr>
              <p:grpSp>
                <p:nvGrpSpPr>
                  <p:cNvPr id="211" name="Group 210">
                    <a:extLst>
                      <a:ext uri="{FF2B5EF4-FFF2-40B4-BE49-F238E27FC236}">
                        <a16:creationId xmlns:a16="http://schemas.microsoft.com/office/drawing/2014/main" id="{D284D057-5F5E-BE4E-857B-B7B857136DA1}"/>
                      </a:ext>
                    </a:extLst>
                  </p:cNvPr>
                  <p:cNvGrpSpPr/>
                  <p:nvPr/>
                </p:nvGrpSpPr>
                <p:grpSpPr>
                  <a:xfrm>
                    <a:off x="5805254" y="2947233"/>
                    <a:ext cx="464354" cy="407632"/>
                    <a:chOff x="5293520" y="2499874"/>
                    <a:chExt cx="464354" cy="407632"/>
                  </a:xfrm>
                </p:grpSpPr>
                <p:sp>
                  <p:nvSpPr>
                    <p:cNvPr id="220" name="Rectangle 110">
                      <a:extLst>
                        <a:ext uri="{FF2B5EF4-FFF2-40B4-BE49-F238E27FC236}">
                          <a16:creationId xmlns:a16="http://schemas.microsoft.com/office/drawing/2014/main" id="{4383E826-B5C6-DC47-A86B-072389BC3EFD}"/>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1" name="Rectangle 110">
                      <a:extLst>
                        <a:ext uri="{FF2B5EF4-FFF2-40B4-BE49-F238E27FC236}">
                          <a16:creationId xmlns:a16="http://schemas.microsoft.com/office/drawing/2014/main" id="{3BCEF652-A3F1-924F-B290-22B18976806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D8C59298-CDD7-044A-8762-63ED554A420B}"/>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0B76A4C3-A843-1742-9F55-D5EA7E632606}"/>
                      </a:ext>
                    </a:extLst>
                  </p:cNvPr>
                  <p:cNvGrpSpPr/>
                  <p:nvPr/>
                </p:nvGrpSpPr>
                <p:grpSpPr>
                  <a:xfrm>
                    <a:off x="5805254" y="2813881"/>
                    <a:ext cx="464354" cy="407632"/>
                    <a:chOff x="5293520" y="2499874"/>
                    <a:chExt cx="464354" cy="407632"/>
                  </a:xfrm>
                </p:grpSpPr>
                <p:sp>
                  <p:nvSpPr>
                    <p:cNvPr id="217" name="Rectangle 110">
                      <a:extLst>
                        <a:ext uri="{FF2B5EF4-FFF2-40B4-BE49-F238E27FC236}">
                          <a16:creationId xmlns:a16="http://schemas.microsoft.com/office/drawing/2014/main" id="{999F147C-14FD-4D4E-948A-4A57F7827D22}"/>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8" name="Rectangle 110">
                      <a:extLst>
                        <a:ext uri="{FF2B5EF4-FFF2-40B4-BE49-F238E27FC236}">
                          <a16:creationId xmlns:a16="http://schemas.microsoft.com/office/drawing/2014/main" id="{1C31A1B3-E205-1049-9836-E40AF260B4A2}"/>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E86A7221-C2BF-564E-8EBA-622DAB1CDE6C}"/>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B31FE61C-2C03-6E4F-89E5-1B72A418D613}"/>
                      </a:ext>
                    </a:extLst>
                  </p:cNvPr>
                  <p:cNvGrpSpPr/>
                  <p:nvPr/>
                </p:nvGrpSpPr>
                <p:grpSpPr>
                  <a:xfrm>
                    <a:off x="5805254" y="2680531"/>
                    <a:ext cx="464354" cy="407632"/>
                    <a:chOff x="5293520" y="2499874"/>
                    <a:chExt cx="464354" cy="407632"/>
                  </a:xfrm>
                </p:grpSpPr>
                <p:sp>
                  <p:nvSpPr>
                    <p:cNvPr id="214" name="Rectangle 110">
                      <a:extLst>
                        <a:ext uri="{FF2B5EF4-FFF2-40B4-BE49-F238E27FC236}">
                          <a16:creationId xmlns:a16="http://schemas.microsoft.com/office/drawing/2014/main" id="{6DB28300-2027-D642-A971-E995AE2D213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5" name="Rectangle 110">
                      <a:extLst>
                        <a:ext uri="{FF2B5EF4-FFF2-40B4-BE49-F238E27FC236}">
                          <a16:creationId xmlns:a16="http://schemas.microsoft.com/office/drawing/2014/main" id="{2FCC4671-2DC2-E94C-9F1F-A918DBB45F73}"/>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2FF75C2D-B9C8-604D-82A5-49ACD2A2B1C0}"/>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205" name="Rectangle 114">
                  <a:extLst>
                    <a:ext uri="{FF2B5EF4-FFF2-40B4-BE49-F238E27FC236}">
                      <a16:creationId xmlns:a16="http://schemas.microsoft.com/office/drawing/2014/main" id="{D3FD5F38-E835-2648-9ACF-48A614EE1585}"/>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6" name="Rectangle 114">
                  <a:extLst>
                    <a:ext uri="{FF2B5EF4-FFF2-40B4-BE49-F238E27FC236}">
                      <a16:creationId xmlns:a16="http://schemas.microsoft.com/office/drawing/2014/main" id="{0B15A351-825D-1547-A347-4BF2E5244DA9}"/>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7" name="Rectangle 114">
                  <a:extLst>
                    <a:ext uri="{FF2B5EF4-FFF2-40B4-BE49-F238E27FC236}">
                      <a16:creationId xmlns:a16="http://schemas.microsoft.com/office/drawing/2014/main" id="{084D186C-06B8-5640-98BB-A645CF7DA305}"/>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8" name="Rectangle 114">
                  <a:extLst>
                    <a:ext uri="{FF2B5EF4-FFF2-40B4-BE49-F238E27FC236}">
                      <a16:creationId xmlns:a16="http://schemas.microsoft.com/office/drawing/2014/main" id="{B2C45351-0110-4045-B6D3-66E6258F9788}"/>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9" name="Rectangle 114">
                  <a:extLst>
                    <a:ext uri="{FF2B5EF4-FFF2-40B4-BE49-F238E27FC236}">
                      <a16:creationId xmlns:a16="http://schemas.microsoft.com/office/drawing/2014/main" id="{9DF96016-5C1F-3F4C-AC19-D027C934A9E7}"/>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0" name="Rectangle 114">
                  <a:extLst>
                    <a:ext uri="{FF2B5EF4-FFF2-40B4-BE49-F238E27FC236}">
                      <a16:creationId xmlns:a16="http://schemas.microsoft.com/office/drawing/2014/main" id="{412C89B2-049A-4043-911D-A4CF44F881CD}"/>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02" name="cloud 4" descr="cloud">
                <a:extLst>
                  <a:ext uri="{FF2B5EF4-FFF2-40B4-BE49-F238E27FC236}">
                    <a16:creationId xmlns:a16="http://schemas.microsoft.com/office/drawing/2014/main" id="{E1B54905-0933-A245-983A-45F47347C8CD}"/>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Oval 260">
                <a:extLst>
                  <a:ext uri="{FF2B5EF4-FFF2-40B4-BE49-F238E27FC236}">
                    <a16:creationId xmlns:a16="http://schemas.microsoft.com/office/drawing/2014/main" id="{DD9F062E-8CE7-4748-8D2A-1B5D560E83E8}"/>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196" name="Picture 4" descr="Image result for google cloud logo png">
              <a:extLst>
                <a:ext uri="{FF2B5EF4-FFF2-40B4-BE49-F238E27FC236}">
                  <a16:creationId xmlns:a16="http://schemas.microsoft.com/office/drawing/2014/main" id="{39CBAFDD-63BB-4849-952C-5CF5C3E1AC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9839"/>
            <a:stretch/>
          </p:blipFill>
          <p:spPr bwMode="auto">
            <a:xfrm>
              <a:off x="6115329" y="4469601"/>
              <a:ext cx="287161" cy="224765"/>
            </a:xfrm>
            <a:prstGeom prst="rect">
              <a:avLst/>
            </a:prstGeom>
            <a:noFill/>
            <a:extLst>
              <a:ext uri="{909E8E84-426E-40DD-AFC4-6F175D3DCCD1}">
                <a14:hiddenFill xmlns:a14="http://schemas.microsoft.com/office/drawing/2010/main">
                  <a:solidFill>
                    <a:srgbClr val="FFFFFF"/>
                  </a:solidFill>
                </a14:hiddenFill>
              </a:ext>
            </a:extLst>
          </p:spPr>
        </p:pic>
        <p:grpSp>
          <p:nvGrpSpPr>
            <p:cNvPr id="197" name="Group 196">
              <a:extLst>
                <a:ext uri="{FF2B5EF4-FFF2-40B4-BE49-F238E27FC236}">
                  <a16:creationId xmlns:a16="http://schemas.microsoft.com/office/drawing/2014/main" id="{8F03FC0F-65FE-CA46-91BF-C30679C9B37E}"/>
                </a:ext>
              </a:extLst>
            </p:cNvPr>
            <p:cNvGrpSpPr/>
            <p:nvPr/>
          </p:nvGrpSpPr>
          <p:grpSpPr>
            <a:xfrm>
              <a:off x="6052995" y="3953237"/>
              <a:ext cx="411827" cy="239031"/>
              <a:chOff x="6685869" y="4505325"/>
              <a:chExt cx="350367" cy="203358"/>
            </a:xfrm>
          </p:grpSpPr>
          <p:pic>
            <p:nvPicPr>
              <p:cNvPr id="199" name="Picture 2" descr="Image result for aws logo png">
                <a:extLst>
                  <a:ext uri="{FF2B5EF4-FFF2-40B4-BE49-F238E27FC236}">
                    <a16:creationId xmlns:a16="http://schemas.microsoft.com/office/drawing/2014/main" id="{CCC34533-EE09-004E-8E7B-5302CE0B3A9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580" t="65567" r="12580"/>
              <a:stretch/>
            </p:blipFill>
            <p:spPr bwMode="auto">
              <a:xfrm>
                <a:off x="6685869" y="4618008"/>
                <a:ext cx="350367" cy="90675"/>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mage result for aws logo png">
                <a:extLst>
                  <a:ext uri="{FF2B5EF4-FFF2-40B4-BE49-F238E27FC236}">
                    <a16:creationId xmlns:a16="http://schemas.microsoft.com/office/drawing/2014/main" id="{08FE9996-E8D9-E74A-A5BC-40CBE9924507}"/>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6685869" y="4505325"/>
                <a:ext cx="350367" cy="1285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8" name="Picture 2" descr="Vmware Png Logo - Free Transparent PNG Logos">
              <a:extLst>
                <a:ext uri="{FF2B5EF4-FFF2-40B4-BE49-F238E27FC236}">
                  <a16:creationId xmlns:a16="http://schemas.microsoft.com/office/drawing/2014/main" id="{243D9CE5-3639-E546-912E-EB28F140A91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56622" y="4294951"/>
              <a:ext cx="604575" cy="921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1447009"/>
      </p:ext>
    </p:extLst>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372533" y="2520684"/>
            <a:ext cx="5723467" cy="3046988"/>
          </a:xfrm>
        </p:spPr>
        <p:txBody>
          <a:bodyPr/>
          <a:lstStyle/>
          <a:p>
            <a:pPr algn="ctr"/>
            <a:r>
              <a:rPr lang="en-US" dirty="0">
                <a:solidFill>
                  <a:schemeClr val="tx1"/>
                </a:solidFill>
                <a:cs typeface="Segoe UI"/>
              </a:rPr>
              <a:t> </a:t>
            </a:r>
            <a:br>
              <a:rPr lang="en-US" dirty="0">
                <a:cs typeface="Segoe UI"/>
              </a:rPr>
            </a:br>
            <a:r>
              <a:rPr lang="en-US" dirty="0">
                <a:cs typeface="Segoe UI"/>
              </a:rPr>
              <a:t>Azure Kubernetes Service on Azure Stack HCI </a:t>
            </a:r>
            <a:br>
              <a:rPr lang="en-US" dirty="0"/>
            </a:br>
            <a:br>
              <a:rPr lang="en-US" dirty="0"/>
            </a:br>
            <a:br>
              <a:rPr lang="en-US" dirty="0"/>
            </a:br>
            <a:r>
              <a:rPr lang="en-US" sz="1800">
                <a:cs typeface="Segoe UI"/>
              </a:rPr>
              <a:t> AKS on HCI</a:t>
            </a:r>
            <a:endParaRPr lang="en-US">
              <a:cs typeface="Segoe UI"/>
            </a:endParaRPr>
          </a:p>
        </p:txBody>
      </p:sp>
    </p:spTree>
    <p:extLst>
      <p:ext uri="{BB962C8B-B14F-4D97-AF65-F5344CB8AC3E}">
        <p14:creationId xmlns:p14="http://schemas.microsoft.com/office/powerpoint/2010/main" val="38347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D624-191B-4DAB-A56B-DC96CE93F97A}"/>
              </a:ext>
            </a:extLst>
          </p:cNvPr>
          <p:cNvSpPr>
            <a:spLocks noGrp="1"/>
          </p:cNvSpPr>
          <p:nvPr>
            <p:ph type="title"/>
          </p:nvPr>
        </p:nvSpPr>
        <p:spPr/>
        <p:txBody>
          <a:bodyPr/>
          <a:lstStyle/>
          <a:p>
            <a:r>
              <a:rPr lang="en-US">
                <a:solidFill>
                  <a:schemeClr val="bg1"/>
                </a:solidFill>
              </a:rPr>
              <a:t>AKS on Azure Stack HCI</a:t>
            </a:r>
          </a:p>
        </p:txBody>
      </p:sp>
      <p:cxnSp>
        <p:nvCxnSpPr>
          <p:cNvPr id="24" name="Straight Connector 23">
            <a:extLst>
              <a:ext uri="{FF2B5EF4-FFF2-40B4-BE49-F238E27FC236}">
                <a16:creationId xmlns:a16="http://schemas.microsoft.com/office/drawing/2014/main" id="{6174B5A3-864C-4933-93D9-431674ABB320}"/>
              </a:ext>
              <a:ext uri="{C183D7F6-B498-43B3-948B-1728B52AA6E4}">
                <adec:decorative xmlns:adec="http://schemas.microsoft.com/office/drawing/2017/decorative" val="1"/>
              </a:ext>
            </a:extLst>
          </p:cNvPr>
          <p:cNvCxnSpPr>
            <a:cxnSpLocks/>
          </p:cNvCxnSpPr>
          <p:nvPr/>
        </p:nvCxnSpPr>
        <p:spPr>
          <a:xfrm>
            <a:off x="865" y="2993507"/>
            <a:ext cx="12190271"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9E97FF0-3EB5-4933-9CF3-0846BD749934}"/>
              </a:ext>
              <a:ext uri="{C183D7F6-B498-43B3-948B-1728B52AA6E4}">
                <adec:decorative xmlns:adec="http://schemas.microsoft.com/office/drawing/2017/decorative" val="1"/>
              </a:ext>
            </a:extLst>
          </p:cNvPr>
          <p:cNvSpPr/>
          <p:nvPr/>
        </p:nvSpPr>
        <p:spPr bwMode="auto">
          <a:xfrm rot="2691400">
            <a:off x="2174982" y="2405063"/>
            <a:ext cx="1121824" cy="1121824"/>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88" descr="data, cloud, scale">
            <a:extLst>
              <a:ext uri="{FF2B5EF4-FFF2-40B4-BE49-F238E27FC236}">
                <a16:creationId xmlns:a16="http://schemas.microsoft.com/office/drawing/2014/main" id="{48345BD2-031D-4FA6-BCC8-D3F7CCFB296D}"/>
              </a:ext>
            </a:extLst>
          </p:cNvPr>
          <p:cNvGrpSpPr>
            <a:grpSpLocks noChangeAspect="1"/>
          </p:cNvGrpSpPr>
          <p:nvPr/>
        </p:nvGrpSpPr>
        <p:grpSpPr bwMode="auto">
          <a:xfrm>
            <a:off x="2368779" y="2610718"/>
            <a:ext cx="734228" cy="731417"/>
            <a:chOff x="5781" y="773"/>
            <a:chExt cx="261" cy="260"/>
          </a:xfrm>
        </p:grpSpPr>
        <p:sp>
          <p:nvSpPr>
            <p:cNvPr id="115" name="AutoShape 87">
              <a:extLst>
                <a:ext uri="{FF2B5EF4-FFF2-40B4-BE49-F238E27FC236}">
                  <a16:creationId xmlns:a16="http://schemas.microsoft.com/office/drawing/2014/main" id="{E3243B05-379C-466D-A6B3-48C1D3AFAD26}"/>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89">
              <a:extLst>
                <a:ext uri="{FF2B5EF4-FFF2-40B4-BE49-F238E27FC236}">
                  <a16:creationId xmlns:a16="http://schemas.microsoft.com/office/drawing/2014/main" id="{48A9DED1-7EB8-4C1F-BB85-436C3ED234D0}"/>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90">
              <a:extLst>
                <a:ext uri="{FF2B5EF4-FFF2-40B4-BE49-F238E27FC236}">
                  <a16:creationId xmlns:a16="http://schemas.microsoft.com/office/drawing/2014/main" id="{6C4EC6AB-8831-42C5-844C-4567F1510498}"/>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91">
              <a:extLst>
                <a:ext uri="{FF2B5EF4-FFF2-40B4-BE49-F238E27FC236}">
                  <a16:creationId xmlns:a16="http://schemas.microsoft.com/office/drawing/2014/main" id="{64FE8AB3-A704-43EB-86ED-A9DFE42317A7}"/>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92">
              <a:extLst>
                <a:ext uri="{FF2B5EF4-FFF2-40B4-BE49-F238E27FC236}">
                  <a16:creationId xmlns:a16="http://schemas.microsoft.com/office/drawing/2014/main" id="{B9532912-C641-4517-ADD8-597B3AE3AA5D}"/>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93">
              <a:extLst>
                <a:ext uri="{FF2B5EF4-FFF2-40B4-BE49-F238E27FC236}">
                  <a16:creationId xmlns:a16="http://schemas.microsoft.com/office/drawing/2014/main" id="{39A3B4CA-CF20-49CB-9856-3580D7925DE6}"/>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94">
              <a:extLst>
                <a:ext uri="{FF2B5EF4-FFF2-40B4-BE49-F238E27FC236}">
                  <a16:creationId xmlns:a16="http://schemas.microsoft.com/office/drawing/2014/main" id="{406FF94A-A6E2-4113-9A7B-744C1418E014}"/>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95">
              <a:extLst>
                <a:ext uri="{FF2B5EF4-FFF2-40B4-BE49-F238E27FC236}">
                  <a16:creationId xmlns:a16="http://schemas.microsoft.com/office/drawing/2014/main" id="{AFB39EBA-60FA-454D-93B0-67EE68189B2E}"/>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96">
              <a:extLst>
                <a:ext uri="{FF2B5EF4-FFF2-40B4-BE49-F238E27FC236}">
                  <a16:creationId xmlns:a16="http://schemas.microsoft.com/office/drawing/2014/main" id="{1F30B13B-F84E-4BA1-ADF2-F4C6860CD4BF}"/>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97">
              <a:extLst>
                <a:ext uri="{FF2B5EF4-FFF2-40B4-BE49-F238E27FC236}">
                  <a16:creationId xmlns:a16="http://schemas.microsoft.com/office/drawing/2014/main" id="{D726C43C-7780-4A13-9B9D-CD36CD3E71B3}"/>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B8DB46EA-7AB0-449D-8039-7C6742915C40}"/>
              </a:ext>
            </a:extLst>
          </p:cNvPr>
          <p:cNvSpPr txBox="1"/>
          <p:nvPr/>
        </p:nvSpPr>
        <p:spPr>
          <a:xfrm>
            <a:off x="1171788" y="3891792"/>
            <a:ext cx="2742811" cy="343443"/>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Azure hybrid by design</a:t>
            </a:r>
          </a:p>
        </p:txBody>
      </p:sp>
      <p:grpSp>
        <p:nvGrpSpPr>
          <p:cNvPr id="148" name="Group 147" descr="plus sign">
            <a:extLst>
              <a:ext uri="{FF2B5EF4-FFF2-40B4-BE49-F238E27FC236}">
                <a16:creationId xmlns:a16="http://schemas.microsoft.com/office/drawing/2014/main" id="{7BF52435-4962-49E8-BD39-E2C48117C860}"/>
              </a:ext>
            </a:extLst>
          </p:cNvPr>
          <p:cNvGrpSpPr/>
          <p:nvPr/>
        </p:nvGrpSpPr>
        <p:grpSpPr>
          <a:xfrm>
            <a:off x="3894459" y="2694116"/>
            <a:ext cx="475182" cy="513625"/>
            <a:chOff x="9706062" y="300972"/>
            <a:chExt cx="475250" cy="513697"/>
          </a:xfrm>
        </p:grpSpPr>
        <p:sp>
          <p:nvSpPr>
            <p:cNvPr id="149" name="Oval 148">
              <a:extLst>
                <a:ext uri="{FF2B5EF4-FFF2-40B4-BE49-F238E27FC236}">
                  <a16:creationId xmlns:a16="http://schemas.microsoft.com/office/drawing/2014/main" id="{D0DDDD78-790D-469B-81BF-DA6C54FD8AE3}"/>
                </a:ext>
              </a:extLst>
            </p:cNvPr>
            <p:cNvSpPr/>
            <p:nvPr/>
          </p:nvSpPr>
          <p:spPr bwMode="auto">
            <a:xfrm>
              <a:off x="9710526" y="351048"/>
              <a:ext cx="463621" cy="46362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TextBox 149">
              <a:extLst>
                <a:ext uri="{FF2B5EF4-FFF2-40B4-BE49-F238E27FC236}">
                  <a16:creationId xmlns:a16="http://schemas.microsoft.com/office/drawing/2014/main" id="{0FD7FD29-73C4-4256-B89D-ECCD898A036D}"/>
                </a:ext>
              </a:extLst>
            </p:cNvPr>
            <p:cNvSpPr txBox="1"/>
            <p:nvPr/>
          </p:nvSpPr>
          <p:spPr>
            <a:xfrm>
              <a:off x="9706062" y="300972"/>
              <a:ext cx="475250" cy="492512"/>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sp>
        <p:nvSpPr>
          <p:cNvPr id="143" name="Rectangle 142">
            <a:extLst>
              <a:ext uri="{FF2B5EF4-FFF2-40B4-BE49-F238E27FC236}">
                <a16:creationId xmlns:a16="http://schemas.microsoft.com/office/drawing/2014/main" id="{1756A5D5-BAF5-4838-B1E6-1DFD0FC7E476}"/>
              </a:ext>
              <a:ext uri="{C183D7F6-B498-43B3-948B-1728B52AA6E4}">
                <adec:decorative xmlns:adec="http://schemas.microsoft.com/office/drawing/2017/decorative" val="1"/>
              </a:ext>
            </a:extLst>
          </p:cNvPr>
          <p:cNvSpPr/>
          <p:nvPr/>
        </p:nvSpPr>
        <p:spPr bwMode="auto">
          <a:xfrm rot="2691400">
            <a:off x="5265377" y="2432595"/>
            <a:ext cx="1121824" cy="1121824"/>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Person at a desk icon">
            <a:extLst>
              <a:ext uri="{FF2B5EF4-FFF2-40B4-BE49-F238E27FC236}">
                <a16:creationId xmlns:a16="http://schemas.microsoft.com/office/drawing/2014/main" id="{24B63630-04A1-44AE-AA2D-8894BDA6DB5A}"/>
              </a:ext>
            </a:extLst>
          </p:cNvPr>
          <p:cNvPicPr>
            <a:picLocks noChangeAspect="1"/>
          </p:cNvPicPr>
          <p:nvPr/>
        </p:nvPicPr>
        <p:blipFill>
          <a:blip r:embed="rId3"/>
          <a:stretch>
            <a:fillRect/>
          </a:stretch>
        </p:blipFill>
        <p:spPr>
          <a:xfrm>
            <a:off x="5447118" y="2547694"/>
            <a:ext cx="728248" cy="728248"/>
          </a:xfrm>
          <a:prstGeom prst="rect">
            <a:avLst/>
          </a:prstGeom>
        </p:spPr>
      </p:pic>
      <p:sp>
        <p:nvSpPr>
          <p:cNvPr id="44" name="TextBox 43">
            <a:extLst>
              <a:ext uri="{FF2B5EF4-FFF2-40B4-BE49-F238E27FC236}">
                <a16:creationId xmlns:a16="http://schemas.microsoft.com/office/drawing/2014/main" id="{DB83ADDB-72F1-4DF2-8900-A01315561136}"/>
              </a:ext>
            </a:extLst>
          </p:cNvPr>
          <p:cNvSpPr txBox="1"/>
          <p:nvPr/>
        </p:nvSpPr>
        <p:spPr>
          <a:xfrm>
            <a:off x="4499136" y="3917013"/>
            <a:ext cx="2742811" cy="58296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Best platform for .NET apps on-premises</a:t>
            </a:r>
          </a:p>
        </p:txBody>
      </p:sp>
      <p:grpSp>
        <p:nvGrpSpPr>
          <p:cNvPr id="21" name="Group 20" descr="plus sign">
            <a:extLst>
              <a:ext uri="{FF2B5EF4-FFF2-40B4-BE49-F238E27FC236}">
                <a16:creationId xmlns:a16="http://schemas.microsoft.com/office/drawing/2014/main" id="{38C5FB32-F812-4E1F-8810-45F1311B7E99}"/>
              </a:ext>
            </a:extLst>
          </p:cNvPr>
          <p:cNvGrpSpPr/>
          <p:nvPr/>
        </p:nvGrpSpPr>
        <p:grpSpPr>
          <a:xfrm>
            <a:off x="7293352" y="2736586"/>
            <a:ext cx="475182" cy="513625"/>
            <a:chOff x="9706062" y="300972"/>
            <a:chExt cx="475250" cy="513697"/>
          </a:xfrm>
        </p:grpSpPr>
        <p:sp>
          <p:nvSpPr>
            <p:cNvPr id="17" name="Oval 16">
              <a:extLst>
                <a:ext uri="{FF2B5EF4-FFF2-40B4-BE49-F238E27FC236}">
                  <a16:creationId xmlns:a16="http://schemas.microsoft.com/office/drawing/2014/main" id="{F9AAA30A-F709-41E0-84CB-9BF3152FFD81}"/>
                </a:ext>
              </a:extLst>
            </p:cNvPr>
            <p:cNvSpPr/>
            <p:nvPr/>
          </p:nvSpPr>
          <p:spPr bwMode="auto">
            <a:xfrm>
              <a:off x="9710526" y="351048"/>
              <a:ext cx="463621" cy="46362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TextBox 140">
              <a:extLst>
                <a:ext uri="{FF2B5EF4-FFF2-40B4-BE49-F238E27FC236}">
                  <a16:creationId xmlns:a16="http://schemas.microsoft.com/office/drawing/2014/main" id="{024F3578-F6EF-49CD-978A-25E1557F54EB}"/>
                </a:ext>
              </a:extLst>
            </p:cNvPr>
            <p:cNvSpPr txBox="1"/>
            <p:nvPr/>
          </p:nvSpPr>
          <p:spPr>
            <a:xfrm>
              <a:off x="9706062" y="300972"/>
              <a:ext cx="475250" cy="492512"/>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sp>
        <p:nvSpPr>
          <p:cNvPr id="144" name="Rectangle 143">
            <a:extLst>
              <a:ext uri="{FF2B5EF4-FFF2-40B4-BE49-F238E27FC236}">
                <a16:creationId xmlns:a16="http://schemas.microsoft.com/office/drawing/2014/main" id="{4D6CB0EA-89E9-42A1-8473-728C8A26BE73}"/>
              </a:ext>
              <a:ext uri="{C183D7F6-B498-43B3-948B-1728B52AA6E4}">
                <adec:decorative xmlns:adec="http://schemas.microsoft.com/office/drawing/2017/decorative" val="1"/>
              </a:ext>
            </a:extLst>
          </p:cNvPr>
          <p:cNvSpPr/>
          <p:nvPr/>
        </p:nvSpPr>
        <p:spPr bwMode="auto">
          <a:xfrm rot="2691400">
            <a:off x="8856990" y="2432595"/>
            <a:ext cx="1121824" cy="1121824"/>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0" name="Graphic 261" descr="protect">
            <a:extLst>
              <a:ext uri="{FF2B5EF4-FFF2-40B4-BE49-F238E27FC236}">
                <a16:creationId xmlns:a16="http://schemas.microsoft.com/office/drawing/2014/main" id="{83F423D3-354A-4DEA-B46A-B2CC0BB456BD}"/>
              </a:ext>
            </a:extLst>
          </p:cNvPr>
          <p:cNvGrpSpPr/>
          <p:nvPr/>
        </p:nvGrpSpPr>
        <p:grpSpPr>
          <a:xfrm>
            <a:off x="9049347" y="2624929"/>
            <a:ext cx="736953" cy="731416"/>
            <a:chOff x="10090886" y="4843634"/>
            <a:chExt cx="464503" cy="461010"/>
          </a:xfrm>
        </p:grpSpPr>
        <p:sp>
          <p:nvSpPr>
            <p:cNvPr id="131" name="Freeform: Shape 130">
              <a:extLst>
                <a:ext uri="{FF2B5EF4-FFF2-40B4-BE49-F238E27FC236}">
                  <a16:creationId xmlns:a16="http://schemas.microsoft.com/office/drawing/2014/main" id="{42BB9430-094E-4330-ABC3-5EECE8148149}"/>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BE9F5F26-61D6-4475-A204-2BA2C084CE44}"/>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0020443-9F4A-4CF4-8BD6-AC1FB2FA8815}"/>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8C472EB-DAB8-44C6-ADD5-ACA06AB2FE0A}"/>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7EA03E07-68A3-4A47-A6F1-25BFB780C3FE}"/>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104E0EB-48E0-432E-91DD-8B6722BC7C75}"/>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1F0D822-F718-4F8C-A051-A2C738F7FEB4}"/>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9719D8A8-74A2-4DDD-AA0B-F616F1011DE4}"/>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E3522490-74C6-472D-9A93-F9224F0C92AB}"/>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FB28FBFE-4FFA-4636-9FF2-676A3DED3A0D}"/>
              </a:ext>
            </a:extLst>
          </p:cNvPr>
          <p:cNvSpPr txBox="1"/>
          <p:nvPr/>
        </p:nvSpPr>
        <p:spPr>
          <a:xfrm>
            <a:off x="8048373" y="3865692"/>
            <a:ext cx="2742811" cy="343443"/>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Built-in security</a:t>
            </a:r>
          </a:p>
        </p:txBody>
      </p:sp>
      <p:sp>
        <p:nvSpPr>
          <p:cNvPr id="4" name="TextBox 3">
            <a:extLst>
              <a:ext uri="{FF2B5EF4-FFF2-40B4-BE49-F238E27FC236}">
                <a16:creationId xmlns:a16="http://schemas.microsoft.com/office/drawing/2014/main" id="{9EC5596F-FB38-466A-A104-76CBF9FFAC67}"/>
              </a:ext>
            </a:extLst>
          </p:cNvPr>
          <p:cNvSpPr txBox="1"/>
          <p:nvPr/>
        </p:nvSpPr>
        <p:spPr>
          <a:xfrm>
            <a:off x="208074" y="1032204"/>
            <a:ext cx="7746131" cy="374793"/>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Familiar Kubernetes application platform available on Azure Stack HCI</a:t>
            </a:r>
          </a:p>
        </p:txBody>
      </p:sp>
      <p:pic>
        <p:nvPicPr>
          <p:cNvPr id="3" name="Picture 2" descr="windows logo">
            <a:extLst>
              <a:ext uri="{FF2B5EF4-FFF2-40B4-BE49-F238E27FC236}">
                <a16:creationId xmlns:a16="http://schemas.microsoft.com/office/drawing/2014/main" id="{5DD73585-524A-4DE9-A7DF-BB814E16D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1139" y="2088524"/>
            <a:ext cx="273517" cy="2735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inux logo">
            <a:extLst>
              <a:ext uri="{FF2B5EF4-FFF2-40B4-BE49-F238E27FC236}">
                <a16:creationId xmlns:a16="http://schemas.microsoft.com/office/drawing/2014/main" id="{92ECE16F-7EF2-48AE-B8B4-0309FEE5D1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p:blipFill>
        <p:spPr bwMode="auto">
          <a:xfrm>
            <a:off x="6365713" y="2008025"/>
            <a:ext cx="312714" cy="35401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D3E070B2-FE24-4C4B-9DAA-2A07B32A25C0}"/>
              </a:ext>
            </a:extLst>
          </p:cNvPr>
          <p:cNvSpPr txBox="1"/>
          <p:nvPr/>
        </p:nvSpPr>
        <p:spPr>
          <a:xfrm>
            <a:off x="1013157" y="4511578"/>
            <a:ext cx="3183851" cy="978411"/>
          </a:xfrm>
          <a:prstGeom prst="rect">
            <a:avLst/>
          </a:prstGeom>
          <a:noFill/>
        </p:spPr>
        <p:txBody>
          <a:bodyPr wrap="square" rtlCol="0">
            <a:spAutoFit/>
          </a:bodyPr>
          <a:lstStyle/>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mn-cs"/>
              </a:rPr>
              <a:t>AKS-consistent Kubernetes  cluster management</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mn-cs"/>
              </a:rPr>
              <a:t>Easy AKS deployment on Azure Stack HCI</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mn-cs"/>
              </a:rPr>
              <a:t>Built-in Azure Arc capability</a:t>
            </a:r>
          </a:p>
        </p:txBody>
      </p:sp>
      <p:sp>
        <p:nvSpPr>
          <p:cNvPr id="50" name="TextBox 49">
            <a:extLst>
              <a:ext uri="{FF2B5EF4-FFF2-40B4-BE49-F238E27FC236}">
                <a16:creationId xmlns:a16="http://schemas.microsoft.com/office/drawing/2014/main" id="{FE5C89C2-64C8-49C1-84C9-38F2FF3C195A}"/>
              </a:ext>
            </a:extLst>
          </p:cNvPr>
          <p:cNvSpPr txBox="1"/>
          <p:nvPr/>
        </p:nvSpPr>
        <p:spPr>
          <a:xfrm>
            <a:off x="4369663" y="4527375"/>
            <a:ext cx="3375404" cy="978411"/>
          </a:xfrm>
          <a:prstGeom prst="rect">
            <a:avLst/>
          </a:prstGeom>
          <a:noFill/>
        </p:spPr>
        <p:txBody>
          <a:bodyPr wrap="square" rtlCol="0">
            <a:spAutoFit/>
          </a:bodyPr>
          <a:lstStyle/>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Support for both Linux and Windows applications</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Differentiated container solution for Windows</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Local administration with Windows Admin Center</a:t>
            </a:r>
          </a:p>
        </p:txBody>
      </p:sp>
      <p:sp>
        <p:nvSpPr>
          <p:cNvPr id="51" name="TextBox 50">
            <a:extLst>
              <a:ext uri="{FF2B5EF4-FFF2-40B4-BE49-F238E27FC236}">
                <a16:creationId xmlns:a16="http://schemas.microsoft.com/office/drawing/2014/main" id="{9C15C989-A954-4B0A-B8B9-80F7CD51CFB1}"/>
              </a:ext>
            </a:extLst>
          </p:cNvPr>
          <p:cNvSpPr txBox="1"/>
          <p:nvPr/>
        </p:nvSpPr>
        <p:spPr>
          <a:xfrm>
            <a:off x="7861119" y="4550977"/>
            <a:ext cx="3113755" cy="890093"/>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1176"/>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and trusted platform</a:t>
            </a:r>
          </a:p>
          <a:p>
            <a:pPr marL="0" marR="0" lvl="0" indent="0" algn="ctr" defTabSz="896215" rtl="0" eaLnBrk="1" fontAlgn="auto" latinLnBrk="0" hangingPunct="1">
              <a:lnSpc>
                <a:spcPct val="100000"/>
              </a:lnSpc>
              <a:spcBef>
                <a:spcPts val="1176"/>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Single and consistent identity</a:t>
            </a:r>
          </a:p>
          <a:p>
            <a:pPr marL="0" marR="0" lvl="0" indent="0" algn="ctr" defTabSz="896215" rtl="0" eaLnBrk="1" fontAlgn="auto" latinLnBrk="0" hangingPunct="1">
              <a:lnSpc>
                <a:spcPct val="100000"/>
              </a:lnSpc>
              <a:spcBef>
                <a:spcPts val="1176"/>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Always up-to-date like Azure</a:t>
            </a:r>
          </a:p>
        </p:txBody>
      </p:sp>
    </p:spTree>
    <p:extLst>
      <p:ext uri="{BB962C8B-B14F-4D97-AF65-F5344CB8AC3E}">
        <p14:creationId xmlns:p14="http://schemas.microsoft.com/office/powerpoint/2010/main" val="988318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9254D9B0-7708-4CA6-B555-E5E86BDDD11F}"/>
              </a:ext>
            </a:extLst>
          </p:cNvPr>
          <p:cNvSpPr txBox="1">
            <a:spLocks noGrp="1"/>
          </p:cNvSpPr>
          <p:nvPr>
            <p:ph type="title"/>
          </p:nvPr>
        </p:nvSpPr>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noProof="0">
                <a:solidFill>
                  <a:schemeClr val="bg1"/>
                </a:solidFill>
              </a:rPr>
              <a:t>Azure hybrid by design </a:t>
            </a:r>
          </a:p>
        </p:txBody>
      </p:sp>
      <p:cxnSp>
        <p:nvCxnSpPr>
          <p:cNvPr id="34" name="Straight Connector 33">
            <a:extLst>
              <a:ext uri="{FF2B5EF4-FFF2-40B4-BE49-F238E27FC236}">
                <a16:creationId xmlns:a16="http://schemas.microsoft.com/office/drawing/2014/main" id="{35CBB04C-13D1-4E4E-A68C-155750CC16CA}"/>
              </a:ext>
              <a:ext uri="{C183D7F6-B498-43B3-948B-1728B52AA6E4}">
                <adec:decorative xmlns:adec="http://schemas.microsoft.com/office/drawing/2017/decorative" val="1"/>
              </a:ext>
            </a:extLst>
          </p:cNvPr>
          <p:cNvCxnSpPr>
            <a:cxnSpLocks/>
          </p:cNvCxnSpPr>
          <p:nvPr/>
        </p:nvCxnSpPr>
        <p:spPr>
          <a:xfrm>
            <a:off x="866" y="3085539"/>
            <a:ext cx="13077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1EE12CF-83F0-4FC5-A441-5B20D209D4BE}"/>
              </a:ext>
              <a:ext uri="{C183D7F6-B498-43B3-948B-1728B52AA6E4}">
                <adec:decorative xmlns:adec="http://schemas.microsoft.com/office/drawing/2017/decorative" val="1"/>
              </a:ext>
            </a:extLst>
          </p:cNvPr>
          <p:cNvSpPr/>
          <p:nvPr/>
        </p:nvSpPr>
        <p:spPr bwMode="auto">
          <a:xfrm rot="2691400">
            <a:off x="1373882" y="2132215"/>
            <a:ext cx="1906651" cy="1906651"/>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88" descr="data, cloud, scale">
            <a:extLst>
              <a:ext uri="{FF2B5EF4-FFF2-40B4-BE49-F238E27FC236}">
                <a16:creationId xmlns:a16="http://schemas.microsoft.com/office/drawing/2014/main" id="{FEA95679-125B-41F5-84EC-8057F2757EFB}"/>
              </a:ext>
            </a:extLst>
          </p:cNvPr>
          <p:cNvGrpSpPr>
            <a:grpSpLocks noChangeAspect="1"/>
          </p:cNvGrpSpPr>
          <p:nvPr/>
        </p:nvGrpSpPr>
        <p:grpSpPr bwMode="auto">
          <a:xfrm>
            <a:off x="1703259" y="2463983"/>
            <a:ext cx="1247893" cy="1243115"/>
            <a:chOff x="5781" y="773"/>
            <a:chExt cx="261" cy="260"/>
          </a:xfrm>
        </p:grpSpPr>
        <p:sp>
          <p:nvSpPr>
            <p:cNvPr id="37" name="AutoShape 87">
              <a:extLst>
                <a:ext uri="{FF2B5EF4-FFF2-40B4-BE49-F238E27FC236}">
                  <a16:creationId xmlns:a16="http://schemas.microsoft.com/office/drawing/2014/main" id="{59F6D69F-BCA3-46A6-9D29-5DCBB7A94656}"/>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89">
              <a:extLst>
                <a:ext uri="{FF2B5EF4-FFF2-40B4-BE49-F238E27FC236}">
                  <a16:creationId xmlns:a16="http://schemas.microsoft.com/office/drawing/2014/main" id="{B2760A81-5765-41A3-BBE6-FCE091385F59}"/>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90">
              <a:extLst>
                <a:ext uri="{FF2B5EF4-FFF2-40B4-BE49-F238E27FC236}">
                  <a16:creationId xmlns:a16="http://schemas.microsoft.com/office/drawing/2014/main" id="{5858FEE3-A78C-4840-8797-BC4B2C221798}"/>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91">
              <a:extLst>
                <a:ext uri="{FF2B5EF4-FFF2-40B4-BE49-F238E27FC236}">
                  <a16:creationId xmlns:a16="http://schemas.microsoft.com/office/drawing/2014/main" id="{3A776792-B887-4805-AAC4-C0D1B326724F}"/>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92">
              <a:extLst>
                <a:ext uri="{FF2B5EF4-FFF2-40B4-BE49-F238E27FC236}">
                  <a16:creationId xmlns:a16="http://schemas.microsoft.com/office/drawing/2014/main" id="{A0CCC590-B3B9-41BD-8F78-53BB61A1C264}"/>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93">
              <a:extLst>
                <a:ext uri="{FF2B5EF4-FFF2-40B4-BE49-F238E27FC236}">
                  <a16:creationId xmlns:a16="http://schemas.microsoft.com/office/drawing/2014/main" id="{F8FD869B-21C0-492B-8E52-8EE82384EF46}"/>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94">
              <a:extLst>
                <a:ext uri="{FF2B5EF4-FFF2-40B4-BE49-F238E27FC236}">
                  <a16:creationId xmlns:a16="http://schemas.microsoft.com/office/drawing/2014/main" id="{660BEEB9-5060-4ADA-A0F2-BF58FB5265DD}"/>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95">
              <a:extLst>
                <a:ext uri="{FF2B5EF4-FFF2-40B4-BE49-F238E27FC236}">
                  <a16:creationId xmlns:a16="http://schemas.microsoft.com/office/drawing/2014/main" id="{A2F2296B-A87D-4D9A-8903-BBD3A61442E3}"/>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96">
              <a:extLst>
                <a:ext uri="{FF2B5EF4-FFF2-40B4-BE49-F238E27FC236}">
                  <a16:creationId xmlns:a16="http://schemas.microsoft.com/office/drawing/2014/main" id="{B11852B5-A794-4D6D-A7AE-183CD5DBC470}"/>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97">
              <a:extLst>
                <a:ext uri="{FF2B5EF4-FFF2-40B4-BE49-F238E27FC236}">
                  <a16:creationId xmlns:a16="http://schemas.microsoft.com/office/drawing/2014/main" id="{09102C78-0230-42B7-9C07-8F0297F0DBCC}"/>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Text Placeholder 4">
            <a:extLst>
              <a:ext uri="{FF2B5EF4-FFF2-40B4-BE49-F238E27FC236}">
                <a16:creationId xmlns:a16="http://schemas.microsoft.com/office/drawing/2014/main" id="{7E5BF33E-5C29-45AC-9577-618B024ED25D}"/>
              </a:ext>
            </a:extLst>
          </p:cNvPr>
          <p:cNvSpPr txBox="1">
            <a:spLocks/>
          </p:cNvSpPr>
          <p:nvPr/>
        </p:nvSpPr>
        <p:spPr>
          <a:xfrm>
            <a:off x="5220306" y="1681267"/>
            <a:ext cx="6391994" cy="3556599"/>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AKS-consistent Kubernetes  cluster management</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Centrally managed from Azure Portal</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Fleet management for Kubernetes platform and containers</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Easy AKS deployment on Azure Stack HCI</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“Single”-step installation and update of a fully-conformant Kubernetes cluster</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logging, monitoring, load-balancing, and certificate management</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Built-in Azure Arc capability</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Easily bring Azure services on-premises with Azure Arc </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Consistent identity and security</a:t>
            </a:r>
          </a:p>
        </p:txBody>
      </p:sp>
      <p:grpSp>
        <p:nvGrpSpPr>
          <p:cNvPr id="29" name="Group 28" descr="checkmark icon">
            <a:extLst>
              <a:ext uri="{FF2B5EF4-FFF2-40B4-BE49-F238E27FC236}">
                <a16:creationId xmlns:a16="http://schemas.microsoft.com/office/drawing/2014/main" id="{761BBF06-A937-4077-8803-99EA059813F3}"/>
              </a:ext>
            </a:extLst>
          </p:cNvPr>
          <p:cNvGrpSpPr/>
          <p:nvPr/>
        </p:nvGrpSpPr>
        <p:grpSpPr>
          <a:xfrm>
            <a:off x="5216497" y="2119485"/>
            <a:ext cx="212869" cy="212869"/>
            <a:chOff x="638345" y="1849120"/>
            <a:chExt cx="331706" cy="331706"/>
          </a:xfrm>
        </p:grpSpPr>
        <p:sp>
          <p:nvSpPr>
            <p:cNvPr id="30" name="Oval 29">
              <a:extLst>
                <a:ext uri="{FF2B5EF4-FFF2-40B4-BE49-F238E27FC236}">
                  <a16:creationId xmlns:a16="http://schemas.microsoft.com/office/drawing/2014/main" id="{24769F22-0597-4091-B56F-EBEE1FDD557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70C561E6-802E-4CE2-A6E7-BC2A0F7CEAFF}"/>
                </a:ext>
              </a:extLst>
            </p:cNvPr>
            <p:cNvGrpSpPr/>
            <p:nvPr/>
          </p:nvGrpSpPr>
          <p:grpSpPr>
            <a:xfrm>
              <a:off x="704468" y="1951601"/>
              <a:ext cx="190360" cy="145146"/>
              <a:chOff x="1082496" y="1907583"/>
              <a:chExt cx="193778" cy="147753"/>
            </a:xfrm>
          </p:grpSpPr>
          <p:cxnSp>
            <p:nvCxnSpPr>
              <p:cNvPr id="32" name="Straight Connector 31">
                <a:extLst>
                  <a:ext uri="{FF2B5EF4-FFF2-40B4-BE49-F238E27FC236}">
                    <a16:creationId xmlns:a16="http://schemas.microsoft.com/office/drawing/2014/main" id="{78BF0F27-9D53-45E7-BF2E-50E15BAAC1D7}"/>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023BEA66-9D75-4E9D-9ADF-6083C33B82ED}"/>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50" name="Group 49" descr="checkmark icon">
            <a:extLst>
              <a:ext uri="{FF2B5EF4-FFF2-40B4-BE49-F238E27FC236}">
                <a16:creationId xmlns:a16="http://schemas.microsoft.com/office/drawing/2014/main" id="{589B7BF9-BF23-475B-9340-658CE9B09BB7}"/>
              </a:ext>
            </a:extLst>
          </p:cNvPr>
          <p:cNvGrpSpPr/>
          <p:nvPr/>
        </p:nvGrpSpPr>
        <p:grpSpPr>
          <a:xfrm>
            <a:off x="5216497" y="2408462"/>
            <a:ext cx="212869" cy="212869"/>
            <a:chOff x="638345" y="1849120"/>
            <a:chExt cx="331706" cy="331706"/>
          </a:xfrm>
        </p:grpSpPr>
        <p:sp>
          <p:nvSpPr>
            <p:cNvPr id="51" name="Oval 50">
              <a:extLst>
                <a:ext uri="{FF2B5EF4-FFF2-40B4-BE49-F238E27FC236}">
                  <a16:creationId xmlns:a16="http://schemas.microsoft.com/office/drawing/2014/main" id="{66EBB543-FAB2-43AE-82D1-53BAD456B054}"/>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A52E6912-0C30-4D23-9A31-590D93F95466}"/>
                </a:ext>
              </a:extLst>
            </p:cNvPr>
            <p:cNvGrpSpPr/>
            <p:nvPr/>
          </p:nvGrpSpPr>
          <p:grpSpPr>
            <a:xfrm>
              <a:off x="704468" y="1951601"/>
              <a:ext cx="190360" cy="145146"/>
              <a:chOff x="1082496" y="1907583"/>
              <a:chExt cx="193778" cy="147753"/>
            </a:xfrm>
          </p:grpSpPr>
          <p:cxnSp>
            <p:nvCxnSpPr>
              <p:cNvPr id="53" name="Straight Connector 52">
                <a:extLst>
                  <a:ext uri="{FF2B5EF4-FFF2-40B4-BE49-F238E27FC236}">
                    <a16:creationId xmlns:a16="http://schemas.microsoft.com/office/drawing/2014/main" id="{CE10147C-CAE5-4671-9610-F48C7239846A}"/>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4" name="Straight Connector 53">
                <a:extLst>
                  <a:ext uri="{FF2B5EF4-FFF2-40B4-BE49-F238E27FC236}">
                    <a16:creationId xmlns:a16="http://schemas.microsoft.com/office/drawing/2014/main" id="{A72A2ED7-49C8-4919-8385-FE03B3D8A631}"/>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3" name="Group 62" descr="checkmark icon">
            <a:extLst>
              <a:ext uri="{FF2B5EF4-FFF2-40B4-BE49-F238E27FC236}">
                <a16:creationId xmlns:a16="http://schemas.microsoft.com/office/drawing/2014/main" id="{7273C34C-F953-4E9E-9F01-6A428B60E0B1}"/>
              </a:ext>
            </a:extLst>
          </p:cNvPr>
          <p:cNvGrpSpPr/>
          <p:nvPr/>
        </p:nvGrpSpPr>
        <p:grpSpPr>
          <a:xfrm>
            <a:off x="5207407" y="3435799"/>
            <a:ext cx="212869" cy="212869"/>
            <a:chOff x="638345" y="1849120"/>
            <a:chExt cx="331706" cy="331706"/>
          </a:xfrm>
        </p:grpSpPr>
        <p:sp>
          <p:nvSpPr>
            <p:cNvPr id="64" name="Oval 63">
              <a:extLst>
                <a:ext uri="{FF2B5EF4-FFF2-40B4-BE49-F238E27FC236}">
                  <a16:creationId xmlns:a16="http://schemas.microsoft.com/office/drawing/2014/main" id="{B49A5151-73C1-4205-AB45-F8507CDC5561}"/>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7A09837F-CEEF-4E7F-BC2F-397C4F634D10}"/>
                </a:ext>
              </a:extLst>
            </p:cNvPr>
            <p:cNvGrpSpPr/>
            <p:nvPr/>
          </p:nvGrpSpPr>
          <p:grpSpPr>
            <a:xfrm>
              <a:off x="704468" y="1951601"/>
              <a:ext cx="190360" cy="145146"/>
              <a:chOff x="1082496" y="1907583"/>
              <a:chExt cx="193778" cy="147753"/>
            </a:xfrm>
          </p:grpSpPr>
          <p:cxnSp>
            <p:nvCxnSpPr>
              <p:cNvPr id="66" name="Straight Connector 65">
                <a:extLst>
                  <a:ext uri="{FF2B5EF4-FFF2-40B4-BE49-F238E27FC236}">
                    <a16:creationId xmlns:a16="http://schemas.microsoft.com/office/drawing/2014/main" id="{BF17C3CB-46F3-4D62-BA07-329824E09D09}"/>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67" name="Straight Connector 66">
                <a:extLst>
                  <a:ext uri="{FF2B5EF4-FFF2-40B4-BE49-F238E27FC236}">
                    <a16:creationId xmlns:a16="http://schemas.microsoft.com/office/drawing/2014/main" id="{8ED966F2-42F1-4293-B164-428482777A3D}"/>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9" name="Group 68" descr="checkmark icon">
            <a:extLst>
              <a:ext uri="{FF2B5EF4-FFF2-40B4-BE49-F238E27FC236}">
                <a16:creationId xmlns:a16="http://schemas.microsoft.com/office/drawing/2014/main" id="{9E4C3806-7B98-44F2-A168-D98E48A280EB}"/>
              </a:ext>
            </a:extLst>
          </p:cNvPr>
          <p:cNvGrpSpPr/>
          <p:nvPr/>
        </p:nvGrpSpPr>
        <p:grpSpPr>
          <a:xfrm>
            <a:off x="5207407" y="3724597"/>
            <a:ext cx="212869" cy="212869"/>
            <a:chOff x="638345" y="1849120"/>
            <a:chExt cx="331706" cy="331706"/>
          </a:xfrm>
        </p:grpSpPr>
        <p:sp>
          <p:nvSpPr>
            <p:cNvPr id="70" name="Oval 69">
              <a:extLst>
                <a:ext uri="{FF2B5EF4-FFF2-40B4-BE49-F238E27FC236}">
                  <a16:creationId xmlns:a16="http://schemas.microsoft.com/office/drawing/2014/main" id="{F89BC4E7-C559-4A39-AB68-B66B5AD81249}"/>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7F696E13-D808-4D4E-86ED-DA0231F0422B}"/>
                </a:ext>
              </a:extLst>
            </p:cNvPr>
            <p:cNvGrpSpPr/>
            <p:nvPr/>
          </p:nvGrpSpPr>
          <p:grpSpPr>
            <a:xfrm>
              <a:off x="704468" y="1951601"/>
              <a:ext cx="190360" cy="145146"/>
              <a:chOff x="1082496" y="1907583"/>
              <a:chExt cx="193778" cy="147753"/>
            </a:xfrm>
          </p:grpSpPr>
          <p:cxnSp>
            <p:nvCxnSpPr>
              <p:cNvPr id="72" name="Straight Connector 71">
                <a:extLst>
                  <a:ext uri="{FF2B5EF4-FFF2-40B4-BE49-F238E27FC236}">
                    <a16:creationId xmlns:a16="http://schemas.microsoft.com/office/drawing/2014/main" id="{032F1A65-F780-4163-878F-D41B6BD2A1ED}"/>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67B6065D-47FF-4B09-B787-441130B1EEB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75" name="Group 74" descr="checkmark icon">
            <a:extLst>
              <a:ext uri="{FF2B5EF4-FFF2-40B4-BE49-F238E27FC236}">
                <a16:creationId xmlns:a16="http://schemas.microsoft.com/office/drawing/2014/main" id="{107C601A-4F7A-4D9E-BB04-113336495C74}"/>
              </a:ext>
            </a:extLst>
          </p:cNvPr>
          <p:cNvGrpSpPr/>
          <p:nvPr/>
        </p:nvGrpSpPr>
        <p:grpSpPr>
          <a:xfrm>
            <a:off x="5207407" y="4716693"/>
            <a:ext cx="212869" cy="212869"/>
            <a:chOff x="638345" y="1849120"/>
            <a:chExt cx="331706" cy="331706"/>
          </a:xfrm>
        </p:grpSpPr>
        <p:sp>
          <p:nvSpPr>
            <p:cNvPr id="76" name="Oval 75">
              <a:extLst>
                <a:ext uri="{FF2B5EF4-FFF2-40B4-BE49-F238E27FC236}">
                  <a16:creationId xmlns:a16="http://schemas.microsoft.com/office/drawing/2014/main" id="{4E6F33B5-C862-4BB0-A71D-66B91FC12935}"/>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29CC0C36-518D-461E-960B-AD3F9BC16DF7}"/>
                </a:ext>
              </a:extLst>
            </p:cNvPr>
            <p:cNvGrpSpPr/>
            <p:nvPr/>
          </p:nvGrpSpPr>
          <p:grpSpPr>
            <a:xfrm>
              <a:off x="704468" y="1951601"/>
              <a:ext cx="190360" cy="145146"/>
              <a:chOff x="1082496" y="1907583"/>
              <a:chExt cx="193778" cy="147753"/>
            </a:xfrm>
          </p:grpSpPr>
          <p:cxnSp>
            <p:nvCxnSpPr>
              <p:cNvPr id="78" name="Straight Connector 77">
                <a:extLst>
                  <a:ext uri="{FF2B5EF4-FFF2-40B4-BE49-F238E27FC236}">
                    <a16:creationId xmlns:a16="http://schemas.microsoft.com/office/drawing/2014/main" id="{E61E3874-4C30-4E9E-938C-5D93FE6E181D}"/>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158EFFE1-40EE-484C-94EE-378D66D8081F}"/>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81" name="Group 80" descr="checkmark icon">
            <a:extLst>
              <a:ext uri="{FF2B5EF4-FFF2-40B4-BE49-F238E27FC236}">
                <a16:creationId xmlns:a16="http://schemas.microsoft.com/office/drawing/2014/main" id="{D5FF2339-7F71-44F5-BACC-41F0C575F18E}"/>
              </a:ext>
            </a:extLst>
          </p:cNvPr>
          <p:cNvGrpSpPr/>
          <p:nvPr/>
        </p:nvGrpSpPr>
        <p:grpSpPr>
          <a:xfrm>
            <a:off x="5207407" y="5006729"/>
            <a:ext cx="212869" cy="212869"/>
            <a:chOff x="638345" y="1849120"/>
            <a:chExt cx="331706" cy="331706"/>
          </a:xfrm>
        </p:grpSpPr>
        <p:sp>
          <p:nvSpPr>
            <p:cNvPr id="82" name="Oval 81">
              <a:extLst>
                <a:ext uri="{FF2B5EF4-FFF2-40B4-BE49-F238E27FC236}">
                  <a16:creationId xmlns:a16="http://schemas.microsoft.com/office/drawing/2014/main" id="{20CF1759-B606-4F05-97A7-23394B8CEFC8}"/>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C381BF2F-F33D-40ED-9E54-9B7147F18E41}"/>
                </a:ext>
              </a:extLst>
            </p:cNvPr>
            <p:cNvGrpSpPr/>
            <p:nvPr/>
          </p:nvGrpSpPr>
          <p:grpSpPr>
            <a:xfrm>
              <a:off x="704468" y="1951601"/>
              <a:ext cx="190360" cy="145146"/>
              <a:chOff x="1082496" y="1907583"/>
              <a:chExt cx="193778" cy="147753"/>
            </a:xfrm>
          </p:grpSpPr>
          <p:cxnSp>
            <p:nvCxnSpPr>
              <p:cNvPr id="84" name="Straight Connector 83">
                <a:extLst>
                  <a:ext uri="{FF2B5EF4-FFF2-40B4-BE49-F238E27FC236}">
                    <a16:creationId xmlns:a16="http://schemas.microsoft.com/office/drawing/2014/main" id="{BAA249A7-E8D6-4B48-A734-7F9069339F17}"/>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3764BD28-CCAF-4D07-B97B-B11EAEB0B2FB}"/>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spTree>
    <p:extLst>
      <p:ext uri="{BB962C8B-B14F-4D97-AF65-F5344CB8AC3E}">
        <p14:creationId xmlns:p14="http://schemas.microsoft.com/office/powerpoint/2010/main" val="963925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35" presetClass="path" presetSubtype="0" decel="100000" fill="hold" grpId="1" nodeType="withEffect">
                                  <p:stCondLst>
                                    <p:cond delay="0"/>
                                  </p:stCondLst>
                                  <p:childTnLst>
                                    <p:animMotion origin="layout" path="M -6.25E-7 1.48148E-6 L -6.25E-7 0.09143 " pathEditMode="relative" rAng="0" ptsTypes="AA">
                                      <p:cBhvr>
                                        <p:cTn id="9" dur="700" spd="-100000" fill="hold"/>
                                        <p:tgtEl>
                                          <p:spTgt spid="19"/>
                                        </p:tgtEl>
                                        <p:attrNameLst>
                                          <p:attrName>ppt_x</p:attrName>
                                          <p:attrName>ppt_y</p:attrName>
                                        </p:attrNameLst>
                                      </p:cBhvr>
                                      <p:rCtr x="0" y="4560"/>
                                    </p:animMotion>
                                  </p:childTnLst>
                                </p:cTn>
                              </p:par>
                              <p:par>
                                <p:cTn id="10" presetID="10"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00"/>
                                        <p:tgtEl>
                                          <p:spTgt spid="29"/>
                                        </p:tgtEl>
                                      </p:cBhvr>
                                    </p:animEffect>
                                  </p:childTnLst>
                                </p:cTn>
                              </p:par>
                              <p:par>
                                <p:cTn id="13" presetID="35" presetClass="path" presetSubtype="0" decel="100000" fill="hold" nodeType="withEffect">
                                  <p:stCondLst>
                                    <p:cond delay="0"/>
                                  </p:stCondLst>
                                  <p:childTnLst>
                                    <p:animMotion origin="layout" path="M -6.25E-7 1.48148E-6 L -6.25E-7 0.09143 " pathEditMode="relative" rAng="0" ptsTypes="AA">
                                      <p:cBhvr>
                                        <p:cTn id="14" dur="700" spd="-100000" fill="hold"/>
                                        <p:tgtEl>
                                          <p:spTgt spid="29"/>
                                        </p:tgtEl>
                                        <p:attrNameLst>
                                          <p:attrName>ppt_x</p:attrName>
                                          <p:attrName>ppt_y</p:attrName>
                                        </p:attrNameLst>
                                      </p:cBhvr>
                                      <p:rCtr x="0" y="4560"/>
                                    </p:animMotion>
                                  </p:childTnLst>
                                </p:cTn>
                              </p:par>
                              <p:par>
                                <p:cTn id="15" presetID="10"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700"/>
                                        <p:tgtEl>
                                          <p:spTgt spid="50"/>
                                        </p:tgtEl>
                                      </p:cBhvr>
                                    </p:animEffect>
                                  </p:childTnLst>
                                </p:cTn>
                              </p:par>
                              <p:par>
                                <p:cTn id="18" presetID="35" presetClass="path" presetSubtype="0" decel="100000" fill="hold" nodeType="withEffect">
                                  <p:stCondLst>
                                    <p:cond delay="0"/>
                                  </p:stCondLst>
                                  <p:childTnLst>
                                    <p:animMotion origin="layout" path="M -6.25E-7 1.48148E-6 L -6.25E-7 0.09143 " pathEditMode="relative" rAng="0" ptsTypes="AA">
                                      <p:cBhvr>
                                        <p:cTn id="19" dur="700" spd="-100000" fill="hold"/>
                                        <p:tgtEl>
                                          <p:spTgt spid="50"/>
                                        </p:tgtEl>
                                        <p:attrNameLst>
                                          <p:attrName>ppt_x</p:attrName>
                                          <p:attrName>ppt_y</p:attrName>
                                        </p:attrNameLst>
                                      </p:cBhvr>
                                      <p:rCtr x="0" y="4560"/>
                                    </p:animMotion>
                                  </p:childTnLst>
                                </p:cTn>
                              </p:par>
                              <p:par>
                                <p:cTn id="20" presetID="10"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700"/>
                                        <p:tgtEl>
                                          <p:spTgt spid="63"/>
                                        </p:tgtEl>
                                      </p:cBhvr>
                                    </p:animEffect>
                                  </p:childTnLst>
                                </p:cTn>
                              </p:par>
                              <p:par>
                                <p:cTn id="23" presetID="35" presetClass="path" presetSubtype="0" decel="100000" fill="hold" nodeType="withEffect">
                                  <p:stCondLst>
                                    <p:cond delay="0"/>
                                  </p:stCondLst>
                                  <p:childTnLst>
                                    <p:animMotion origin="layout" path="M -6.25E-7 1.48148E-6 L -6.25E-7 0.09143 " pathEditMode="relative" rAng="0" ptsTypes="AA">
                                      <p:cBhvr>
                                        <p:cTn id="24" dur="700" spd="-100000" fill="hold"/>
                                        <p:tgtEl>
                                          <p:spTgt spid="63"/>
                                        </p:tgtEl>
                                        <p:attrNameLst>
                                          <p:attrName>ppt_x</p:attrName>
                                          <p:attrName>ppt_y</p:attrName>
                                        </p:attrNameLst>
                                      </p:cBhvr>
                                      <p:rCtr x="0" y="4560"/>
                                    </p:animMotion>
                                  </p:childTnLst>
                                </p:cTn>
                              </p:par>
                              <p:par>
                                <p:cTn id="25" presetID="10"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700"/>
                                        <p:tgtEl>
                                          <p:spTgt spid="69"/>
                                        </p:tgtEl>
                                      </p:cBhvr>
                                    </p:animEffect>
                                  </p:childTnLst>
                                </p:cTn>
                              </p:par>
                              <p:par>
                                <p:cTn id="28" presetID="35" presetClass="path" presetSubtype="0" decel="100000" fill="hold" nodeType="withEffect">
                                  <p:stCondLst>
                                    <p:cond delay="0"/>
                                  </p:stCondLst>
                                  <p:childTnLst>
                                    <p:animMotion origin="layout" path="M -6.25E-7 1.48148E-6 L -6.25E-7 0.09143 " pathEditMode="relative" rAng="0" ptsTypes="AA">
                                      <p:cBhvr>
                                        <p:cTn id="29" dur="700" spd="-100000" fill="hold"/>
                                        <p:tgtEl>
                                          <p:spTgt spid="69"/>
                                        </p:tgtEl>
                                        <p:attrNameLst>
                                          <p:attrName>ppt_x</p:attrName>
                                          <p:attrName>ppt_y</p:attrName>
                                        </p:attrNameLst>
                                      </p:cBhvr>
                                      <p:rCtr x="0" y="4560"/>
                                    </p:animMotion>
                                  </p:childTnLst>
                                </p:cTn>
                              </p:par>
                              <p:par>
                                <p:cTn id="30" presetID="10" presetClass="entr" presetSubtype="0"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700"/>
                                        <p:tgtEl>
                                          <p:spTgt spid="75"/>
                                        </p:tgtEl>
                                      </p:cBhvr>
                                    </p:animEffect>
                                  </p:childTnLst>
                                </p:cTn>
                              </p:par>
                              <p:par>
                                <p:cTn id="33" presetID="35" presetClass="path" presetSubtype="0" decel="100000" fill="hold" nodeType="withEffect">
                                  <p:stCondLst>
                                    <p:cond delay="0"/>
                                  </p:stCondLst>
                                  <p:childTnLst>
                                    <p:animMotion origin="layout" path="M -6.25E-7 1.48148E-6 L -6.25E-7 0.09143 " pathEditMode="relative" rAng="0" ptsTypes="AA">
                                      <p:cBhvr>
                                        <p:cTn id="34" dur="700" spd="-100000" fill="hold"/>
                                        <p:tgtEl>
                                          <p:spTgt spid="75"/>
                                        </p:tgtEl>
                                        <p:attrNameLst>
                                          <p:attrName>ppt_x</p:attrName>
                                          <p:attrName>ppt_y</p:attrName>
                                        </p:attrNameLst>
                                      </p:cBhvr>
                                      <p:rCtr x="0" y="4560"/>
                                    </p:animMotion>
                                  </p:childTnLst>
                                </p:cTn>
                              </p:par>
                              <p:par>
                                <p:cTn id="35" presetID="10"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700"/>
                                        <p:tgtEl>
                                          <p:spTgt spid="81"/>
                                        </p:tgtEl>
                                      </p:cBhvr>
                                    </p:animEffect>
                                  </p:childTnLst>
                                </p:cTn>
                              </p:par>
                              <p:par>
                                <p:cTn id="38" presetID="35" presetClass="path" presetSubtype="0" decel="100000" fill="hold" nodeType="withEffect">
                                  <p:stCondLst>
                                    <p:cond delay="0"/>
                                  </p:stCondLst>
                                  <p:childTnLst>
                                    <p:animMotion origin="layout" path="M -6.25E-7 1.48148E-6 L -6.25E-7 0.09143 " pathEditMode="relative" rAng="0" ptsTypes="AA">
                                      <p:cBhvr>
                                        <p:cTn id="39" dur="700" spd="-100000" fill="hold"/>
                                        <p:tgtEl>
                                          <p:spTgt spid="81"/>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itle 3">
            <a:extLst>
              <a:ext uri="{FF2B5EF4-FFF2-40B4-BE49-F238E27FC236}">
                <a16:creationId xmlns:a16="http://schemas.microsoft.com/office/drawing/2014/main" id="{42036A73-04AD-48AE-8EF9-AC70EA5961BB}"/>
              </a:ext>
            </a:extLst>
          </p:cNvPr>
          <p:cNvSpPr txBox="1">
            <a:spLocks noGrp="1"/>
          </p:cNvSpPr>
          <p:nvPr>
            <p:ph type="title"/>
          </p:nvPr>
        </p:nvSpPr>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b="1">
                <a:solidFill>
                  <a:schemeClr val="bg1"/>
                </a:solidFill>
                <a:latin typeface="+mn-lt"/>
                <a:cs typeface="+mn-cs"/>
              </a:rPr>
              <a:t>Best platform for .NET apps on-premises</a:t>
            </a:r>
          </a:p>
        </p:txBody>
      </p:sp>
      <p:cxnSp>
        <p:nvCxnSpPr>
          <p:cNvPr id="40" name="Straight Connector 39">
            <a:extLst>
              <a:ext uri="{FF2B5EF4-FFF2-40B4-BE49-F238E27FC236}">
                <a16:creationId xmlns:a16="http://schemas.microsoft.com/office/drawing/2014/main" id="{A1752540-E813-47DB-9664-C1D21C85370E}"/>
              </a:ext>
              <a:ext uri="{C183D7F6-B498-43B3-948B-1728B52AA6E4}">
                <adec:decorative xmlns:adec="http://schemas.microsoft.com/office/drawing/2017/decorative" val="1"/>
              </a:ext>
            </a:extLst>
          </p:cNvPr>
          <p:cNvCxnSpPr>
            <a:cxnSpLocks/>
          </p:cNvCxnSpPr>
          <p:nvPr/>
        </p:nvCxnSpPr>
        <p:spPr>
          <a:xfrm>
            <a:off x="866" y="3085539"/>
            <a:ext cx="13077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725D8A8-7FA8-43BB-840E-2AFBCC6D3726}"/>
              </a:ext>
              <a:ext uri="{C183D7F6-B498-43B3-948B-1728B52AA6E4}">
                <adec:decorative xmlns:adec="http://schemas.microsoft.com/office/drawing/2017/decorative" val="1"/>
              </a:ext>
            </a:extLst>
          </p:cNvPr>
          <p:cNvSpPr/>
          <p:nvPr/>
        </p:nvSpPr>
        <p:spPr bwMode="auto">
          <a:xfrm rot="2691400">
            <a:off x="1373882" y="2132215"/>
            <a:ext cx="1906651" cy="1906651"/>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SQL Servers on Virtual Machines icon">
            <a:extLst>
              <a:ext uri="{FF2B5EF4-FFF2-40B4-BE49-F238E27FC236}">
                <a16:creationId xmlns:a16="http://schemas.microsoft.com/office/drawing/2014/main" id="{1CDF8F70-4521-4E0B-B7FD-076D6A497CC7}"/>
              </a:ext>
            </a:extLst>
          </p:cNvPr>
          <p:cNvPicPr>
            <a:picLocks noChangeAspect="1"/>
          </p:cNvPicPr>
          <p:nvPr/>
        </p:nvPicPr>
        <p:blipFill>
          <a:blip r:embed="rId3"/>
          <a:stretch>
            <a:fillRect/>
          </a:stretch>
        </p:blipFill>
        <p:spPr>
          <a:xfrm>
            <a:off x="1710432" y="2622706"/>
            <a:ext cx="1233550" cy="925669"/>
          </a:xfrm>
          <a:prstGeom prst="rect">
            <a:avLst/>
          </a:prstGeom>
        </p:spPr>
      </p:pic>
      <p:pic>
        <p:nvPicPr>
          <p:cNvPr id="103" name="Kubernetes" descr="Kubernetes">
            <a:extLst>
              <a:ext uri="{FF2B5EF4-FFF2-40B4-BE49-F238E27FC236}">
                <a16:creationId xmlns:a16="http://schemas.microsoft.com/office/drawing/2014/main" id="{86AD4860-A1E2-42C1-9DF6-5868FAF4E2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2751" y="2851322"/>
            <a:ext cx="628910" cy="628910"/>
          </a:xfrm>
          <a:prstGeom prst="rect">
            <a:avLst/>
          </a:prstGeom>
        </p:spPr>
      </p:pic>
      <p:sp>
        <p:nvSpPr>
          <p:cNvPr id="54" name="Text Placeholder 4">
            <a:extLst>
              <a:ext uri="{FF2B5EF4-FFF2-40B4-BE49-F238E27FC236}">
                <a16:creationId xmlns:a16="http://schemas.microsoft.com/office/drawing/2014/main" id="{42EB5379-90D5-4799-A048-0510C84E9E6E}"/>
              </a:ext>
            </a:extLst>
          </p:cNvPr>
          <p:cNvSpPr txBox="1">
            <a:spLocks/>
          </p:cNvSpPr>
          <p:nvPr/>
        </p:nvSpPr>
        <p:spPr>
          <a:xfrm>
            <a:off x="5220306" y="1681267"/>
            <a:ext cx="6391994" cy="3772019"/>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Built-in support for both Linux and Windows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All-inclusive and fully-supported infra-ready to run Windows and Linux containers out-of-the-box</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Single vendor support leading to faster turnaround on support and fixes </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Differentiated container solution for Windows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Domain credentials in containers with </a:t>
            </a:r>
            <a:r>
              <a:rPr kumimoji="0" lang="en-US" sz="1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gMSA</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v2</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AD and Azure AD integration​</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Local administration with Windows Admin Center</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Windows Admin Center and PowerShell for the Windows experts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Integrated Windows app migration tooling</a:t>
            </a:r>
          </a:p>
        </p:txBody>
      </p:sp>
      <p:grpSp>
        <p:nvGrpSpPr>
          <p:cNvPr id="55" name="Group 54" descr="checkmark icon">
            <a:extLst>
              <a:ext uri="{FF2B5EF4-FFF2-40B4-BE49-F238E27FC236}">
                <a16:creationId xmlns:a16="http://schemas.microsoft.com/office/drawing/2014/main" id="{DE73BE71-8F40-4877-BA7B-0E53DAB15912}"/>
              </a:ext>
            </a:extLst>
          </p:cNvPr>
          <p:cNvGrpSpPr/>
          <p:nvPr/>
        </p:nvGrpSpPr>
        <p:grpSpPr>
          <a:xfrm>
            <a:off x="5216497" y="2119485"/>
            <a:ext cx="212869" cy="212869"/>
            <a:chOff x="638345" y="1849120"/>
            <a:chExt cx="331706" cy="331706"/>
          </a:xfrm>
        </p:grpSpPr>
        <p:sp>
          <p:nvSpPr>
            <p:cNvPr id="56" name="Oval 55">
              <a:extLst>
                <a:ext uri="{FF2B5EF4-FFF2-40B4-BE49-F238E27FC236}">
                  <a16:creationId xmlns:a16="http://schemas.microsoft.com/office/drawing/2014/main" id="{E0F0FDF5-DE35-4B51-A93B-E301885A78A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7CE34ED3-AB88-4080-B852-8D79114A10BF}"/>
                </a:ext>
              </a:extLst>
            </p:cNvPr>
            <p:cNvGrpSpPr/>
            <p:nvPr/>
          </p:nvGrpSpPr>
          <p:grpSpPr>
            <a:xfrm>
              <a:off x="704468" y="1951601"/>
              <a:ext cx="190360" cy="145146"/>
              <a:chOff x="1082496" y="1907583"/>
              <a:chExt cx="193778" cy="147753"/>
            </a:xfrm>
          </p:grpSpPr>
          <p:cxnSp>
            <p:nvCxnSpPr>
              <p:cNvPr id="58" name="Straight Connector 57">
                <a:extLst>
                  <a:ext uri="{FF2B5EF4-FFF2-40B4-BE49-F238E27FC236}">
                    <a16:creationId xmlns:a16="http://schemas.microsoft.com/office/drawing/2014/main" id="{D9F2844E-1EC3-4174-A8C1-F54DA7716B78}"/>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4CC21EE6-EB28-4C6E-AE98-FAA45CFEA2D6}"/>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0" name="Group 59" descr="checkmark icon">
            <a:extLst>
              <a:ext uri="{FF2B5EF4-FFF2-40B4-BE49-F238E27FC236}">
                <a16:creationId xmlns:a16="http://schemas.microsoft.com/office/drawing/2014/main" id="{65CB3660-C67F-4D68-93E9-250E17A0AAC5}"/>
              </a:ext>
            </a:extLst>
          </p:cNvPr>
          <p:cNvGrpSpPr/>
          <p:nvPr/>
        </p:nvGrpSpPr>
        <p:grpSpPr>
          <a:xfrm>
            <a:off x="5201906" y="2637625"/>
            <a:ext cx="212869" cy="212869"/>
            <a:chOff x="638345" y="1849120"/>
            <a:chExt cx="331706" cy="331706"/>
          </a:xfrm>
        </p:grpSpPr>
        <p:sp>
          <p:nvSpPr>
            <p:cNvPr id="61" name="Oval 60">
              <a:extLst>
                <a:ext uri="{FF2B5EF4-FFF2-40B4-BE49-F238E27FC236}">
                  <a16:creationId xmlns:a16="http://schemas.microsoft.com/office/drawing/2014/main" id="{DBF56ABE-2943-454F-9B57-C0E68B988731}"/>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FEB4C98D-1BD5-4D1E-8DBF-C4AC0B30A603}"/>
                </a:ext>
              </a:extLst>
            </p:cNvPr>
            <p:cNvGrpSpPr/>
            <p:nvPr/>
          </p:nvGrpSpPr>
          <p:grpSpPr>
            <a:xfrm>
              <a:off x="704468" y="1951601"/>
              <a:ext cx="190360" cy="145146"/>
              <a:chOff x="1082496" y="1907583"/>
              <a:chExt cx="193778" cy="147753"/>
            </a:xfrm>
          </p:grpSpPr>
          <p:cxnSp>
            <p:nvCxnSpPr>
              <p:cNvPr id="63" name="Straight Connector 62">
                <a:extLst>
                  <a:ext uri="{FF2B5EF4-FFF2-40B4-BE49-F238E27FC236}">
                    <a16:creationId xmlns:a16="http://schemas.microsoft.com/office/drawing/2014/main" id="{E6767E39-78E7-4E7F-A720-CAD12F6CB531}"/>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64" name="Straight Connector 63">
                <a:extLst>
                  <a:ext uri="{FF2B5EF4-FFF2-40B4-BE49-F238E27FC236}">
                    <a16:creationId xmlns:a16="http://schemas.microsoft.com/office/drawing/2014/main" id="{FB532C92-1C3A-4B60-B3F3-CB5B4C08DF5B}"/>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70" name="Group 69" descr="checkmark icon">
            <a:extLst>
              <a:ext uri="{FF2B5EF4-FFF2-40B4-BE49-F238E27FC236}">
                <a16:creationId xmlns:a16="http://schemas.microsoft.com/office/drawing/2014/main" id="{70506A0F-96B7-4A03-BF32-18FAE4856941}"/>
              </a:ext>
            </a:extLst>
          </p:cNvPr>
          <p:cNvGrpSpPr/>
          <p:nvPr/>
        </p:nvGrpSpPr>
        <p:grpSpPr>
          <a:xfrm>
            <a:off x="5216497" y="3618103"/>
            <a:ext cx="212869" cy="212869"/>
            <a:chOff x="638345" y="1849120"/>
            <a:chExt cx="331706" cy="331706"/>
          </a:xfrm>
        </p:grpSpPr>
        <p:sp>
          <p:nvSpPr>
            <p:cNvPr id="71" name="Oval 70">
              <a:extLst>
                <a:ext uri="{FF2B5EF4-FFF2-40B4-BE49-F238E27FC236}">
                  <a16:creationId xmlns:a16="http://schemas.microsoft.com/office/drawing/2014/main" id="{CDA5EB29-ABCE-4E96-B2AF-7FA444435A6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01F20AEA-8198-48E0-9372-2132B76F909C}"/>
                </a:ext>
              </a:extLst>
            </p:cNvPr>
            <p:cNvGrpSpPr/>
            <p:nvPr/>
          </p:nvGrpSpPr>
          <p:grpSpPr>
            <a:xfrm>
              <a:off x="704468" y="1951601"/>
              <a:ext cx="190360" cy="145146"/>
              <a:chOff x="1082496" y="1907583"/>
              <a:chExt cx="193778" cy="147753"/>
            </a:xfrm>
          </p:grpSpPr>
          <p:cxnSp>
            <p:nvCxnSpPr>
              <p:cNvPr id="73" name="Straight Connector 72">
                <a:extLst>
                  <a:ext uri="{FF2B5EF4-FFF2-40B4-BE49-F238E27FC236}">
                    <a16:creationId xmlns:a16="http://schemas.microsoft.com/office/drawing/2014/main" id="{512113C4-9938-45E0-ACD3-263643E9649A}"/>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028A206E-2431-46A4-8622-D5647E428AC3}"/>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96" name="Group 95" descr="checkmark icon">
            <a:extLst>
              <a:ext uri="{FF2B5EF4-FFF2-40B4-BE49-F238E27FC236}">
                <a16:creationId xmlns:a16="http://schemas.microsoft.com/office/drawing/2014/main" id="{B33FB417-1B40-4912-8111-CAAB3A77EE88}"/>
              </a:ext>
            </a:extLst>
          </p:cNvPr>
          <p:cNvGrpSpPr/>
          <p:nvPr/>
        </p:nvGrpSpPr>
        <p:grpSpPr>
          <a:xfrm>
            <a:off x="5228667" y="3903760"/>
            <a:ext cx="212869" cy="212869"/>
            <a:chOff x="638345" y="1849120"/>
            <a:chExt cx="331706" cy="331706"/>
          </a:xfrm>
        </p:grpSpPr>
        <p:sp>
          <p:nvSpPr>
            <p:cNvPr id="97" name="Oval 96">
              <a:extLst>
                <a:ext uri="{FF2B5EF4-FFF2-40B4-BE49-F238E27FC236}">
                  <a16:creationId xmlns:a16="http://schemas.microsoft.com/office/drawing/2014/main" id="{5B4F9114-D7E6-4DAB-BE13-3265A82D05BE}"/>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3701927C-18EA-4A35-A1BE-4027DED356CF}"/>
                </a:ext>
              </a:extLst>
            </p:cNvPr>
            <p:cNvGrpSpPr/>
            <p:nvPr/>
          </p:nvGrpSpPr>
          <p:grpSpPr>
            <a:xfrm>
              <a:off x="704468" y="1951601"/>
              <a:ext cx="190360" cy="145146"/>
              <a:chOff x="1082496" y="1907583"/>
              <a:chExt cx="193778" cy="147753"/>
            </a:xfrm>
          </p:grpSpPr>
          <p:cxnSp>
            <p:nvCxnSpPr>
              <p:cNvPr id="99" name="Straight Connector 98">
                <a:extLst>
                  <a:ext uri="{FF2B5EF4-FFF2-40B4-BE49-F238E27FC236}">
                    <a16:creationId xmlns:a16="http://schemas.microsoft.com/office/drawing/2014/main" id="{9DDCE640-A65F-43A7-89E9-C2A7CD9EFB8B}"/>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100" name="Straight Connector 99">
                <a:extLst>
                  <a:ext uri="{FF2B5EF4-FFF2-40B4-BE49-F238E27FC236}">
                    <a16:creationId xmlns:a16="http://schemas.microsoft.com/office/drawing/2014/main" id="{6A90674E-DD19-4BD6-B46F-B355C06CDC3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80" name="Group 79" descr="checkmark icon">
            <a:extLst>
              <a:ext uri="{FF2B5EF4-FFF2-40B4-BE49-F238E27FC236}">
                <a16:creationId xmlns:a16="http://schemas.microsoft.com/office/drawing/2014/main" id="{D456A8FC-96C6-41EE-A21C-9EFA0542EA42}"/>
              </a:ext>
            </a:extLst>
          </p:cNvPr>
          <p:cNvGrpSpPr/>
          <p:nvPr/>
        </p:nvGrpSpPr>
        <p:grpSpPr>
          <a:xfrm>
            <a:off x="5194846" y="4938533"/>
            <a:ext cx="212869" cy="212869"/>
            <a:chOff x="638345" y="1849120"/>
            <a:chExt cx="331706" cy="331706"/>
          </a:xfrm>
        </p:grpSpPr>
        <p:sp>
          <p:nvSpPr>
            <p:cNvPr id="81" name="Oval 80">
              <a:extLst>
                <a:ext uri="{FF2B5EF4-FFF2-40B4-BE49-F238E27FC236}">
                  <a16:creationId xmlns:a16="http://schemas.microsoft.com/office/drawing/2014/main" id="{CABB639F-87C3-4648-82E7-DEDE0945C94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CEC07B04-9D1F-41D8-8BF4-A677D23C4DCB}"/>
                </a:ext>
              </a:extLst>
            </p:cNvPr>
            <p:cNvGrpSpPr/>
            <p:nvPr/>
          </p:nvGrpSpPr>
          <p:grpSpPr>
            <a:xfrm>
              <a:off x="704468" y="1951601"/>
              <a:ext cx="190360" cy="145146"/>
              <a:chOff x="1082496" y="1907583"/>
              <a:chExt cx="193778" cy="147753"/>
            </a:xfrm>
          </p:grpSpPr>
          <p:cxnSp>
            <p:nvCxnSpPr>
              <p:cNvPr id="83" name="Straight Connector 82">
                <a:extLst>
                  <a:ext uri="{FF2B5EF4-FFF2-40B4-BE49-F238E27FC236}">
                    <a16:creationId xmlns:a16="http://schemas.microsoft.com/office/drawing/2014/main" id="{CA745F0D-A186-4D1C-AA61-F5AF60FEE14D}"/>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466E30C4-3370-4587-8761-A69BF50FB256}"/>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85" name="Group 84" descr="checkmark icon">
            <a:extLst>
              <a:ext uri="{FF2B5EF4-FFF2-40B4-BE49-F238E27FC236}">
                <a16:creationId xmlns:a16="http://schemas.microsoft.com/office/drawing/2014/main" id="{71BE10AC-1075-4A42-8870-ACF45D35B82C}"/>
              </a:ext>
            </a:extLst>
          </p:cNvPr>
          <p:cNvGrpSpPr/>
          <p:nvPr/>
        </p:nvGrpSpPr>
        <p:grpSpPr>
          <a:xfrm>
            <a:off x="5194846" y="5228569"/>
            <a:ext cx="212869" cy="212869"/>
            <a:chOff x="638345" y="1849120"/>
            <a:chExt cx="331706" cy="331706"/>
          </a:xfrm>
        </p:grpSpPr>
        <p:sp>
          <p:nvSpPr>
            <p:cNvPr id="86" name="Oval 85">
              <a:extLst>
                <a:ext uri="{FF2B5EF4-FFF2-40B4-BE49-F238E27FC236}">
                  <a16:creationId xmlns:a16="http://schemas.microsoft.com/office/drawing/2014/main" id="{80A2D941-8B03-4CE6-B46A-216F26A38FB9}"/>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EE77E272-99A8-4527-BBD9-4C101A43226A}"/>
                </a:ext>
              </a:extLst>
            </p:cNvPr>
            <p:cNvGrpSpPr/>
            <p:nvPr/>
          </p:nvGrpSpPr>
          <p:grpSpPr>
            <a:xfrm>
              <a:off x="704468" y="1951601"/>
              <a:ext cx="190360" cy="145146"/>
              <a:chOff x="1082496" y="1907583"/>
              <a:chExt cx="193778" cy="147753"/>
            </a:xfrm>
          </p:grpSpPr>
          <p:cxnSp>
            <p:nvCxnSpPr>
              <p:cNvPr id="88" name="Straight Connector 87">
                <a:extLst>
                  <a:ext uri="{FF2B5EF4-FFF2-40B4-BE49-F238E27FC236}">
                    <a16:creationId xmlns:a16="http://schemas.microsoft.com/office/drawing/2014/main" id="{AE5A84BE-5197-449D-B7E2-18716BB924FC}"/>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56BF376-204F-4A84-89FC-22C2E80F4150}"/>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spTree>
    <p:extLst>
      <p:ext uri="{BB962C8B-B14F-4D97-AF65-F5344CB8AC3E}">
        <p14:creationId xmlns:p14="http://schemas.microsoft.com/office/powerpoint/2010/main" val="234183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700"/>
                                        <p:tgtEl>
                                          <p:spTgt spid="54"/>
                                        </p:tgtEl>
                                      </p:cBhvr>
                                    </p:animEffect>
                                  </p:childTnLst>
                                </p:cTn>
                              </p:par>
                              <p:par>
                                <p:cTn id="8" presetID="35" presetClass="path" presetSubtype="0" decel="100000" fill="hold" grpId="1" nodeType="withEffect">
                                  <p:stCondLst>
                                    <p:cond delay="0"/>
                                  </p:stCondLst>
                                  <p:childTnLst>
                                    <p:animMotion origin="layout" path="M -6.25E-7 1.48148E-6 L -6.25E-7 0.09143 " pathEditMode="relative" rAng="0" ptsTypes="AA">
                                      <p:cBhvr>
                                        <p:cTn id="9" dur="700" spd="-100000" fill="hold"/>
                                        <p:tgtEl>
                                          <p:spTgt spid="54"/>
                                        </p:tgtEl>
                                        <p:attrNameLst>
                                          <p:attrName>ppt_x</p:attrName>
                                          <p:attrName>ppt_y</p:attrName>
                                        </p:attrNameLst>
                                      </p:cBhvr>
                                      <p:rCtr x="0" y="4560"/>
                                    </p:animMotion>
                                  </p:childTnLst>
                                </p:cTn>
                              </p:par>
                              <p:par>
                                <p:cTn id="10" presetID="10"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700"/>
                                        <p:tgtEl>
                                          <p:spTgt spid="55"/>
                                        </p:tgtEl>
                                      </p:cBhvr>
                                    </p:animEffect>
                                  </p:childTnLst>
                                </p:cTn>
                              </p:par>
                              <p:par>
                                <p:cTn id="13" presetID="35" presetClass="path" presetSubtype="0" decel="100000" fill="hold" nodeType="withEffect">
                                  <p:stCondLst>
                                    <p:cond delay="0"/>
                                  </p:stCondLst>
                                  <p:childTnLst>
                                    <p:animMotion origin="layout" path="M -6.25E-7 1.48148E-6 L -6.25E-7 0.09143 " pathEditMode="relative" rAng="0" ptsTypes="AA">
                                      <p:cBhvr>
                                        <p:cTn id="14" dur="700" spd="-100000" fill="hold"/>
                                        <p:tgtEl>
                                          <p:spTgt spid="55"/>
                                        </p:tgtEl>
                                        <p:attrNameLst>
                                          <p:attrName>ppt_x</p:attrName>
                                          <p:attrName>ppt_y</p:attrName>
                                        </p:attrNameLst>
                                      </p:cBhvr>
                                      <p:rCtr x="0" y="4560"/>
                                    </p:animMotion>
                                  </p:childTnLst>
                                </p:cTn>
                              </p:par>
                              <p:par>
                                <p:cTn id="15" presetID="10"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700"/>
                                        <p:tgtEl>
                                          <p:spTgt spid="60"/>
                                        </p:tgtEl>
                                      </p:cBhvr>
                                    </p:animEffect>
                                  </p:childTnLst>
                                </p:cTn>
                              </p:par>
                              <p:par>
                                <p:cTn id="18" presetID="35" presetClass="path" presetSubtype="0" decel="100000" fill="hold" nodeType="withEffect">
                                  <p:stCondLst>
                                    <p:cond delay="0"/>
                                  </p:stCondLst>
                                  <p:childTnLst>
                                    <p:animMotion origin="layout" path="M -6.25E-7 1.48148E-6 L -6.25E-7 0.09143 " pathEditMode="relative" rAng="0" ptsTypes="AA">
                                      <p:cBhvr>
                                        <p:cTn id="19" dur="700" spd="-100000" fill="hold"/>
                                        <p:tgtEl>
                                          <p:spTgt spid="60"/>
                                        </p:tgtEl>
                                        <p:attrNameLst>
                                          <p:attrName>ppt_x</p:attrName>
                                          <p:attrName>ppt_y</p:attrName>
                                        </p:attrNameLst>
                                      </p:cBhvr>
                                      <p:rCtr x="0" y="4560"/>
                                    </p:animMotion>
                                  </p:childTnLst>
                                </p:cTn>
                              </p:par>
                              <p:par>
                                <p:cTn id="20" presetID="10" presetClass="entr" presetSubtype="0"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700"/>
                                        <p:tgtEl>
                                          <p:spTgt spid="70"/>
                                        </p:tgtEl>
                                      </p:cBhvr>
                                    </p:animEffect>
                                  </p:childTnLst>
                                </p:cTn>
                              </p:par>
                              <p:par>
                                <p:cTn id="23" presetID="35" presetClass="path" presetSubtype="0" decel="100000" fill="hold" nodeType="withEffect">
                                  <p:stCondLst>
                                    <p:cond delay="0"/>
                                  </p:stCondLst>
                                  <p:childTnLst>
                                    <p:animMotion origin="layout" path="M -6.25E-7 1.48148E-6 L -6.25E-7 0.09143 " pathEditMode="relative" rAng="0" ptsTypes="AA">
                                      <p:cBhvr>
                                        <p:cTn id="24" dur="700" spd="-100000" fill="hold"/>
                                        <p:tgtEl>
                                          <p:spTgt spid="70"/>
                                        </p:tgtEl>
                                        <p:attrNameLst>
                                          <p:attrName>ppt_x</p:attrName>
                                          <p:attrName>ppt_y</p:attrName>
                                        </p:attrNameLst>
                                      </p:cBhvr>
                                      <p:rCtr x="0" y="4560"/>
                                    </p:animMotion>
                                  </p:childTnLst>
                                </p:cTn>
                              </p:par>
                              <p:par>
                                <p:cTn id="25" presetID="10"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700"/>
                                        <p:tgtEl>
                                          <p:spTgt spid="96"/>
                                        </p:tgtEl>
                                      </p:cBhvr>
                                    </p:animEffect>
                                  </p:childTnLst>
                                </p:cTn>
                              </p:par>
                              <p:par>
                                <p:cTn id="28" presetID="35" presetClass="path" presetSubtype="0" decel="100000" fill="hold" nodeType="withEffect">
                                  <p:stCondLst>
                                    <p:cond delay="0"/>
                                  </p:stCondLst>
                                  <p:childTnLst>
                                    <p:animMotion origin="layout" path="M -6.25E-7 1.48148E-6 L -6.25E-7 0.09143 " pathEditMode="relative" rAng="0" ptsTypes="AA">
                                      <p:cBhvr>
                                        <p:cTn id="29" dur="700" spd="-100000" fill="hold"/>
                                        <p:tgtEl>
                                          <p:spTgt spid="96"/>
                                        </p:tgtEl>
                                        <p:attrNameLst>
                                          <p:attrName>ppt_x</p:attrName>
                                          <p:attrName>ppt_y</p:attrName>
                                        </p:attrNameLst>
                                      </p:cBhvr>
                                      <p:rCtr x="0" y="4560"/>
                                    </p:animMotion>
                                  </p:childTnLst>
                                </p:cTn>
                              </p:par>
                              <p:par>
                                <p:cTn id="30" presetID="10" presetClass="entr" presetSubtype="0" fill="hold" nodeType="with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700"/>
                                        <p:tgtEl>
                                          <p:spTgt spid="80"/>
                                        </p:tgtEl>
                                      </p:cBhvr>
                                    </p:animEffect>
                                  </p:childTnLst>
                                </p:cTn>
                              </p:par>
                              <p:par>
                                <p:cTn id="33" presetID="35" presetClass="path" presetSubtype="0" decel="100000" fill="hold" nodeType="withEffect">
                                  <p:stCondLst>
                                    <p:cond delay="0"/>
                                  </p:stCondLst>
                                  <p:childTnLst>
                                    <p:animMotion origin="layout" path="M -6.25E-7 1.48148E-6 L -6.25E-7 0.09143 " pathEditMode="relative" rAng="0" ptsTypes="AA">
                                      <p:cBhvr>
                                        <p:cTn id="34" dur="700" spd="-100000" fill="hold"/>
                                        <p:tgtEl>
                                          <p:spTgt spid="80"/>
                                        </p:tgtEl>
                                        <p:attrNameLst>
                                          <p:attrName>ppt_x</p:attrName>
                                          <p:attrName>ppt_y</p:attrName>
                                        </p:attrNameLst>
                                      </p:cBhvr>
                                      <p:rCtr x="0" y="4560"/>
                                    </p:animMotion>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700"/>
                                        <p:tgtEl>
                                          <p:spTgt spid="85"/>
                                        </p:tgtEl>
                                      </p:cBhvr>
                                    </p:animEffect>
                                  </p:childTnLst>
                                </p:cTn>
                              </p:par>
                              <p:par>
                                <p:cTn id="38" presetID="35" presetClass="path" presetSubtype="0" decel="100000" fill="hold" nodeType="withEffect">
                                  <p:stCondLst>
                                    <p:cond delay="0"/>
                                  </p:stCondLst>
                                  <p:childTnLst>
                                    <p:animMotion origin="layout" path="M -6.25E-7 1.48148E-6 L -6.25E-7 0.09143 " pathEditMode="relative" rAng="0" ptsTypes="AA">
                                      <p:cBhvr>
                                        <p:cTn id="39" dur="700" spd="-100000" fill="hold"/>
                                        <p:tgtEl>
                                          <p:spTgt spid="85"/>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Title 3">
            <a:extLst>
              <a:ext uri="{FF2B5EF4-FFF2-40B4-BE49-F238E27FC236}">
                <a16:creationId xmlns:a16="http://schemas.microsoft.com/office/drawing/2014/main" id="{C933FB83-9E45-474B-BC2F-334F3F304973}"/>
              </a:ext>
            </a:extLst>
          </p:cNvPr>
          <p:cNvSpPr txBox="1">
            <a:spLocks noGrp="1"/>
          </p:cNvSpPr>
          <p:nvPr>
            <p:ph type="title"/>
          </p:nvPr>
        </p:nvSpPr>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noProof="0">
                <a:solidFill>
                  <a:schemeClr val="bg1"/>
                </a:solidFill>
              </a:rPr>
              <a:t>Built-in security</a:t>
            </a:r>
          </a:p>
        </p:txBody>
      </p:sp>
      <p:cxnSp>
        <p:nvCxnSpPr>
          <p:cNvPr id="32" name="Straight Connector 31">
            <a:extLst>
              <a:ext uri="{FF2B5EF4-FFF2-40B4-BE49-F238E27FC236}">
                <a16:creationId xmlns:a16="http://schemas.microsoft.com/office/drawing/2014/main" id="{B95083F6-E7D2-4149-8FA6-652D2747870F}"/>
              </a:ext>
              <a:ext uri="{C183D7F6-B498-43B3-948B-1728B52AA6E4}">
                <adec:decorative xmlns:adec="http://schemas.microsoft.com/office/drawing/2017/decorative" val="1"/>
              </a:ext>
            </a:extLst>
          </p:cNvPr>
          <p:cNvCxnSpPr>
            <a:cxnSpLocks/>
          </p:cNvCxnSpPr>
          <p:nvPr/>
        </p:nvCxnSpPr>
        <p:spPr>
          <a:xfrm>
            <a:off x="866" y="3085539"/>
            <a:ext cx="13077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DCDF899-DF52-414B-8AAE-BDB581F99BAA}"/>
              </a:ext>
              <a:ext uri="{C183D7F6-B498-43B3-948B-1728B52AA6E4}">
                <adec:decorative xmlns:adec="http://schemas.microsoft.com/office/drawing/2017/decorative" val="1"/>
              </a:ext>
            </a:extLst>
          </p:cNvPr>
          <p:cNvSpPr/>
          <p:nvPr/>
        </p:nvSpPr>
        <p:spPr bwMode="auto">
          <a:xfrm rot="2691400">
            <a:off x="1373882" y="2132215"/>
            <a:ext cx="1906651" cy="1906651"/>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aphic 261" descr="protect">
            <a:extLst>
              <a:ext uri="{FF2B5EF4-FFF2-40B4-BE49-F238E27FC236}">
                <a16:creationId xmlns:a16="http://schemas.microsoft.com/office/drawing/2014/main" id="{A8134A83-E4AF-4482-A025-020D03ECBC61}"/>
              </a:ext>
            </a:extLst>
          </p:cNvPr>
          <p:cNvGrpSpPr/>
          <p:nvPr/>
        </p:nvGrpSpPr>
        <p:grpSpPr>
          <a:xfrm>
            <a:off x="1710433" y="2468766"/>
            <a:ext cx="1233548" cy="1233548"/>
            <a:chOff x="10092687" y="4845435"/>
            <a:chExt cx="461014" cy="461010"/>
          </a:xfrm>
        </p:grpSpPr>
        <p:sp>
          <p:nvSpPr>
            <p:cNvPr id="36" name="Freeform: Shape 35">
              <a:extLst>
                <a:ext uri="{FF2B5EF4-FFF2-40B4-BE49-F238E27FC236}">
                  <a16:creationId xmlns:a16="http://schemas.microsoft.com/office/drawing/2014/main" id="{B9CC03F5-EAB4-4C2B-9B9D-1A7C3BD7267A}"/>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F3F10A6-D935-4C47-9443-3BDD4D0EBB16}"/>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BE55C18-B772-4194-886F-77718955111D}"/>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AC8CE601-C437-4CF2-9E35-2D711C7A27D9}"/>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490F0CE-4354-4B64-96D0-4BA273095D33}"/>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ACF7C12-0231-4C31-BFC9-5AFCF9B7E013}"/>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3BD99BE-8BD1-4674-A91B-67873501FF5A}"/>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10346C00-89EA-4463-80BD-0F6429A9242A}"/>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AF80F13-6A3A-4D42-A320-0500DE6B4520}"/>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45" name="Text Placeholder 4">
            <a:extLst>
              <a:ext uri="{FF2B5EF4-FFF2-40B4-BE49-F238E27FC236}">
                <a16:creationId xmlns:a16="http://schemas.microsoft.com/office/drawing/2014/main" id="{AD354314-3DB2-46A1-B335-9B735463D828}"/>
              </a:ext>
            </a:extLst>
          </p:cNvPr>
          <p:cNvSpPr txBox="1">
            <a:spLocks/>
          </p:cNvSpPr>
          <p:nvPr/>
        </p:nvSpPr>
        <p:spPr>
          <a:xfrm>
            <a:off x="5220306" y="1681267"/>
            <a:ext cx="6391994" cy="427829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Secure and trusted platform</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endpoints and Kubernetes clusters with Azure Active Directory, </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Azure Security Center, and Azure Sentinel</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Runtime protection to defend the K8S platform from attacks </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and vulnerabilities</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Single and consistent identity</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updates for all components, including OSS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Certificate Authority for secure intra-cluster communication ​</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Always up-to-date like Azure </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Regular and consistent feature and security updates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Unified Azure billing</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Leverage existing Azure support plan</a:t>
            </a:r>
          </a:p>
        </p:txBody>
      </p:sp>
      <p:grpSp>
        <p:nvGrpSpPr>
          <p:cNvPr id="46" name="Group 45" descr="checkmark icon">
            <a:extLst>
              <a:ext uri="{FF2B5EF4-FFF2-40B4-BE49-F238E27FC236}">
                <a16:creationId xmlns:a16="http://schemas.microsoft.com/office/drawing/2014/main" id="{29E6FF45-BFF3-4AA5-B990-7E2076AAE4CE}"/>
              </a:ext>
            </a:extLst>
          </p:cNvPr>
          <p:cNvGrpSpPr/>
          <p:nvPr/>
        </p:nvGrpSpPr>
        <p:grpSpPr>
          <a:xfrm>
            <a:off x="5216497" y="2119485"/>
            <a:ext cx="212869" cy="212869"/>
            <a:chOff x="638345" y="1849120"/>
            <a:chExt cx="331706" cy="331706"/>
          </a:xfrm>
        </p:grpSpPr>
        <p:sp>
          <p:nvSpPr>
            <p:cNvPr id="47" name="Oval 46">
              <a:extLst>
                <a:ext uri="{FF2B5EF4-FFF2-40B4-BE49-F238E27FC236}">
                  <a16:creationId xmlns:a16="http://schemas.microsoft.com/office/drawing/2014/main" id="{5C250068-A70B-4D33-9CB0-EC97E7DA48C3}"/>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9D8379BC-C8D9-4AE8-A3EF-0CFC0A9F9F78}"/>
                </a:ext>
              </a:extLst>
            </p:cNvPr>
            <p:cNvGrpSpPr/>
            <p:nvPr/>
          </p:nvGrpSpPr>
          <p:grpSpPr>
            <a:xfrm>
              <a:off x="704468" y="1951601"/>
              <a:ext cx="190360" cy="145146"/>
              <a:chOff x="1082496" y="1907583"/>
              <a:chExt cx="193778" cy="147753"/>
            </a:xfrm>
          </p:grpSpPr>
          <p:cxnSp>
            <p:nvCxnSpPr>
              <p:cNvPr id="49" name="Straight Connector 48">
                <a:extLst>
                  <a:ext uri="{FF2B5EF4-FFF2-40B4-BE49-F238E27FC236}">
                    <a16:creationId xmlns:a16="http://schemas.microsoft.com/office/drawing/2014/main" id="{FD8D1945-218A-4F86-8737-6A5889BC6096}"/>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7DB12306-87C7-42E7-9E00-3A44A956CFC2}"/>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51" name="Group 50" descr="checkmark icon">
            <a:extLst>
              <a:ext uri="{FF2B5EF4-FFF2-40B4-BE49-F238E27FC236}">
                <a16:creationId xmlns:a16="http://schemas.microsoft.com/office/drawing/2014/main" id="{1773E024-6409-48FF-BBB0-1EED4E872F69}"/>
              </a:ext>
            </a:extLst>
          </p:cNvPr>
          <p:cNvGrpSpPr/>
          <p:nvPr/>
        </p:nvGrpSpPr>
        <p:grpSpPr>
          <a:xfrm>
            <a:off x="5216497" y="2615698"/>
            <a:ext cx="212869" cy="212869"/>
            <a:chOff x="638345" y="1849120"/>
            <a:chExt cx="331706" cy="331706"/>
          </a:xfrm>
        </p:grpSpPr>
        <p:sp>
          <p:nvSpPr>
            <p:cNvPr id="52" name="Oval 51">
              <a:extLst>
                <a:ext uri="{FF2B5EF4-FFF2-40B4-BE49-F238E27FC236}">
                  <a16:creationId xmlns:a16="http://schemas.microsoft.com/office/drawing/2014/main" id="{62464291-F8F3-4BA4-8D74-4BCCE580EF18}"/>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70074288-EB3A-4E61-A056-0A531AB3C076}"/>
                </a:ext>
              </a:extLst>
            </p:cNvPr>
            <p:cNvGrpSpPr/>
            <p:nvPr/>
          </p:nvGrpSpPr>
          <p:grpSpPr>
            <a:xfrm>
              <a:off x="704468" y="1951601"/>
              <a:ext cx="190360" cy="145146"/>
              <a:chOff x="1082496" y="1907583"/>
              <a:chExt cx="193778" cy="147753"/>
            </a:xfrm>
          </p:grpSpPr>
          <p:cxnSp>
            <p:nvCxnSpPr>
              <p:cNvPr id="54" name="Straight Connector 53">
                <a:extLst>
                  <a:ext uri="{FF2B5EF4-FFF2-40B4-BE49-F238E27FC236}">
                    <a16:creationId xmlns:a16="http://schemas.microsoft.com/office/drawing/2014/main" id="{0C3A5367-19B6-4202-8AB6-20C3EDADDC36}"/>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5" name="Straight Connector 54">
                <a:extLst>
                  <a:ext uri="{FF2B5EF4-FFF2-40B4-BE49-F238E27FC236}">
                    <a16:creationId xmlns:a16="http://schemas.microsoft.com/office/drawing/2014/main" id="{CDE310FD-7841-4653-A62B-CFB63E0112F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56" name="Group 55" descr="checkmark icon">
            <a:extLst>
              <a:ext uri="{FF2B5EF4-FFF2-40B4-BE49-F238E27FC236}">
                <a16:creationId xmlns:a16="http://schemas.microsoft.com/office/drawing/2014/main" id="{D737912A-DAC2-4432-9989-101138593C48}"/>
              </a:ext>
            </a:extLst>
          </p:cNvPr>
          <p:cNvGrpSpPr/>
          <p:nvPr/>
        </p:nvGrpSpPr>
        <p:grpSpPr>
          <a:xfrm>
            <a:off x="5216497" y="3852459"/>
            <a:ext cx="212869" cy="212869"/>
            <a:chOff x="638345" y="1849120"/>
            <a:chExt cx="331706" cy="331706"/>
          </a:xfrm>
        </p:grpSpPr>
        <p:sp>
          <p:nvSpPr>
            <p:cNvPr id="57" name="Oval 56">
              <a:extLst>
                <a:ext uri="{FF2B5EF4-FFF2-40B4-BE49-F238E27FC236}">
                  <a16:creationId xmlns:a16="http://schemas.microsoft.com/office/drawing/2014/main" id="{3008D5D3-B3F3-4160-A708-87B1E56156FF}"/>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DD146CC7-5125-4A21-A9E6-E0BE53FC596B}"/>
                </a:ext>
              </a:extLst>
            </p:cNvPr>
            <p:cNvGrpSpPr/>
            <p:nvPr/>
          </p:nvGrpSpPr>
          <p:grpSpPr>
            <a:xfrm>
              <a:off x="704468" y="1951601"/>
              <a:ext cx="190360" cy="145146"/>
              <a:chOff x="1082496" y="1907583"/>
              <a:chExt cx="193778" cy="147753"/>
            </a:xfrm>
          </p:grpSpPr>
          <p:cxnSp>
            <p:nvCxnSpPr>
              <p:cNvPr id="59" name="Straight Connector 58">
                <a:extLst>
                  <a:ext uri="{FF2B5EF4-FFF2-40B4-BE49-F238E27FC236}">
                    <a16:creationId xmlns:a16="http://schemas.microsoft.com/office/drawing/2014/main" id="{B84A766A-6A55-400E-8C5A-82C5E3248B73}"/>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60" name="Straight Connector 59">
                <a:extLst>
                  <a:ext uri="{FF2B5EF4-FFF2-40B4-BE49-F238E27FC236}">
                    <a16:creationId xmlns:a16="http://schemas.microsoft.com/office/drawing/2014/main" id="{A05E7B8A-9D48-459D-B1A5-332E2CB5A5D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72" name="Group 71" descr="checkmark icon">
            <a:extLst>
              <a:ext uri="{FF2B5EF4-FFF2-40B4-BE49-F238E27FC236}">
                <a16:creationId xmlns:a16="http://schemas.microsoft.com/office/drawing/2014/main" id="{0BB5E881-EF32-4A58-84C9-C16F1AD01E6F}"/>
              </a:ext>
            </a:extLst>
          </p:cNvPr>
          <p:cNvGrpSpPr/>
          <p:nvPr/>
        </p:nvGrpSpPr>
        <p:grpSpPr>
          <a:xfrm>
            <a:off x="5216497" y="4142181"/>
            <a:ext cx="212869" cy="212869"/>
            <a:chOff x="638345" y="1849120"/>
            <a:chExt cx="331706" cy="331706"/>
          </a:xfrm>
        </p:grpSpPr>
        <p:sp>
          <p:nvSpPr>
            <p:cNvPr id="73" name="Oval 72">
              <a:extLst>
                <a:ext uri="{FF2B5EF4-FFF2-40B4-BE49-F238E27FC236}">
                  <a16:creationId xmlns:a16="http://schemas.microsoft.com/office/drawing/2014/main" id="{31FD3CD8-488C-446D-B0D2-ED6338718EC4}"/>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CFF0ADF2-932F-4652-B6E8-3CDDBDE99E1A}"/>
                </a:ext>
              </a:extLst>
            </p:cNvPr>
            <p:cNvGrpSpPr/>
            <p:nvPr/>
          </p:nvGrpSpPr>
          <p:grpSpPr>
            <a:xfrm>
              <a:off x="704468" y="1951601"/>
              <a:ext cx="190360" cy="145146"/>
              <a:chOff x="1082496" y="1907583"/>
              <a:chExt cx="193778" cy="147753"/>
            </a:xfrm>
          </p:grpSpPr>
          <p:cxnSp>
            <p:nvCxnSpPr>
              <p:cNvPr id="75" name="Straight Connector 74">
                <a:extLst>
                  <a:ext uri="{FF2B5EF4-FFF2-40B4-BE49-F238E27FC236}">
                    <a16:creationId xmlns:a16="http://schemas.microsoft.com/office/drawing/2014/main" id="{BE951C90-2856-423F-AFA8-B4016656F46E}"/>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39D5EA3F-5D18-43E2-A20F-6B8FF8DC55C2}"/>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6" name="Group 65" descr="checkmark icon">
            <a:extLst>
              <a:ext uri="{FF2B5EF4-FFF2-40B4-BE49-F238E27FC236}">
                <a16:creationId xmlns:a16="http://schemas.microsoft.com/office/drawing/2014/main" id="{AF8589AC-CC21-4C40-8D27-7DD4BEDC2616}"/>
              </a:ext>
            </a:extLst>
          </p:cNvPr>
          <p:cNvGrpSpPr/>
          <p:nvPr/>
        </p:nvGrpSpPr>
        <p:grpSpPr>
          <a:xfrm>
            <a:off x="5216497" y="5165022"/>
            <a:ext cx="212869" cy="212869"/>
            <a:chOff x="638345" y="1849120"/>
            <a:chExt cx="331706" cy="331706"/>
          </a:xfrm>
        </p:grpSpPr>
        <p:sp>
          <p:nvSpPr>
            <p:cNvPr id="67" name="Oval 66">
              <a:extLst>
                <a:ext uri="{FF2B5EF4-FFF2-40B4-BE49-F238E27FC236}">
                  <a16:creationId xmlns:a16="http://schemas.microsoft.com/office/drawing/2014/main" id="{D95E2553-6F04-458F-96EB-B852C1B46FAD}"/>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01427A2F-9C5F-46D5-A733-9B75A8F5BAB3}"/>
                </a:ext>
              </a:extLst>
            </p:cNvPr>
            <p:cNvGrpSpPr/>
            <p:nvPr/>
          </p:nvGrpSpPr>
          <p:grpSpPr>
            <a:xfrm>
              <a:off x="704468" y="1951601"/>
              <a:ext cx="190360" cy="145146"/>
              <a:chOff x="1082496" y="1907583"/>
              <a:chExt cx="193778" cy="147753"/>
            </a:xfrm>
          </p:grpSpPr>
          <p:cxnSp>
            <p:nvCxnSpPr>
              <p:cNvPr id="69" name="Straight Connector 68">
                <a:extLst>
                  <a:ext uri="{FF2B5EF4-FFF2-40B4-BE49-F238E27FC236}">
                    <a16:creationId xmlns:a16="http://schemas.microsoft.com/office/drawing/2014/main" id="{A82895EF-1A37-4BA2-9A23-F2342D3BD698}"/>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id="{5FB4D17A-EC5A-4DC2-B95B-2DDF8254F009}"/>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2" name="Group 61" descr="checkmark icon">
            <a:extLst>
              <a:ext uri="{FF2B5EF4-FFF2-40B4-BE49-F238E27FC236}">
                <a16:creationId xmlns:a16="http://schemas.microsoft.com/office/drawing/2014/main" id="{5CB94C76-3B8D-4FE1-BE00-46D19443D39C}"/>
              </a:ext>
            </a:extLst>
          </p:cNvPr>
          <p:cNvGrpSpPr/>
          <p:nvPr/>
        </p:nvGrpSpPr>
        <p:grpSpPr>
          <a:xfrm>
            <a:off x="5201906" y="5714985"/>
            <a:ext cx="212869" cy="212869"/>
            <a:chOff x="638345" y="1849120"/>
            <a:chExt cx="331706" cy="331706"/>
          </a:xfrm>
        </p:grpSpPr>
        <p:sp>
          <p:nvSpPr>
            <p:cNvPr id="63" name="Oval 62">
              <a:extLst>
                <a:ext uri="{FF2B5EF4-FFF2-40B4-BE49-F238E27FC236}">
                  <a16:creationId xmlns:a16="http://schemas.microsoft.com/office/drawing/2014/main" id="{AE96A6A0-7E3A-46C3-A8B7-D6AC8C180BF2}"/>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EC339480-0760-4EF2-9685-EF7DD0D746F4}"/>
                </a:ext>
              </a:extLst>
            </p:cNvPr>
            <p:cNvGrpSpPr/>
            <p:nvPr/>
          </p:nvGrpSpPr>
          <p:grpSpPr>
            <a:xfrm>
              <a:off x="704468" y="1951601"/>
              <a:ext cx="190360" cy="145146"/>
              <a:chOff x="1082496" y="1907583"/>
              <a:chExt cx="193778" cy="147753"/>
            </a:xfrm>
          </p:grpSpPr>
          <p:cxnSp>
            <p:nvCxnSpPr>
              <p:cNvPr id="65" name="Straight Connector 64">
                <a:extLst>
                  <a:ext uri="{FF2B5EF4-FFF2-40B4-BE49-F238E27FC236}">
                    <a16:creationId xmlns:a16="http://schemas.microsoft.com/office/drawing/2014/main" id="{E749BE7C-4119-489C-96D9-32BDA7DC344F}"/>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1" name="Straight Connector 70">
                <a:extLst>
                  <a:ext uri="{FF2B5EF4-FFF2-40B4-BE49-F238E27FC236}">
                    <a16:creationId xmlns:a16="http://schemas.microsoft.com/office/drawing/2014/main" id="{9ADA8998-3DB1-46ED-BCB0-AE564EDB139B}"/>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spTree>
    <p:extLst>
      <p:ext uri="{BB962C8B-B14F-4D97-AF65-F5344CB8AC3E}">
        <p14:creationId xmlns:p14="http://schemas.microsoft.com/office/powerpoint/2010/main" val="344410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700"/>
                                        <p:tgtEl>
                                          <p:spTgt spid="46"/>
                                        </p:tgtEl>
                                      </p:cBhvr>
                                    </p:animEffect>
                                  </p:childTnLst>
                                </p:cTn>
                              </p:par>
                              <p:par>
                                <p:cTn id="8" presetID="35" presetClass="path" presetSubtype="0" decel="100000" fill="hold" nodeType="withEffect">
                                  <p:stCondLst>
                                    <p:cond delay="0"/>
                                  </p:stCondLst>
                                  <p:childTnLst>
                                    <p:animMotion origin="layout" path="M -6.25E-7 1.48148E-6 L -6.25E-7 0.09143 " pathEditMode="relative" rAng="0" ptsTypes="AA">
                                      <p:cBhvr>
                                        <p:cTn id="9" dur="700" spd="-100000" fill="hold"/>
                                        <p:tgtEl>
                                          <p:spTgt spid="46"/>
                                        </p:tgtEl>
                                        <p:attrNameLst>
                                          <p:attrName>ppt_x</p:attrName>
                                          <p:attrName>ppt_y</p:attrName>
                                        </p:attrNameLst>
                                      </p:cBhvr>
                                      <p:rCtr x="0" y="456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700"/>
                                        <p:tgtEl>
                                          <p:spTgt spid="51"/>
                                        </p:tgtEl>
                                      </p:cBhvr>
                                    </p:animEffect>
                                  </p:childTnLst>
                                </p:cTn>
                              </p:par>
                              <p:par>
                                <p:cTn id="13" presetID="35" presetClass="path" presetSubtype="0" decel="100000" fill="hold" nodeType="withEffect">
                                  <p:stCondLst>
                                    <p:cond delay="0"/>
                                  </p:stCondLst>
                                  <p:childTnLst>
                                    <p:animMotion origin="layout" path="M -6.25E-7 1.48148E-6 L -6.25E-7 0.09143 " pathEditMode="relative" rAng="0" ptsTypes="AA">
                                      <p:cBhvr>
                                        <p:cTn id="14" dur="700" spd="-100000" fill="hold"/>
                                        <p:tgtEl>
                                          <p:spTgt spid="51"/>
                                        </p:tgtEl>
                                        <p:attrNameLst>
                                          <p:attrName>ppt_x</p:attrName>
                                          <p:attrName>ppt_y</p:attrName>
                                        </p:attrNameLst>
                                      </p:cBhvr>
                                      <p:rCtr x="0" y="4560"/>
                                    </p:animMotion>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700"/>
                                        <p:tgtEl>
                                          <p:spTgt spid="45"/>
                                        </p:tgtEl>
                                      </p:cBhvr>
                                    </p:animEffect>
                                  </p:childTnLst>
                                </p:cTn>
                              </p:par>
                              <p:par>
                                <p:cTn id="18" presetID="35" presetClass="path" presetSubtype="0" decel="100000" fill="hold" grpId="1" nodeType="withEffect">
                                  <p:stCondLst>
                                    <p:cond delay="0"/>
                                  </p:stCondLst>
                                  <p:childTnLst>
                                    <p:animMotion origin="layout" path="M -6.25E-7 1.48148E-6 L -6.25E-7 0.09143 " pathEditMode="relative" rAng="0" ptsTypes="AA">
                                      <p:cBhvr>
                                        <p:cTn id="19" dur="700" spd="-100000" fill="hold"/>
                                        <p:tgtEl>
                                          <p:spTgt spid="45"/>
                                        </p:tgtEl>
                                        <p:attrNameLst>
                                          <p:attrName>ppt_x</p:attrName>
                                          <p:attrName>ppt_y</p:attrName>
                                        </p:attrNameLst>
                                      </p:cBhvr>
                                      <p:rCtr x="0" y="4560"/>
                                    </p:animMotion>
                                  </p:childTnLst>
                                </p:cTn>
                              </p:par>
                              <p:par>
                                <p:cTn id="20" presetID="10"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700"/>
                                        <p:tgtEl>
                                          <p:spTgt spid="56"/>
                                        </p:tgtEl>
                                      </p:cBhvr>
                                    </p:animEffect>
                                  </p:childTnLst>
                                </p:cTn>
                              </p:par>
                              <p:par>
                                <p:cTn id="23" presetID="35" presetClass="path" presetSubtype="0" decel="100000" fill="hold" nodeType="withEffect">
                                  <p:stCondLst>
                                    <p:cond delay="0"/>
                                  </p:stCondLst>
                                  <p:childTnLst>
                                    <p:animMotion origin="layout" path="M -6.25E-7 1.48148E-6 L -6.25E-7 0.09143 " pathEditMode="relative" rAng="0" ptsTypes="AA">
                                      <p:cBhvr>
                                        <p:cTn id="24" dur="700" spd="-100000" fill="hold"/>
                                        <p:tgtEl>
                                          <p:spTgt spid="56"/>
                                        </p:tgtEl>
                                        <p:attrNameLst>
                                          <p:attrName>ppt_x</p:attrName>
                                          <p:attrName>ppt_y</p:attrName>
                                        </p:attrNameLst>
                                      </p:cBhvr>
                                      <p:rCtr x="0" y="4560"/>
                                    </p:animMotion>
                                  </p:childTnLst>
                                </p:cTn>
                              </p:par>
                              <p:par>
                                <p:cTn id="25" presetID="10"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700"/>
                                        <p:tgtEl>
                                          <p:spTgt spid="72"/>
                                        </p:tgtEl>
                                      </p:cBhvr>
                                    </p:animEffect>
                                  </p:childTnLst>
                                </p:cTn>
                              </p:par>
                              <p:par>
                                <p:cTn id="28" presetID="35" presetClass="path" presetSubtype="0" decel="100000" fill="hold" nodeType="withEffect">
                                  <p:stCondLst>
                                    <p:cond delay="0"/>
                                  </p:stCondLst>
                                  <p:childTnLst>
                                    <p:animMotion origin="layout" path="M -6.25E-7 1.48148E-6 L -6.25E-7 0.09143 " pathEditMode="relative" rAng="0" ptsTypes="AA">
                                      <p:cBhvr>
                                        <p:cTn id="29" dur="700" spd="-100000" fill="hold"/>
                                        <p:tgtEl>
                                          <p:spTgt spid="72"/>
                                        </p:tgtEl>
                                        <p:attrNameLst>
                                          <p:attrName>ppt_x</p:attrName>
                                          <p:attrName>ppt_y</p:attrName>
                                        </p:attrNameLst>
                                      </p:cBhvr>
                                      <p:rCtr x="0" y="4560"/>
                                    </p:animMotion>
                                  </p:childTnLst>
                                </p:cTn>
                              </p:par>
                              <p:par>
                                <p:cTn id="30" presetID="10" presetClass="entr" presetSubtype="0" fill="hold" nodeType="with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700"/>
                                        <p:tgtEl>
                                          <p:spTgt spid="66"/>
                                        </p:tgtEl>
                                      </p:cBhvr>
                                    </p:animEffect>
                                  </p:childTnLst>
                                </p:cTn>
                              </p:par>
                              <p:par>
                                <p:cTn id="33" presetID="35" presetClass="path" presetSubtype="0" decel="100000" fill="hold" nodeType="withEffect">
                                  <p:stCondLst>
                                    <p:cond delay="0"/>
                                  </p:stCondLst>
                                  <p:childTnLst>
                                    <p:animMotion origin="layout" path="M -6.25E-7 1.48148E-6 L -6.25E-7 0.09143 " pathEditMode="relative" rAng="0" ptsTypes="AA">
                                      <p:cBhvr>
                                        <p:cTn id="34" dur="700" spd="-100000" fill="hold"/>
                                        <p:tgtEl>
                                          <p:spTgt spid="66"/>
                                        </p:tgtEl>
                                        <p:attrNameLst>
                                          <p:attrName>ppt_x</p:attrName>
                                          <p:attrName>ppt_y</p:attrName>
                                        </p:attrNameLst>
                                      </p:cBhvr>
                                      <p:rCtr x="0" y="4560"/>
                                    </p:animMotion>
                                  </p:childTnLst>
                                </p:cTn>
                              </p:par>
                              <p:par>
                                <p:cTn id="35" presetID="10"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700"/>
                                        <p:tgtEl>
                                          <p:spTgt spid="62"/>
                                        </p:tgtEl>
                                      </p:cBhvr>
                                    </p:animEffect>
                                  </p:childTnLst>
                                </p:cTn>
                              </p:par>
                              <p:par>
                                <p:cTn id="38" presetID="35" presetClass="path" presetSubtype="0" decel="100000" fill="hold" nodeType="withEffect">
                                  <p:stCondLst>
                                    <p:cond delay="0"/>
                                  </p:stCondLst>
                                  <p:childTnLst>
                                    <p:animMotion origin="layout" path="M -6.25E-7 1.48148E-6 L -6.25E-7 0.09143 " pathEditMode="relative" rAng="0" ptsTypes="AA">
                                      <p:cBhvr>
                                        <p:cTn id="39" dur="700" spd="-100000" fill="hold"/>
                                        <p:tgtEl>
                                          <p:spTgt spid="6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F1D3-9D37-4629-8337-655066D0B9C2}"/>
              </a:ext>
            </a:extLst>
          </p:cNvPr>
          <p:cNvSpPr>
            <a:spLocks noGrp="1"/>
          </p:cNvSpPr>
          <p:nvPr>
            <p:ph type="title"/>
          </p:nvPr>
        </p:nvSpPr>
        <p:spPr/>
        <p:txBody>
          <a:bodyPr/>
          <a:lstStyle/>
          <a:p>
            <a:r>
              <a:rPr lang="en-US" dirty="0">
                <a:solidFill>
                  <a:schemeClr val="bg1"/>
                </a:solidFill>
              </a:rPr>
              <a:t>When to use AKS on Azure Stack HCI</a:t>
            </a:r>
          </a:p>
        </p:txBody>
      </p:sp>
      <p:sp>
        <p:nvSpPr>
          <p:cNvPr id="3" name="TextBox 2">
            <a:extLst>
              <a:ext uri="{FF2B5EF4-FFF2-40B4-BE49-F238E27FC236}">
                <a16:creationId xmlns:a16="http://schemas.microsoft.com/office/drawing/2014/main" id="{20F54272-5D0C-412B-80D1-A98A5B095700}"/>
              </a:ext>
            </a:extLst>
          </p:cNvPr>
          <p:cNvSpPr txBox="1"/>
          <p:nvPr/>
        </p:nvSpPr>
        <p:spPr>
          <a:xfrm>
            <a:off x="589045" y="1117678"/>
            <a:ext cx="7703453" cy="374793"/>
          </a:xfrm>
          <a:prstGeom prst="rect">
            <a:avLst/>
          </a:prstGeom>
          <a:noFill/>
        </p:spPr>
        <p:txBody>
          <a:bodyPr wrap="none" lIns="0" rIns="0"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Run Kubernetes on Azure Stack HCI and easily connect to Azure services</a:t>
            </a:r>
          </a:p>
        </p:txBody>
      </p:sp>
      <p:grpSp>
        <p:nvGrpSpPr>
          <p:cNvPr id="7" name="Group 6">
            <a:extLst>
              <a:ext uri="{FF2B5EF4-FFF2-40B4-BE49-F238E27FC236}">
                <a16:creationId xmlns:a16="http://schemas.microsoft.com/office/drawing/2014/main" id="{F6A38427-4147-4CF2-8514-89ECA555A661}"/>
              </a:ext>
              <a:ext uri="{C183D7F6-B498-43B3-948B-1728B52AA6E4}">
                <adec:decorative xmlns:adec="http://schemas.microsoft.com/office/drawing/2017/decorative" val="1"/>
              </a:ext>
            </a:extLst>
          </p:cNvPr>
          <p:cNvGrpSpPr/>
          <p:nvPr/>
        </p:nvGrpSpPr>
        <p:grpSpPr>
          <a:xfrm>
            <a:off x="4389069" y="2223510"/>
            <a:ext cx="2858730" cy="2858804"/>
            <a:chOff x="1415162" y="2002784"/>
            <a:chExt cx="2859135" cy="2859209"/>
          </a:xfrm>
        </p:grpSpPr>
        <p:pic>
          <p:nvPicPr>
            <p:cNvPr id="6" name="Picture 5" descr="Container icon">
              <a:extLst>
                <a:ext uri="{FF2B5EF4-FFF2-40B4-BE49-F238E27FC236}">
                  <a16:creationId xmlns:a16="http://schemas.microsoft.com/office/drawing/2014/main" id="{58D8FA9B-E7D8-45E4-AF3B-F5544D033233}"/>
                </a:ext>
              </a:extLst>
            </p:cNvPr>
            <p:cNvPicPr>
              <a:picLocks noChangeAspect="1"/>
            </p:cNvPicPr>
            <p:nvPr/>
          </p:nvPicPr>
          <p:blipFill>
            <a:blip r:embed="rId3"/>
            <a:srcRect/>
            <a:stretch/>
          </p:blipFill>
          <p:spPr>
            <a:xfrm>
              <a:off x="2329563" y="2389911"/>
              <a:ext cx="914400" cy="914400"/>
            </a:xfrm>
            <a:prstGeom prst="rect">
              <a:avLst/>
            </a:prstGeom>
          </p:spPr>
        </p:pic>
        <p:pic>
          <p:nvPicPr>
            <p:cNvPr id="1026" name="Picture 2" descr="windows logo">
              <a:extLst>
                <a:ext uri="{FF2B5EF4-FFF2-40B4-BE49-F238E27FC236}">
                  <a16:creationId xmlns:a16="http://schemas.microsoft.com/office/drawing/2014/main" id="{3C1A87ED-0605-4CBB-B443-5E7BB5E2A1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623" y="2072640"/>
              <a:ext cx="312758" cy="3127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inux logo">
              <a:extLst>
                <a:ext uri="{FF2B5EF4-FFF2-40B4-BE49-F238E27FC236}">
                  <a16:creationId xmlns:a16="http://schemas.microsoft.com/office/drawing/2014/main" id="{D5BE7A7A-7E17-4D44-924F-DAF5F7AF7F0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p:blipFill>
          <p:spPr bwMode="auto">
            <a:xfrm>
              <a:off x="3816201" y="2002784"/>
              <a:ext cx="356009" cy="40302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30CB7B0-CE63-461B-8C95-ABF0E995649E}"/>
                </a:ext>
              </a:extLst>
            </p:cNvPr>
            <p:cNvSpPr txBox="1"/>
            <p:nvPr/>
          </p:nvSpPr>
          <p:spPr>
            <a:xfrm>
              <a:off x="1415162" y="3727970"/>
              <a:ext cx="2859135" cy="1134023"/>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Modernize Windows and </a:t>
              </a:r>
              <a:b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Linux apps</a:t>
              </a:r>
            </a:p>
            <a:p>
              <a:pPr marL="0" marR="0" lvl="0" indent="0" algn="ctr" defTabSz="914049"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.Net</a:t>
              </a: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framework and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core apps being containerized</a:t>
              </a:r>
            </a:p>
          </p:txBody>
        </p:sp>
      </p:grpSp>
      <p:sp>
        <p:nvSpPr>
          <p:cNvPr id="72" name="TextBox 71">
            <a:extLst>
              <a:ext uri="{FF2B5EF4-FFF2-40B4-BE49-F238E27FC236}">
                <a16:creationId xmlns:a16="http://schemas.microsoft.com/office/drawing/2014/main" id="{67E16F42-9B92-42A7-BF18-803A0A4570EE}"/>
              </a:ext>
            </a:extLst>
          </p:cNvPr>
          <p:cNvSpPr txBox="1"/>
          <p:nvPr/>
        </p:nvSpPr>
        <p:spPr>
          <a:xfrm>
            <a:off x="4204025" y="2894230"/>
            <a:ext cx="475183" cy="492443"/>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nvGrpSpPr>
          <p:cNvPr id="9" name="Group 8">
            <a:extLst>
              <a:ext uri="{FF2B5EF4-FFF2-40B4-BE49-F238E27FC236}">
                <a16:creationId xmlns:a16="http://schemas.microsoft.com/office/drawing/2014/main" id="{D5F92CEF-BB11-4A57-AB26-5EE4DDA069A9}"/>
              </a:ext>
              <a:ext uri="{C183D7F6-B498-43B3-948B-1728B52AA6E4}">
                <adec:decorative xmlns:adec="http://schemas.microsoft.com/office/drawing/2017/decorative" val="1"/>
              </a:ext>
            </a:extLst>
          </p:cNvPr>
          <p:cNvGrpSpPr/>
          <p:nvPr/>
        </p:nvGrpSpPr>
        <p:grpSpPr>
          <a:xfrm>
            <a:off x="1425500" y="2579808"/>
            <a:ext cx="2742811" cy="2476642"/>
            <a:chOff x="4724401" y="2389911"/>
            <a:chExt cx="2743200" cy="2476993"/>
          </a:xfrm>
        </p:grpSpPr>
        <p:grpSp>
          <p:nvGrpSpPr>
            <p:cNvPr id="44" name="Group 43" descr="deploy Azure project">
              <a:extLst>
                <a:ext uri="{FF2B5EF4-FFF2-40B4-BE49-F238E27FC236}">
                  <a16:creationId xmlns:a16="http://schemas.microsoft.com/office/drawing/2014/main" id="{F41AFED2-8E34-4EC1-8C32-A70374081C0F}"/>
                </a:ext>
              </a:extLst>
            </p:cNvPr>
            <p:cNvGrpSpPr/>
            <p:nvPr/>
          </p:nvGrpSpPr>
          <p:grpSpPr>
            <a:xfrm>
              <a:off x="5638801" y="2389911"/>
              <a:ext cx="914400" cy="914400"/>
              <a:chOff x="2626891" y="2163550"/>
              <a:chExt cx="390630" cy="387888"/>
            </a:xfrm>
          </p:grpSpPr>
          <p:sp>
            <p:nvSpPr>
              <p:cNvPr id="45" name="Freeform 81">
                <a:extLst>
                  <a:ext uri="{FF2B5EF4-FFF2-40B4-BE49-F238E27FC236}">
                    <a16:creationId xmlns:a16="http://schemas.microsoft.com/office/drawing/2014/main" id="{47E472F6-2F53-48B6-934E-A591C73A543E}"/>
                  </a:ext>
                </a:extLst>
              </p:cNvPr>
              <p:cNvSpPr>
                <a:spLocks/>
              </p:cNvSpPr>
              <p:nvPr/>
            </p:nvSpPr>
            <p:spPr bwMode="auto">
              <a:xfrm>
                <a:off x="2626891" y="2163550"/>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82">
                <a:extLst>
                  <a:ext uri="{FF2B5EF4-FFF2-40B4-BE49-F238E27FC236}">
                    <a16:creationId xmlns:a16="http://schemas.microsoft.com/office/drawing/2014/main" id="{F829F845-5AE0-4798-B7CD-58DBD6F0393E}"/>
                  </a:ext>
                </a:extLst>
              </p:cNvPr>
              <p:cNvSpPr>
                <a:spLocks/>
              </p:cNvSpPr>
              <p:nvPr/>
            </p:nvSpPr>
            <p:spPr bwMode="auto">
              <a:xfrm>
                <a:off x="2626891" y="2264976"/>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83">
                <a:extLst>
                  <a:ext uri="{FF2B5EF4-FFF2-40B4-BE49-F238E27FC236}">
                    <a16:creationId xmlns:a16="http://schemas.microsoft.com/office/drawing/2014/main" id="{3C7A7966-D362-4CA8-89A6-76C75596E7EB}"/>
                  </a:ext>
                </a:extLst>
              </p:cNvPr>
              <p:cNvSpPr>
                <a:spLocks/>
              </p:cNvSpPr>
              <p:nvPr/>
            </p:nvSpPr>
            <p:spPr bwMode="auto">
              <a:xfrm>
                <a:off x="2729688" y="2163550"/>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84">
                <a:extLst>
                  <a:ext uri="{FF2B5EF4-FFF2-40B4-BE49-F238E27FC236}">
                    <a16:creationId xmlns:a16="http://schemas.microsoft.com/office/drawing/2014/main" id="{10B6AFB2-4DB7-43B2-80B4-7A778AB48EBF}"/>
                  </a:ext>
                </a:extLst>
              </p:cNvPr>
              <p:cNvSpPr>
                <a:spLocks/>
              </p:cNvSpPr>
              <p:nvPr/>
            </p:nvSpPr>
            <p:spPr bwMode="auto">
              <a:xfrm>
                <a:off x="2832486" y="2264976"/>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85">
                <a:extLst>
                  <a:ext uri="{FF2B5EF4-FFF2-40B4-BE49-F238E27FC236}">
                    <a16:creationId xmlns:a16="http://schemas.microsoft.com/office/drawing/2014/main" id="{F6AF02D1-4DC2-4CA6-BD53-ED719433E18A}"/>
                  </a:ext>
                </a:extLst>
              </p:cNvPr>
              <p:cNvSpPr>
                <a:spLocks/>
              </p:cNvSpPr>
              <p:nvPr/>
            </p:nvSpPr>
            <p:spPr bwMode="auto">
              <a:xfrm>
                <a:off x="2935283" y="2163550"/>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86">
                <a:extLst>
                  <a:ext uri="{FF2B5EF4-FFF2-40B4-BE49-F238E27FC236}">
                    <a16:creationId xmlns:a16="http://schemas.microsoft.com/office/drawing/2014/main" id="{492ECFC7-63D1-4DCC-8F45-3002AABE3EA9}"/>
                  </a:ext>
                </a:extLst>
              </p:cNvPr>
              <p:cNvSpPr>
                <a:spLocks/>
              </p:cNvSpPr>
              <p:nvPr/>
            </p:nvSpPr>
            <p:spPr bwMode="auto">
              <a:xfrm>
                <a:off x="2935283" y="2264976"/>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87">
                <a:extLst>
                  <a:ext uri="{FF2B5EF4-FFF2-40B4-BE49-F238E27FC236}">
                    <a16:creationId xmlns:a16="http://schemas.microsoft.com/office/drawing/2014/main" id="{B24B5682-AC2A-4390-A74A-D8482085914F}"/>
                  </a:ext>
                </a:extLst>
              </p:cNvPr>
              <p:cNvSpPr>
                <a:spLocks/>
              </p:cNvSpPr>
              <p:nvPr/>
            </p:nvSpPr>
            <p:spPr bwMode="auto">
              <a:xfrm>
                <a:off x="2832486" y="2163550"/>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88">
                <a:extLst>
                  <a:ext uri="{FF2B5EF4-FFF2-40B4-BE49-F238E27FC236}">
                    <a16:creationId xmlns:a16="http://schemas.microsoft.com/office/drawing/2014/main" id="{58EF5561-DBF4-4317-BCB7-C6CF20E7B143}"/>
                  </a:ext>
                </a:extLst>
              </p:cNvPr>
              <p:cNvSpPr>
                <a:spLocks/>
              </p:cNvSpPr>
              <p:nvPr/>
            </p:nvSpPr>
            <p:spPr bwMode="auto">
              <a:xfrm>
                <a:off x="2832486" y="2367774"/>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89">
                <a:extLst>
                  <a:ext uri="{FF2B5EF4-FFF2-40B4-BE49-F238E27FC236}">
                    <a16:creationId xmlns:a16="http://schemas.microsoft.com/office/drawing/2014/main" id="{E9F64161-8026-4F1D-9EDC-9148E69E9ECF}"/>
                  </a:ext>
                </a:extLst>
              </p:cNvPr>
              <p:cNvSpPr>
                <a:spLocks/>
              </p:cNvSpPr>
              <p:nvPr/>
            </p:nvSpPr>
            <p:spPr bwMode="auto">
              <a:xfrm>
                <a:off x="2935283" y="2470571"/>
                <a:ext cx="82238" cy="80867"/>
              </a:xfrm>
              <a:custGeom>
                <a:avLst/>
                <a:gdLst>
                  <a:gd name="T0" fmla="*/ 60 w 60"/>
                  <a:gd name="T1" fmla="*/ 0 h 59"/>
                  <a:gd name="T2" fmla="*/ 60 w 60"/>
                  <a:gd name="T3" fmla="*/ 59 h 59"/>
                  <a:gd name="T4" fmla="*/ 0 w 60"/>
                  <a:gd name="T5" fmla="*/ 59 h 59"/>
                  <a:gd name="T6" fmla="*/ 60 w 60"/>
                  <a:gd name="T7" fmla="*/ 0 h 59"/>
                </a:gdLst>
                <a:ahLst/>
                <a:cxnLst>
                  <a:cxn ang="0">
                    <a:pos x="T0" y="T1"/>
                  </a:cxn>
                  <a:cxn ang="0">
                    <a:pos x="T2" y="T3"/>
                  </a:cxn>
                  <a:cxn ang="0">
                    <a:pos x="T4" y="T5"/>
                  </a:cxn>
                  <a:cxn ang="0">
                    <a:pos x="T6" y="T7"/>
                  </a:cxn>
                </a:cxnLst>
                <a:rect l="0" t="0" r="r" b="b"/>
                <a:pathLst>
                  <a:path w="60" h="59">
                    <a:moveTo>
                      <a:pt x="60" y="0"/>
                    </a:moveTo>
                    <a:lnTo>
                      <a:pt x="60" y="59"/>
                    </a:lnTo>
                    <a:lnTo>
                      <a:pt x="0" y="59"/>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90">
                <a:extLst>
                  <a:ext uri="{FF2B5EF4-FFF2-40B4-BE49-F238E27FC236}">
                    <a16:creationId xmlns:a16="http://schemas.microsoft.com/office/drawing/2014/main" id="{68976A88-12AC-4B26-A9E4-A364F99845A1}"/>
                  </a:ext>
                </a:extLst>
              </p:cNvPr>
              <p:cNvSpPr>
                <a:spLocks/>
              </p:cNvSpPr>
              <p:nvPr/>
            </p:nvSpPr>
            <p:spPr bwMode="auto">
              <a:xfrm>
                <a:off x="2935283" y="2367774"/>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91">
                <a:extLst>
                  <a:ext uri="{FF2B5EF4-FFF2-40B4-BE49-F238E27FC236}">
                    <a16:creationId xmlns:a16="http://schemas.microsoft.com/office/drawing/2014/main" id="{FBA37CA0-DD3E-498F-86FC-F816865CFC4D}"/>
                  </a:ext>
                </a:extLst>
              </p:cNvPr>
              <p:cNvSpPr>
                <a:spLocks/>
              </p:cNvSpPr>
              <p:nvPr/>
            </p:nvSpPr>
            <p:spPr bwMode="auto">
              <a:xfrm>
                <a:off x="2832486" y="2470571"/>
                <a:ext cx="82238" cy="80867"/>
              </a:xfrm>
              <a:custGeom>
                <a:avLst/>
                <a:gdLst>
                  <a:gd name="T0" fmla="*/ 0 w 60"/>
                  <a:gd name="T1" fmla="*/ 59 h 59"/>
                  <a:gd name="T2" fmla="*/ 0 w 60"/>
                  <a:gd name="T3" fmla="*/ 0 h 59"/>
                  <a:gd name="T4" fmla="*/ 60 w 60"/>
                  <a:gd name="T5" fmla="*/ 0 h 59"/>
                  <a:gd name="T6" fmla="*/ 0 w 60"/>
                  <a:gd name="T7" fmla="*/ 59 h 59"/>
                </a:gdLst>
                <a:ahLst/>
                <a:cxnLst>
                  <a:cxn ang="0">
                    <a:pos x="T0" y="T1"/>
                  </a:cxn>
                  <a:cxn ang="0">
                    <a:pos x="T2" y="T3"/>
                  </a:cxn>
                  <a:cxn ang="0">
                    <a:pos x="T4" y="T5"/>
                  </a:cxn>
                  <a:cxn ang="0">
                    <a:pos x="T6" y="T7"/>
                  </a:cxn>
                </a:cxnLst>
                <a:rect l="0" t="0" r="r" b="b"/>
                <a:pathLst>
                  <a:path w="60" h="59">
                    <a:moveTo>
                      <a:pt x="0" y="59"/>
                    </a:moveTo>
                    <a:lnTo>
                      <a:pt x="0" y="0"/>
                    </a:lnTo>
                    <a:lnTo>
                      <a:pt x="60" y="0"/>
                    </a:lnTo>
                    <a:lnTo>
                      <a:pt x="0"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92">
                <a:extLst>
                  <a:ext uri="{FF2B5EF4-FFF2-40B4-BE49-F238E27FC236}">
                    <a16:creationId xmlns:a16="http://schemas.microsoft.com/office/drawing/2014/main" id="{EEE46695-EE36-49ED-A9B5-2EFD9D96AB84}"/>
                  </a:ext>
                </a:extLst>
              </p:cNvPr>
              <p:cNvSpPr>
                <a:spLocks/>
              </p:cNvSpPr>
              <p:nvPr/>
            </p:nvSpPr>
            <p:spPr bwMode="auto">
              <a:xfrm>
                <a:off x="2729688" y="2367774"/>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93">
                <a:extLst>
                  <a:ext uri="{FF2B5EF4-FFF2-40B4-BE49-F238E27FC236}">
                    <a16:creationId xmlns:a16="http://schemas.microsoft.com/office/drawing/2014/main" id="{00A30BA2-E196-468F-B1A5-E24C52AC0EA8}"/>
                  </a:ext>
                </a:extLst>
              </p:cNvPr>
              <p:cNvSpPr>
                <a:spLocks/>
              </p:cNvSpPr>
              <p:nvPr/>
            </p:nvSpPr>
            <p:spPr bwMode="auto">
              <a:xfrm>
                <a:off x="2626891" y="2470571"/>
                <a:ext cx="82238" cy="80867"/>
              </a:xfrm>
              <a:custGeom>
                <a:avLst/>
                <a:gdLst>
                  <a:gd name="T0" fmla="*/ 60 w 60"/>
                  <a:gd name="T1" fmla="*/ 59 h 59"/>
                  <a:gd name="T2" fmla="*/ 0 w 60"/>
                  <a:gd name="T3" fmla="*/ 59 h 59"/>
                  <a:gd name="T4" fmla="*/ 0 w 60"/>
                  <a:gd name="T5" fmla="*/ 0 h 59"/>
                  <a:gd name="T6" fmla="*/ 60 w 60"/>
                  <a:gd name="T7" fmla="*/ 59 h 59"/>
                </a:gdLst>
                <a:ahLst/>
                <a:cxnLst>
                  <a:cxn ang="0">
                    <a:pos x="T0" y="T1"/>
                  </a:cxn>
                  <a:cxn ang="0">
                    <a:pos x="T2" y="T3"/>
                  </a:cxn>
                  <a:cxn ang="0">
                    <a:pos x="T4" y="T5"/>
                  </a:cxn>
                  <a:cxn ang="0">
                    <a:pos x="T6" y="T7"/>
                  </a:cxn>
                </a:cxnLst>
                <a:rect l="0" t="0" r="r" b="b"/>
                <a:pathLst>
                  <a:path w="60" h="59">
                    <a:moveTo>
                      <a:pt x="60" y="59"/>
                    </a:moveTo>
                    <a:lnTo>
                      <a:pt x="0" y="59"/>
                    </a:lnTo>
                    <a:lnTo>
                      <a:pt x="0" y="0"/>
                    </a:lnTo>
                    <a:lnTo>
                      <a:pt x="60"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94">
                <a:extLst>
                  <a:ext uri="{FF2B5EF4-FFF2-40B4-BE49-F238E27FC236}">
                    <a16:creationId xmlns:a16="http://schemas.microsoft.com/office/drawing/2014/main" id="{AE4CE675-DB4D-41DB-ACE1-994FBF653983}"/>
                  </a:ext>
                </a:extLst>
              </p:cNvPr>
              <p:cNvSpPr>
                <a:spLocks/>
              </p:cNvSpPr>
              <p:nvPr/>
            </p:nvSpPr>
            <p:spPr bwMode="auto">
              <a:xfrm>
                <a:off x="2626891" y="2367774"/>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95">
                <a:extLst>
                  <a:ext uri="{FF2B5EF4-FFF2-40B4-BE49-F238E27FC236}">
                    <a16:creationId xmlns:a16="http://schemas.microsoft.com/office/drawing/2014/main" id="{234909A7-0D6B-47BB-BACD-F153A5F0845B}"/>
                  </a:ext>
                </a:extLst>
              </p:cNvPr>
              <p:cNvSpPr>
                <a:spLocks/>
              </p:cNvSpPr>
              <p:nvPr/>
            </p:nvSpPr>
            <p:spPr bwMode="auto">
              <a:xfrm>
                <a:off x="2729688" y="2470571"/>
                <a:ext cx="82238" cy="80867"/>
              </a:xfrm>
              <a:custGeom>
                <a:avLst/>
                <a:gdLst>
                  <a:gd name="T0" fmla="*/ 0 w 60"/>
                  <a:gd name="T1" fmla="*/ 0 h 59"/>
                  <a:gd name="T2" fmla="*/ 60 w 60"/>
                  <a:gd name="T3" fmla="*/ 0 h 59"/>
                  <a:gd name="T4" fmla="*/ 60 w 60"/>
                  <a:gd name="T5" fmla="*/ 59 h 59"/>
                  <a:gd name="T6" fmla="*/ 0 w 60"/>
                  <a:gd name="T7" fmla="*/ 0 h 59"/>
                </a:gdLst>
                <a:ahLst/>
                <a:cxnLst>
                  <a:cxn ang="0">
                    <a:pos x="T0" y="T1"/>
                  </a:cxn>
                  <a:cxn ang="0">
                    <a:pos x="T2" y="T3"/>
                  </a:cxn>
                  <a:cxn ang="0">
                    <a:pos x="T4" y="T5"/>
                  </a:cxn>
                  <a:cxn ang="0">
                    <a:pos x="T6" y="T7"/>
                  </a:cxn>
                </a:cxnLst>
                <a:rect l="0" t="0" r="r" b="b"/>
                <a:pathLst>
                  <a:path w="60" h="59">
                    <a:moveTo>
                      <a:pt x="0" y="0"/>
                    </a:moveTo>
                    <a:lnTo>
                      <a:pt x="60" y="0"/>
                    </a:lnTo>
                    <a:lnTo>
                      <a:pt x="60" y="5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96">
                <a:extLst>
                  <a:ext uri="{FF2B5EF4-FFF2-40B4-BE49-F238E27FC236}">
                    <a16:creationId xmlns:a16="http://schemas.microsoft.com/office/drawing/2014/main" id="{9FA8648E-556B-48E8-9D31-8135677F8FD8}"/>
                  </a:ext>
                </a:extLst>
              </p:cNvPr>
              <p:cNvSpPr>
                <a:spLocks/>
              </p:cNvSpPr>
              <p:nvPr/>
            </p:nvSpPr>
            <p:spPr bwMode="auto">
              <a:xfrm>
                <a:off x="2729688" y="2264976"/>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Oval 97">
                <a:extLst>
                  <a:ext uri="{FF2B5EF4-FFF2-40B4-BE49-F238E27FC236}">
                    <a16:creationId xmlns:a16="http://schemas.microsoft.com/office/drawing/2014/main" id="{EBB1C440-0BE2-4997-8104-724E801ABF9E}"/>
                  </a:ext>
                </a:extLst>
              </p:cNvPr>
              <p:cNvSpPr>
                <a:spLocks noChangeArrowheads="1"/>
              </p:cNvSpPr>
              <p:nvPr/>
            </p:nvSpPr>
            <p:spPr bwMode="auto">
              <a:xfrm>
                <a:off x="2791367" y="2328025"/>
                <a:ext cx="61678" cy="6167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9AF855B1-A3FD-4557-98AF-B010DA33C075}"/>
                </a:ext>
              </a:extLst>
            </p:cNvPr>
            <p:cNvSpPr txBox="1"/>
            <p:nvPr/>
          </p:nvSpPr>
          <p:spPr>
            <a:xfrm>
              <a:off x="4724401" y="3727970"/>
              <a:ext cx="2743200" cy="1138934"/>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AKS applications </a:t>
              </a:r>
              <a:b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on Azure Stack HCI</a:t>
              </a:r>
            </a:p>
            <a:p>
              <a:pPr marL="0" marR="0" lvl="0" indent="0" algn="ctr" defTabSz="914049"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Develop in AKS but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deploy unmodified to the edge</a:t>
              </a:r>
            </a:p>
          </p:txBody>
        </p:sp>
      </p:grpSp>
      <p:sp>
        <p:nvSpPr>
          <p:cNvPr id="8" name="TextBox 7">
            <a:extLst>
              <a:ext uri="{FF2B5EF4-FFF2-40B4-BE49-F238E27FC236}">
                <a16:creationId xmlns:a16="http://schemas.microsoft.com/office/drawing/2014/main" id="{0943CA90-ADBC-4640-BDF1-AF408F3D6F66}"/>
              </a:ext>
            </a:extLst>
          </p:cNvPr>
          <p:cNvSpPr txBox="1"/>
          <p:nvPr/>
        </p:nvSpPr>
        <p:spPr>
          <a:xfrm>
            <a:off x="7512794" y="2894230"/>
            <a:ext cx="475183" cy="492443"/>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nvGrpSpPr>
          <p:cNvPr id="34" name="SQL storage" descr="SQL storage">
            <a:extLst>
              <a:ext uri="{FF2B5EF4-FFF2-40B4-BE49-F238E27FC236}">
                <a16:creationId xmlns:a16="http://schemas.microsoft.com/office/drawing/2014/main" id="{5B291CB6-E027-4AAE-9381-1D435CCBCA05}"/>
              </a:ext>
            </a:extLst>
          </p:cNvPr>
          <p:cNvGrpSpPr>
            <a:grpSpLocks noChangeAspect="1"/>
          </p:cNvGrpSpPr>
          <p:nvPr/>
        </p:nvGrpSpPr>
        <p:grpSpPr bwMode="auto">
          <a:xfrm>
            <a:off x="9056558" y="2655728"/>
            <a:ext cx="689277" cy="914270"/>
            <a:chOff x="4014" y="1361"/>
            <a:chExt cx="193" cy="256"/>
          </a:xfrm>
        </p:grpSpPr>
        <p:sp>
          <p:nvSpPr>
            <p:cNvPr id="35" name="AutoShape 56">
              <a:extLst>
                <a:ext uri="{FF2B5EF4-FFF2-40B4-BE49-F238E27FC236}">
                  <a16:creationId xmlns:a16="http://schemas.microsoft.com/office/drawing/2014/main" id="{11407697-8751-4596-8D3F-817B74AFFB66}"/>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58">
              <a:extLst>
                <a:ext uri="{FF2B5EF4-FFF2-40B4-BE49-F238E27FC236}">
                  <a16:creationId xmlns:a16="http://schemas.microsoft.com/office/drawing/2014/main" id="{A27182A1-03E5-42FB-8FC1-276F991D630B}"/>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59">
              <a:extLst>
                <a:ext uri="{FF2B5EF4-FFF2-40B4-BE49-F238E27FC236}">
                  <a16:creationId xmlns:a16="http://schemas.microsoft.com/office/drawing/2014/main" id="{DDD93224-16A0-401A-8433-E3F76BE0F33E}"/>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60">
              <a:extLst>
                <a:ext uri="{FF2B5EF4-FFF2-40B4-BE49-F238E27FC236}">
                  <a16:creationId xmlns:a16="http://schemas.microsoft.com/office/drawing/2014/main" id="{0FE30CF8-978E-410B-A88C-20D988657171}"/>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61">
              <a:extLst>
                <a:ext uri="{FF2B5EF4-FFF2-40B4-BE49-F238E27FC236}">
                  <a16:creationId xmlns:a16="http://schemas.microsoft.com/office/drawing/2014/main" id="{EBB7BEB8-D0E3-41C8-80C6-777633DCDEFB}"/>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62">
              <a:extLst>
                <a:ext uri="{FF2B5EF4-FFF2-40B4-BE49-F238E27FC236}">
                  <a16:creationId xmlns:a16="http://schemas.microsoft.com/office/drawing/2014/main" id="{EA878184-C31D-417F-AD6B-3F5080400B3A}"/>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63">
              <a:extLst>
                <a:ext uri="{FF2B5EF4-FFF2-40B4-BE49-F238E27FC236}">
                  <a16:creationId xmlns:a16="http://schemas.microsoft.com/office/drawing/2014/main" id="{FC885A0D-39F6-4CCA-AF8A-21912E25B3FB}"/>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224D82F9-5F56-4037-9940-18B00D4172DB}"/>
              </a:ext>
            </a:extLst>
          </p:cNvPr>
          <p:cNvSpPr txBox="1"/>
          <p:nvPr/>
        </p:nvSpPr>
        <p:spPr>
          <a:xfrm>
            <a:off x="8029791" y="3942955"/>
            <a:ext cx="2742811" cy="1156435"/>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Data Services on </a:t>
            </a:r>
            <a:b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049"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Run Azure Arc for Data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Services on a resilient platform</a:t>
            </a:r>
          </a:p>
        </p:txBody>
      </p:sp>
    </p:spTree>
    <p:extLst>
      <p:ext uri="{BB962C8B-B14F-4D97-AF65-F5344CB8AC3E}">
        <p14:creationId xmlns:p14="http://schemas.microsoft.com/office/powerpoint/2010/main" val="1062141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700"/>
                                        <p:tgtEl>
                                          <p:spTgt spid="72"/>
                                        </p:tgtEl>
                                      </p:cBhvr>
                                    </p:animEffect>
                                  </p:childTnLst>
                                </p:cTn>
                              </p:par>
                              <p:par>
                                <p:cTn id="8" presetID="35" presetClass="path" presetSubtype="0" decel="100000" fill="hold" grpId="1" nodeType="withEffect">
                                  <p:stCondLst>
                                    <p:cond delay="100"/>
                                  </p:stCondLst>
                                  <p:childTnLst>
                                    <p:animMotion origin="layout" path="M -2.70833E-6 -3.7037E-7 L -2.70833E-6 0.09144 " pathEditMode="relative" rAng="0" ptsTypes="AA">
                                      <p:cBhvr>
                                        <p:cTn id="9" dur="700" spd="-100000" fill="hold"/>
                                        <p:tgtEl>
                                          <p:spTgt spid="72"/>
                                        </p:tgtEl>
                                        <p:attrNameLst>
                                          <p:attrName>ppt_x</p:attrName>
                                          <p:attrName>ppt_y</p:attrName>
                                        </p:attrNameLst>
                                      </p:cBhvr>
                                      <p:rCtr x="0" y="4560"/>
                                    </p:animMotion>
                                  </p:childTnLst>
                                </p:cTn>
                              </p:par>
                              <p:par>
                                <p:cTn id="10" presetID="10" presetClass="entr" presetSubtype="0" fill="hold" grpId="0"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00"/>
                                        <p:tgtEl>
                                          <p:spTgt spid="8"/>
                                        </p:tgtEl>
                                      </p:cBhvr>
                                    </p:animEffect>
                                  </p:childTnLst>
                                </p:cTn>
                              </p:par>
                              <p:par>
                                <p:cTn id="13" presetID="35" presetClass="path" presetSubtype="0" decel="100000" fill="hold" grpId="1" nodeType="withEffect">
                                  <p:stCondLst>
                                    <p:cond delay="200"/>
                                  </p:stCondLst>
                                  <p:childTnLst>
                                    <p:animMotion origin="layout" path="M 2.91667E-6 -3.7037E-7 L 2.91667E-6 0.09144 " pathEditMode="relative" rAng="0" ptsTypes="AA">
                                      <p:cBhvr>
                                        <p:cTn id="14" dur="700" spd="-100000" fill="hold"/>
                                        <p:tgtEl>
                                          <p:spTgt spid="8"/>
                                        </p:tgtEl>
                                        <p:attrNameLst>
                                          <p:attrName>ppt_x</p:attrName>
                                          <p:attrName>ppt_y</p:attrName>
                                        </p:attrNameLst>
                                      </p:cBhvr>
                                      <p:rCtr x="0" y="4560"/>
                                    </p:animMotion>
                                  </p:childTnLst>
                                </p:cTn>
                              </p:par>
                              <p:par>
                                <p:cTn id="15" presetID="10" presetClass="entr" presetSubtype="0" fill="hold" nodeType="withEffect">
                                  <p:stCondLst>
                                    <p:cond delay="2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700"/>
                                        <p:tgtEl>
                                          <p:spTgt spid="34"/>
                                        </p:tgtEl>
                                      </p:cBhvr>
                                    </p:animEffect>
                                  </p:childTnLst>
                                </p:cTn>
                              </p:par>
                              <p:par>
                                <p:cTn id="18" presetID="35" presetClass="path" presetSubtype="0" decel="100000" fill="hold" nodeType="withEffect">
                                  <p:stCondLst>
                                    <p:cond delay="200"/>
                                  </p:stCondLst>
                                  <p:childTnLst>
                                    <p:animMotion origin="layout" path="M -3.75E-6 4.81481E-6 L -3.75E-6 0.09143 " pathEditMode="relative" rAng="0" ptsTypes="AA">
                                      <p:cBhvr>
                                        <p:cTn id="19" dur="700" spd="-100000" fill="hold"/>
                                        <p:tgtEl>
                                          <p:spTgt spid="34"/>
                                        </p:tgtEl>
                                        <p:attrNameLst>
                                          <p:attrName>ppt_x</p:attrName>
                                          <p:attrName>ppt_y</p:attrName>
                                        </p:attrNameLst>
                                      </p:cBhvr>
                                      <p:rCtr x="0" y="4560"/>
                                    </p:animMotion>
                                  </p:childTnLst>
                                </p:cTn>
                              </p:par>
                              <p:par>
                                <p:cTn id="20" presetID="10" presetClass="entr" presetSubtype="0" fill="hold" grpId="0" nodeType="withEffect">
                                  <p:stCondLst>
                                    <p:cond delay="2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700"/>
                                        <p:tgtEl>
                                          <p:spTgt spid="22"/>
                                        </p:tgtEl>
                                      </p:cBhvr>
                                    </p:animEffect>
                                  </p:childTnLst>
                                </p:cTn>
                              </p:par>
                              <p:par>
                                <p:cTn id="23" presetID="35" presetClass="path" presetSubtype="0" decel="100000" fill="hold" grpId="1" nodeType="withEffect">
                                  <p:stCondLst>
                                    <p:cond delay="200"/>
                                  </p:stCondLst>
                                  <p:childTnLst>
                                    <p:animMotion origin="layout" path="M -3.75E-6 -3.7037E-7 L -3.75E-6 0.09144 " pathEditMode="relative" rAng="0" ptsTypes="AA">
                                      <p:cBhvr>
                                        <p:cTn id="24" dur="700" spd="-100000" fill="hold"/>
                                        <p:tgtEl>
                                          <p:spTgt spid="2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2" grpId="1"/>
      <p:bldP spid="8" grpId="0"/>
      <p:bldP spid="8" grpId="1"/>
      <p:bldP spid="22" grpId="0"/>
      <p:bldP spid="2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C66C97-4DF3-40AD-A9AF-A3876C20159B}"/>
              </a:ext>
            </a:extLst>
          </p:cNvPr>
          <p:cNvSpPr>
            <a:spLocks noGrp="1"/>
          </p:cNvSpPr>
          <p:nvPr>
            <p:ph type="title"/>
          </p:nvPr>
        </p:nvSpPr>
        <p:spPr/>
        <p:txBody>
          <a:bodyPr/>
          <a:lstStyle/>
          <a:p>
            <a:pPr algn="ctr"/>
            <a:r>
              <a:rPr lang="en-US" sz="3600">
                <a:solidFill>
                  <a:schemeClr val="bg1"/>
                </a:solidFill>
                <a:ea typeface="+mj-lt"/>
                <a:cs typeface="+mj-lt"/>
              </a:rPr>
              <a:t>Azure Stack HCI hybrid all up</a:t>
            </a:r>
            <a:endParaRPr lang="en-US" sz="3600">
              <a:solidFill>
                <a:schemeClr val="bg1"/>
              </a:solidFill>
            </a:endParaRPr>
          </a:p>
        </p:txBody>
      </p:sp>
      <p:sp>
        <p:nvSpPr>
          <p:cNvPr id="76" name="TextBox 75">
            <a:extLst>
              <a:ext uri="{FF2B5EF4-FFF2-40B4-BE49-F238E27FC236}">
                <a16:creationId xmlns:a16="http://schemas.microsoft.com/office/drawing/2014/main" id="{9689BBFA-885C-495F-8C1A-BE401E0B31EB}"/>
              </a:ext>
            </a:extLst>
          </p:cNvPr>
          <p:cNvSpPr txBox="1"/>
          <p:nvPr/>
        </p:nvSpPr>
        <p:spPr>
          <a:xfrm>
            <a:off x="593183" y="1273888"/>
            <a:ext cx="126233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Hybrid Services</a:t>
            </a:r>
          </a:p>
        </p:txBody>
      </p:sp>
      <p:cxnSp>
        <p:nvCxnSpPr>
          <p:cNvPr id="15" name="Straight Arrow Connector 14">
            <a:extLst>
              <a:ext uri="{FF2B5EF4-FFF2-40B4-BE49-F238E27FC236}">
                <a16:creationId xmlns:a16="http://schemas.microsoft.com/office/drawing/2014/main" id="{D12692D6-8DC3-4DEA-A2E4-74F9F6D777A6}"/>
              </a:ext>
              <a:ext uri="{C183D7F6-B498-43B3-948B-1728B52AA6E4}">
                <adec:decorative xmlns:adec="http://schemas.microsoft.com/office/drawing/2017/decorative" val="1"/>
              </a:ext>
            </a:extLst>
          </p:cNvPr>
          <p:cNvCxnSpPr>
            <a:cxnSpLocks/>
          </p:cNvCxnSpPr>
          <p:nvPr/>
        </p:nvCxnSpPr>
        <p:spPr>
          <a:xfrm flipV="1">
            <a:off x="561518" y="1642619"/>
            <a:ext cx="0" cy="3128568"/>
          </a:xfrm>
          <a:prstGeom prst="straightConnector1">
            <a:avLst/>
          </a:prstGeom>
          <a:ln>
            <a:headEnd type="none" w="lg" len="med"/>
            <a:tailEnd type="triangle"/>
          </a:ln>
        </p:spPr>
        <p:style>
          <a:lnRef idx="1">
            <a:schemeClr val="accent6"/>
          </a:lnRef>
          <a:fillRef idx="0">
            <a:schemeClr val="accent6"/>
          </a:fillRef>
          <a:effectRef idx="0">
            <a:schemeClr val="accent6"/>
          </a:effectRef>
          <a:fontRef idx="minor">
            <a:schemeClr val="tx1"/>
          </a:fontRef>
        </p:style>
      </p:cxnSp>
      <p:pic>
        <p:nvPicPr>
          <p:cNvPr id="63" name="Picture 62" descr="A picture containing vector graphics&#10;&#10;Description generated with high confidence">
            <a:extLst>
              <a:ext uri="{FF2B5EF4-FFF2-40B4-BE49-F238E27FC236}">
                <a16:creationId xmlns:a16="http://schemas.microsoft.com/office/drawing/2014/main" id="{82942335-2CB3-4E34-A1F6-54FCF436158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57897" y="1611395"/>
            <a:ext cx="366783" cy="366782"/>
          </a:xfrm>
          <a:prstGeom prst="rect">
            <a:avLst/>
          </a:prstGeom>
        </p:spPr>
      </p:pic>
      <p:sp>
        <p:nvSpPr>
          <p:cNvPr id="74" name="TextBox 73">
            <a:extLst>
              <a:ext uri="{FF2B5EF4-FFF2-40B4-BE49-F238E27FC236}">
                <a16:creationId xmlns:a16="http://schemas.microsoft.com/office/drawing/2014/main" id="{1D930AE0-12C0-488E-9858-BC00277250C2}"/>
              </a:ext>
            </a:extLst>
          </p:cNvPr>
          <p:cNvSpPr txBox="1"/>
          <p:nvPr/>
        </p:nvSpPr>
        <p:spPr>
          <a:xfrm>
            <a:off x="1145720" y="1642619"/>
            <a:ext cx="70418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Site Recovery</a:t>
            </a:r>
          </a:p>
        </p:txBody>
      </p:sp>
      <p:pic>
        <p:nvPicPr>
          <p:cNvPr id="65" name="Picture 64" descr="A picture containing vector graphics, text&#10;&#10;Description generated with high confidence">
            <a:extLst>
              <a:ext uri="{FF2B5EF4-FFF2-40B4-BE49-F238E27FC236}">
                <a16:creationId xmlns:a16="http://schemas.microsoft.com/office/drawing/2014/main" id="{9E264CFF-E052-4A04-8178-CB463E74075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5055" y="2206545"/>
            <a:ext cx="366783" cy="366783"/>
          </a:xfrm>
          <a:prstGeom prst="rect">
            <a:avLst/>
          </a:prstGeom>
        </p:spPr>
      </p:pic>
      <p:sp>
        <p:nvSpPr>
          <p:cNvPr id="78" name="TextBox 77">
            <a:extLst>
              <a:ext uri="{FF2B5EF4-FFF2-40B4-BE49-F238E27FC236}">
                <a16:creationId xmlns:a16="http://schemas.microsoft.com/office/drawing/2014/main" id="{7F049444-86F0-46B7-ADE4-F5CC00AA6751}"/>
              </a:ext>
            </a:extLst>
          </p:cNvPr>
          <p:cNvSpPr txBox="1"/>
          <p:nvPr/>
        </p:nvSpPr>
        <p:spPr>
          <a:xfrm>
            <a:off x="1145720" y="2288950"/>
            <a:ext cx="4905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Backup</a:t>
            </a:r>
          </a:p>
        </p:txBody>
      </p:sp>
      <p:pic>
        <p:nvPicPr>
          <p:cNvPr id="68" name="Picture 67" descr="A screenshot of a cell phone&#10;&#10;Description generated with very high confidence">
            <a:extLst>
              <a:ext uri="{FF2B5EF4-FFF2-40B4-BE49-F238E27FC236}">
                <a16:creationId xmlns:a16="http://schemas.microsoft.com/office/drawing/2014/main" id="{EE854947-B38B-4F0E-A72B-E85B8467865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57896" y="2779324"/>
            <a:ext cx="366783" cy="348831"/>
          </a:xfrm>
          <a:prstGeom prst="rect">
            <a:avLst/>
          </a:prstGeom>
        </p:spPr>
      </p:pic>
      <p:sp>
        <p:nvSpPr>
          <p:cNvPr id="84" name="TextBox 83">
            <a:extLst>
              <a:ext uri="{FF2B5EF4-FFF2-40B4-BE49-F238E27FC236}">
                <a16:creationId xmlns:a16="http://schemas.microsoft.com/office/drawing/2014/main" id="{BD4D8BFE-3A5B-4CB6-A98B-12E6165F53CC}"/>
              </a:ext>
            </a:extLst>
          </p:cNvPr>
          <p:cNvSpPr txBox="1"/>
          <p:nvPr/>
        </p:nvSpPr>
        <p:spPr>
          <a:xfrm>
            <a:off x="1145719" y="2750615"/>
            <a:ext cx="92037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Update Management</a:t>
            </a:r>
          </a:p>
        </p:txBody>
      </p:sp>
      <p:pic>
        <p:nvPicPr>
          <p:cNvPr id="66" name="Picture 65">
            <a:extLst>
              <a:ext uri="{FF2B5EF4-FFF2-40B4-BE49-F238E27FC236}">
                <a16:creationId xmlns:a16="http://schemas.microsoft.com/office/drawing/2014/main" id="{A868178A-4771-4B60-911A-4D731B613EC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65055" y="3308446"/>
            <a:ext cx="366783" cy="386519"/>
          </a:xfrm>
          <a:prstGeom prst="rect">
            <a:avLst/>
          </a:prstGeom>
        </p:spPr>
      </p:pic>
      <p:sp>
        <p:nvSpPr>
          <p:cNvPr id="80" name="TextBox 79">
            <a:extLst>
              <a:ext uri="{FF2B5EF4-FFF2-40B4-BE49-F238E27FC236}">
                <a16:creationId xmlns:a16="http://schemas.microsoft.com/office/drawing/2014/main" id="{1F3E13AB-BDDE-4171-9233-28860EDF25CB}"/>
              </a:ext>
            </a:extLst>
          </p:cNvPr>
          <p:cNvSpPr txBox="1"/>
          <p:nvPr/>
        </p:nvSpPr>
        <p:spPr>
          <a:xfrm>
            <a:off x="1145720" y="3396946"/>
            <a:ext cx="57996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File Sync</a:t>
            </a:r>
          </a:p>
        </p:txBody>
      </p:sp>
      <p:pic>
        <p:nvPicPr>
          <p:cNvPr id="70" name="Picture 69">
            <a:extLst>
              <a:ext uri="{FF2B5EF4-FFF2-40B4-BE49-F238E27FC236}">
                <a16:creationId xmlns:a16="http://schemas.microsoft.com/office/drawing/2014/main" id="{5CCE23CB-42F6-40B4-A2E6-2D020201974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01573" y="3779375"/>
            <a:ext cx="366783" cy="397735"/>
          </a:xfrm>
          <a:prstGeom prst="rect">
            <a:avLst/>
          </a:prstGeom>
        </p:spPr>
      </p:pic>
      <p:sp>
        <p:nvSpPr>
          <p:cNvPr id="81" name="TextBox 80">
            <a:extLst>
              <a:ext uri="{FF2B5EF4-FFF2-40B4-BE49-F238E27FC236}">
                <a16:creationId xmlns:a16="http://schemas.microsoft.com/office/drawing/2014/main" id="{63285B4D-AAA6-493D-8937-F09FA3B74308}"/>
              </a:ext>
            </a:extLst>
          </p:cNvPr>
          <p:cNvSpPr txBox="1"/>
          <p:nvPr/>
        </p:nvSpPr>
        <p:spPr>
          <a:xfrm>
            <a:off x="1145720" y="3877083"/>
            <a:ext cx="54540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Monitor</a:t>
            </a:r>
          </a:p>
        </p:txBody>
      </p:sp>
      <p:pic>
        <p:nvPicPr>
          <p:cNvPr id="72" name="Picture 71">
            <a:extLst>
              <a:ext uri="{FF2B5EF4-FFF2-40B4-BE49-F238E27FC236}">
                <a16:creationId xmlns:a16="http://schemas.microsoft.com/office/drawing/2014/main" id="{47EE04FB-CBFE-4797-9D48-EB3320CAA4BC}"/>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09677" y="4268240"/>
            <a:ext cx="366783" cy="359861"/>
          </a:xfrm>
          <a:prstGeom prst="rect">
            <a:avLst/>
          </a:prstGeom>
        </p:spPr>
      </p:pic>
      <p:sp>
        <p:nvSpPr>
          <p:cNvPr id="82" name="TextBox 81">
            <a:extLst>
              <a:ext uri="{FF2B5EF4-FFF2-40B4-BE49-F238E27FC236}">
                <a16:creationId xmlns:a16="http://schemas.microsoft.com/office/drawing/2014/main" id="{4103AC76-8CD6-4159-912D-F252FCD979C2}"/>
              </a:ext>
            </a:extLst>
          </p:cNvPr>
          <p:cNvSpPr txBox="1"/>
          <p:nvPr/>
        </p:nvSpPr>
        <p:spPr>
          <a:xfrm>
            <a:off x="1145720" y="4320275"/>
            <a:ext cx="56315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Security Center</a:t>
            </a:r>
          </a:p>
        </p:txBody>
      </p:sp>
      <p:grpSp>
        <p:nvGrpSpPr>
          <p:cNvPr id="44" name="Group 43">
            <a:extLst>
              <a:ext uri="{FF2B5EF4-FFF2-40B4-BE49-F238E27FC236}">
                <a16:creationId xmlns:a16="http://schemas.microsoft.com/office/drawing/2014/main" id="{9B601734-0D1B-4A2D-9EBE-080B1843CE9C}"/>
              </a:ext>
              <a:ext uri="{C183D7F6-B498-43B3-948B-1728B52AA6E4}">
                <adec:decorative xmlns:adec="http://schemas.microsoft.com/office/drawing/2017/decorative" val="1"/>
              </a:ext>
            </a:extLst>
          </p:cNvPr>
          <p:cNvGrpSpPr/>
          <p:nvPr/>
        </p:nvGrpSpPr>
        <p:grpSpPr>
          <a:xfrm>
            <a:off x="651114" y="4816960"/>
            <a:ext cx="1005840" cy="1005840"/>
            <a:chOff x="10372738" y="1324692"/>
            <a:chExt cx="1005840" cy="1005840"/>
          </a:xfrm>
        </p:grpSpPr>
        <p:sp>
          <p:nvSpPr>
            <p:cNvPr id="46" name="Oval 45">
              <a:extLst>
                <a:ext uri="{FF2B5EF4-FFF2-40B4-BE49-F238E27FC236}">
                  <a16:creationId xmlns:a16="http://schemas.microsoft.com/office/drawing/2014/main" id="{FABE031B-24CE-43B4-B315-E66EFDCCBF20}"/>
                </a:ext>
              </a:extLst>
            </p:cNvPr>
            <p:cNvSpPr/>
            <p:nvPr/>
          </p:nvSpPr>
          <p:spPr bwMode="auto">
            <a:xfrm>
              <a:off x="10372738" y="1324692"/>
              <a:ext cx="1005840" cy="1005840"/>
            </a:xfrm>
            <a:prstGeom prst="ellipse">
              <a:avLst/>
            </a:prstGeom>
            <a:solidFill>
              <a:schemeClr val="bg1"/>
            </a:solidFill>
            <a:ln w="12700"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pic>
          <p:nvPicPr>
            <p:cNvPr id="48" name="Picture 47">
              <a:extLst>
                <a:ext uri="{FF2B5EF4-FFF2-40B4-BE49-F238E27FC236}">
                  <a16:creationId xmlns:a16="http://schemas.microsoft.com/office/drawing/2014/main" id="{91D91C2D-37DD-4316-976E-628FB834247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676422" y="1577144"/>
              <a:ext cx="430260" cy="472786"/>
            </a:xfrm>
            <a:prstGeom prst="rect">
              <a:avLst/>
            </a:prstGeom>
            <a:ln w="12700">
              <a:solidFill>
                <a:schemeClr val="tx1"/>
              </a:solidFill>
            </a:ln>
          </p:spPr>
        </p:pic>
      </p:grpSp>
      <p:sp>
        <p:nvSpPr>
          <p:cNvPr id="8" name="TextBox 7">
            <a:extLst>
              <a:ext uri="{FF2B5EF4-FFF2-40B4-BE49-F238E27FC236}">
                <a16:creationId xmlns:a16="http://schemas.microsoft.com/office/drawing/2014/main" id="{CC7E2862-B152-4EF3-A541-8816D2E2A1CD}"/>
              </a:ext>
            </a:extLst>
          </p:cNvPr>
          <p:cNvSpPr txBox="1"/>
          <p:nvPr/>
        </p:nvSpPr>
        <p:spPr>
          <a:xfrm>
            <a:off x="161966" y="5874123"/>
            <a:ext cx="2110450" cy="49244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Windows Admin Center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Edge-local management</a:t>
            </a:r>
          </a:p>
        </p:txBody>
      </p:sp>
      <p:sp>
        <p:nvSpPr>
          <p:cNvPr id="6" name="Left Brace 5">
            <a:extLst>
              <a:ext uri="{FF2B5EF4-FFF2-40B4-BE49-F238E27FC236}">
                <a16:creationId xmlns:a16="http://schemas.microsoft.com/office/drawing/2014/main" id="{EC13BDDC-A52F-4912-BD3C-A2447C7264AE}"/>
              </a:ext>
              <a:ext uri="{C183D7F6-B498-43B3-948B-1728B52AA6E4}">
                <adec:decorative xmlns:adec="http://schemas.microsoft.com/office/drawing/2017/decorative" val="1"/>
              </a:ext>
            </a:extLst>
          </p:cNvPr>
          <p:cNvSpPr/>
          <p:nvPr/>
        </p:nvSpPr>
        <p:spPr>
          <a:xfrm rot="10800000" flipH="1" flipV="1">
            <a:off x="2054658" y="2453523"/>
            <a:ext cx="155448" cy="3201193"/>
          </a:xfrm>
          <a:prstGeom prst="leftBrace">
            <a:avLst>
              <a:gd name="adj1" fmla="val 53267"/>
              <a:gd name="adj2" fmla="val 88142"/>
            </a:avLst>
          </a:prstGeom>
          <a:ln w="19050">
            <a:solidFill>
              <a:srgbClr val="50E6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EEA4AAD-881F-4B16-99DE-F80F32D106D7}"/>
              </a:ext>
              <a:ext uri="{C183D7F6-B498-43B3-948B-1728B52AA6E4}">
                <adec:decorative xmlns:adec="http://schemas.microsoft.com/office/drawing/2017/decorative" val="1"/>
              </a:ext>
            </a:extLst>
          </p:cNvPr>
          <p:cNvSpPr/>
          <p:nvPr/>
        </p:nvSpPr>
        <p:spPr bwMode="auto">
          <a:xfrm>
            <a:off x="2438400" y="1634928"/>
            <a:ext cx="7315200" cy="731520"/>
          </a:xfrm>
          <a:prstGeom prst="rect">
            <a:avLst/>
          </a:prstGeom>
          <a:solidFill>
            <a:schemeClr val="bg1"/>
          </a:solidFill>
          <a:ln w="3175"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 name="Group 1">
            <a:extLst>
              <a:ext uri="{FF2B5EF4-FFF2-40B4-BE49-F238E27FC236}">
                <a16:creationId xmlns:a16="http://schemas.microsoft.com/office/drawing/2014/main" id="{2E8561F8-6107-4C31-A05B-F9F460E9F05B}"/>
              </a:ext>
              <a:ext uri="{C183D7F6-B498-43B3-948B-1728B52AA6E4}">
                <adec:decorative xmlns:adec="http://schemas.microsoft.com/office/drawing/2017/decorative" val="1"/>
              </a:ext>
            </a:extLst>
          </p:cNvPr>
          <p:cNvGrpSpPr/>
          <p:nvPr/>
        </p:nvGrpSpPr>
        <p:grpSpPr>
          <a:xfrm>
            <a:off x="4061899" y="1794948"/>
            <a:ext cx="4898332" cy="411480"/>
            <a:chOff x="4850459" y="1555483"/>
            <a:chExt cx="4898332" cy="411480"/>
          </a:xfrm>
        </p:grpSpPr>
        <p:pic>
          <p:nvPicPr>
            <p:cNvPr id="98" name="Picture 2" descr="Logos and Graphics | Node.js">
              <a:extLst>
                <a:ext uri="{FF2B5EF4-FFF2-40B4-BE49-F238E27FC236}">
                  <a16:creationId xmlns:a16="http://schemas.microsoft.com/office/drawing/2014/main" id="{0FF395CA-D40C-4433-9A3E-F9EF283D6C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3779" y="1555483"/>
              <a:ext cx="674827" cy="4114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FA5CA97-4AF9-4CE2-8276-2B58BE0A11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8791" y="1624063"/>
              <a:ext cx="73000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EB0D075-9CB5-4805-A7E0-1DEBD3D9DC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9979" y="157834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ET Framework - Wikipedia">
              <a:extLst>
                <a:ext uri="{FF2B5EF4-FFF2-40B4-BE49-F238E27FC236}">
                  <a16:creationId xmlns:a16="http://schemas.microsoft.com/office/drawing/2014/main" id="{08226E06-E7AE-4F83-A0D9-6F47681CD6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50459" y="1555483"/>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Java logo and symbol, meaning, history, PNG">
              <a:extLst>
                <a:ext uri="{FF2B5EF4-FFF2-40B4-BE49-F238E27FC236}">
                  <a16:creationId xmlns:a16="http://schemas.microsoft.com/office/drawing/2014/main" id="{F5A99551-B8E0-4EA1-B806-6877326C3A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22382" y="1555483"/>
              <a:ext cx="658368" cy="41148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 logo&quot; Poster by hipstuff | Redbubble">
              <a:extLst>
                <a:ext uri="{FF2B5EF4-FFF2-40B4-BE49-F238E27FC236}">
                  <a16:creationId xmlns:a16="http://schemas.microsoft.com/office/drawing/2014/main" id="{9DA92FD7-8F17-4829-8D63-8DA802E9482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7316646" y="1555483"/>
              <a:ext cx="367696" cy="411480"/>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827D27F1-2C55-48F0-9BF5-A6E6D7F18B9E}"/>
              </a:ext>
              <a:ext uri="{C183D7F6-B498-43B3-948B-1728B52AA6E4}">
                <adec:decorative xmlns:adec="http://schemas.microsoft.com/office/drawing/2017/decorative" val="0"/>
              </a:ext>
            </a:extLst>
          </p:cNvPr>
          <p:cNvSpPr txBox="1"/>
          <p:nvPr/>
        </p:nvSpPr>
        <p:spPr>
          <a:xfrm>
            <a:off x="2495021" y="1862189"/>
            <a:ext cx="118974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Applications</a:t>
            </a:r>
            <a:endParaRPr kumimoji="0" lang="en-US" sz="1000" b="0" i="0" u="none" strike="noStrike" kern="1200" cap="none" spc="0" normalizeH="0" baseline="0" noProof="0" dirty="0">
              <a:ln>
                <a:noFill/>
              </a:ln>
              <a:effectLst/>
              <a:uLnTx/>
              <a:uFillTx/>
              <a:latin typeface="Segoe UI Semibold"/>
              <a:ea typeface="+mn-ea"/>
              <a:cs typeface="Segoe UI" panose="020B0502040204020203" pitchFamily="34" charset="0"/>
            </a:endParaRPr>
          </a:p>
        </p:txBody>
      </p:sp>
      <p:sp>
        <p:nvSpPr>
          <p:cNvPr id="75" name="Rectangle 74">
            <a:extLst>
              <a:ext uri="{FF2B5EF4-FFF2-40B4-BE49-F238E27FC236}">
                <a16:creationId xmlns:a16="http://schemas.microsoft.com/office/drawing/2014/main" id="{B1A9D8E0-9E29-45E7-B1FC-695C6FD7C965}"/>
              </a:ext>
              <a:ext uri="{C183D7F6-B498-43B3-948B-1728B52AA6E4}">
                <adec:decorative xmlns:adec="http://schemas.microsoft.com/office/drawing/2017/decorative" val="1"/>
              </a:ext>
            </a:extLst>
          </p:cNvPr>
          <p:cNvSpPr/>
          <p:nvPr/>
        </p:nvSpPr>
        <p:spPr bwMode="auto">
          <a:xfrm>
            <a:off x="2433966" y="2453525"/>
            <a:ext cx="1399860" cy="731520"/>
          </a:xfrm>
          <a:prstGeom prst="rect">
            <a:avLst/>
          </a:prstGeom>
          <a:solidFill>
            <a:schemeClr val="bg1"/>
          </a:solidFill>
          <a:ln w="3175" cap="flat" cmpd="sng" algn="ctr">
            <a:solidFill>
              <a:schemeClr val="bg1">
                <a:lumMod val="85000"/>
              </a:schemeClr>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9" name="TextBox 68">
            <a:extLst>
              <a:ext uri="{FF2B5EF4-FFF2-40B4-BE49-F238E27FC236}">
                <a16:creationId xmlns:a16="http://schemas.microsoft.com/office/drawing/2014/main" id="{96A4F487-8DF5-4777-95F0-F917180297C2}"/>
              </a:ext>
            </a:extLst>
          </p:cNvPr>
          <p:cNvSpPr txBox="1"/>
          <p:nvPr/>
        </p:nvSpPr>
        <p:spPr>
          <a:xfrm>
            <a:off x="2495021" y="2703869"/>
            <a:ext cx="9364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Windows</a:t>
            </a:r>
          </a:p>
        </p:txBody>
      </p:sp>
      <p:pic>
        <p:nvPicPr>
          <p:cNvPr id="47" name="Picture 2" descr="Image result for windows logo">
            <a:extLst>
              <a:ext uri="{FF2B5EF4-FFF2-40B4-BE49-F238E27FC236}">
                <a16:creationId xmlns:a16="http://schemas.microsoft.com/office/drawing/2014/main" id="{43C5A210-1F23-46E2-B27F-FB35E63F4A6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378525" y="2681079"/>
            <a:ext cx="301752" cy="276413"/>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85B4795-6ED2-47EF-A700-18AF1B8A1B89}"/>
              </a:ext>
              <a:ext uri="{C183D7F6-B498-43B3-948B-1728B52AA6E4}">
                <adec:decorative xmlns:adec="http://schemas.microsoft.com/office/drawing/2017/decorative" val="1"/>
              </a:ext>
            </a:extLst>
          </p:cNvPr>
          <p:cNvSpPr/>
          <p:nvPr/>
        </p:nvSpPr>
        <p:spPr bwMode="auto">
          <a:xfrm>
            <a:off x="3912801" y="2453525"/>
            <a:ext cx="1399860" cy="731520"/>
          </a:xfrm>
          <a:prstGeom prst="rect">
            <a:avLst/>
          </a:prstGeom>
          <a:solidFill>
            <a:schemeClr val="bg1"/>
          </a:solidFill>
          <a:ln w="3175" cap="flat" cmpd="sng" algn="ctr">
            <a:solidFill>
              <a:schemeClr val="bg1">
                <a:lumMod val="85000"/>
              </a:schemeClr>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6" name="TextBox 85">
            <a:extLst>
              <a:ext uri="{FF2B5EF4-FFF2-40B4-BE49-F238E27FC236}">
                <a16:creationId xmlns:a16="http://schemas.microsoft.com/office/drawing/2014/main" id="{71876722-0F0F-4715-8B2D-9E94D2B4A6C9}"/>
              </a:ext>
            </a:extLst>
          </p:cNvPr>
          <p:cNvSpPr txBox="1"/>
          <p:nvPr/>
        </p:nvSpPr>
        <p:spPr>
          <a:xfrm>
            <a:off x="4147014" y="2722341"/>
            <a:ext cx="6174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Linux</a:t>
            </a:r>
          </a:p>
        </p:txBody>
      </p:sp>
      <p:pic>
        <p:nvPicPr>
          <p:cNvPr id="49" name="Picture 2">
            <a:extLst>
              <a:ext uri="{FF2B5EF4-FFF2-40B4-BE49-F238E27FC236}">
                <a16:creationId xmlns:a16="http://schemas.microsoft.com/office/drawing/2014/main" id="{7590DB24-573F-4D4A-AE29-D2F5493D9124}"/>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p:blipFill>
        <p:spPr bwMode="auto">
          <a:xfrm>
            <a:off x="4835554" y="2648482"/>
            <a:ext cx="301752" cy="341607"/>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2B5BAF6-3587-4FFC-B67A-87799B3EB9CA}"/>
              </a:ext>
              <a:ext uri="{C183D7F6-B498-43B3-948B-1728B52AA6E4}">
                <adec:decorative xmlns:adec="http://schemas.microsoft.com/office/drawing/2017/decorative" val="1"/>
              </a:ext>
            </a:extLst>
          </p:cNvPr>
          <p:cNvSpPr/>
          <p:nvPr/>
        </p:nvSpPr>
        <p:spPr bwMode="auto">
          <a:xfrm>
            <a:off x="5391636" y="2453525"/>
            <a:ext cx="1399860"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90" name="TextBox 89">
            <a:extLst>
              <a:ext uri="{FF2B5EF4-FFF2-40B4-BE49-F238E27FC236}">
                <a16:creationId xmlns:a16="http://schemas.microsoft.com/office/drawing/2014/main" id="{CF1B64FE-8C6D-4F2C-A707-71DB2590D419}"/>
              </a:ext>
            </a:extLst>
          </p:cNvPr>
          <p:cNvSpPr txBox="1"/>
          <p:nvPr/>
        </p:nvSpPr>
        <p:spPr>
          <a:xfrm>
            <a:off x="5381947" y="2703869"/>
            <a:ext cx="10562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Containers</a:t>
            </a:r>
          </a:p>
        </p:txBody>
      </p:sp>
      <p:pic>
        <p:nvPicPr>
          <p:cNvPr id="88" name="Picture 87">
            <a:extLst>
              <a:ext uri="{FF2B5EF4-FFF2-40B4-BE49-F238E27FC236}">
                <a16:creationId xmlns:a16="http://schemas.microsoft.com/office/drawing/2014/main" id="{9FB9796B-89EE-46C2-8493-E9A8E5E13E0E}"/>
              </a:ext>
              <a:ext uri="{C183D7F6-B498-43B3-948B-1728B52AA6E4}">
                <adec:decorative xmlns:adec="http://schemas.microsoft.com/office/drawing/2017/decorative" val="1"/>
              </a:ext>
            </a:extLst>
          </p:cNvPr>
          <p:cNvPicPr>
            <a:picLocks noChangeAspect="1"/>
          </p:cNvPicPr>
          <p:nvPr/>
        </p:nvPicPr>
        <p:blipFill rotWithShape="1">
          <a:blip r:embed="rId18">
            <a:clrChange>
              <a:clrFrom>
                <a:srgbClr val="FFFFFF"/>
              </a:clrFrom>
              <a:clrTo>
                <a:srgbClr val="FFFFFF">
                  <a:alpha val="0"/>
                </a:srgbClr>
              </a:clrTo>
            </a:clrChange>
          </a:blip>
          <a:srcRect l="16291" t="2011" r="49232" b="67661"/>
          <a:stretch/>
        </p:blipFill>
        <p:spPr>
          <a:xfrm>
            <a:off x="6407821" y="2701998"/>
            <a:ext cx="301752" cy="234575"/>
          </a:xfrm>
          <a:prstGeom prst="rect">
            <a:avLst/>
          </a:prstGeom>
        </p:spPr>
      </p:pic>
      <p:sp>
        <p:nvSpPr>
          <p:cNvPr id="77" name="Rectangle 76">
            <a:extLst>
              <a:ext uri="{FF2B5EF4-FFF2-40B4-BE49-F238E27FC236}">
                <a16:creationId xmlns:a16="http://schemas.microsoft.com/office/drawing/2014/main" id="{3182CC06-06D8-4768-80C7-9E01DD2A50C5}"/>
              </a:ext>
              <a:ext uri="{C183D7F6-B498-43B3-948B-1728B52AA6E4}">
                <adec:decorative xmlns:adec="http://schemas.microsoft.com/office/drawing/2017/decorative" val="1"/>
              </a:ext>
            </a:extLst>
          </p:cNvPr>
          <p:cNvSpPr/>
          <p:nvPr/>
        </p:nvSpPr>
        <p:spPr bwMode="auto">
          <a:xfrm>
            <a:off x="6870471" y="2453525"/>
            <a:ext cx="1399860"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92" name="TextBox 91">
            <a:extLst>
              <a:ext uri="{FF2B5EF4-FFF2-40B4-BE49-F238E27FC236}">
                <a16:creationId xmlns:a16="http://schemas.microsoft.com/office/drawing/2014/main" id="{F99D09BA-FDC6-40FB-8B13-177C2C9D4670}"/>
              </a:ext>
              <a:ext uri="{C183D7F6-B498-43B3-948B-1728B52AA6E4}">
                <adec:decorative xmlns:adec="http://schemas.microsoft.com/office/drawing/2017/decorative" val="0"/>
              </a:ext>
            </a:extLst>
          </p:cNvPr>
          <p:cNvSpPr txBox="1"/>
          <p:nvPr/>
        </p:nvSpPr>
        <p:spPr>
          <a:xfrm>
            <a:off x="6885487" y="2634619"/>
            <a:ext cx="95910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Segoe UI Semibold"/>
                <a:ea typeface="+mn-ea"/>
                <a:cs typeface="Segoe UI" panose="020B0502040204020203" pitchFamily="34" charset="0"/>
              </a:rPr>
              <a:t>Cognitive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Segoe UI Semibold"/>
                <a:ea typeface="+mn-ea"/>
                <a:cs typeface="Segoe UI" panose="020B0502040204020203" pitchFamily="34" charset="0"/>
              </a:rPr>
              <a:t>Services</a:t>
            </a:r>
          </a:p>
        </p:txBody>
      </p:sp>
      <p:pic>
        <p:nvPicPr>
          <p:cNvPr id="64" name="Picture 63">
            <a:extLst>
              <a:ext uri="{FF2B5EF4-FFF2-40B4-BE49-F238E27FC236}">
                <a16:creationId xmlns:a16="http://schemas.microsoft.com/office/drawing/2014/main" id="{77859835-3D13-4EBE-AD51-BEB579F36B4F}"/>
              </a:ext>
              <a:ext uri="{C183D7F6-B498-43B3-948B-1728B52AA6E4}">
                <adec:decorative xmlns:adec="http://schemas.microsoft.com/office/drawing/2017/decorative" val="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7867346" y="2712525"/>
            <a:ext cx="301752" cy="213521"/>
          </a:xfrm>
          <a:prstGeom prst="rect">
            <a:avLst/>
          </a:prstGeom>
        </p:spPr>
      </p:pic>
      <p:sp>
        <p:nvSpPr>
          <p:cNvPr id="83" name="Rectangle 82">
            <a:extLst>
              <a:ext uri="{FF2B5EF4-FFF2-40B4-BE49-F238E27FC236}">
                <a16:creationId xmlns:a16="http://schemas.microsoft.com/office/drawing/2014/main" id="{5710D4E4-9B45-4DB0-A063-8B54486A769D}"/>
              </a:ext>
              <a:ext uri="{C183D7F6-B498-43B3-948B-1728B52AA6E4}">
                <adec:decorative xmlns:adec="http://schemas.microsoft.com/office/drawing/2017/decorative" val="1"/>
              </a:ext>
            </a:extLst>
          </p:cNvPr>
          <p:cNvSpPr/>
          <p:nvPr/>
        </p:nvSpPr>
        <p:spPr bwMode="auto">
          <a:xfrm>
            <a:off x="8349306" y="2453525"/>
            <a:ext cx="1399860"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96" name="TextBox 95">
            <a:extLst>
              <a:ext uri="{FF2B5EF4-FFF2-40B4-BE49-F238E27FC236}">
                <a16:creationId xmlns:a16="http://schemas.microsoft.com/office/drawing/2014/main" id="{7B3C6829-2774-4C3F-B025-C039FC1A2638}"/>
              </a:ext>
            </a:extLst>
          </p:cNvPr>
          <p:cNvSpPr txBox="1"/>
          <p:nvPr/>
        </p:nvSpPr>
        <p:spPr>
          <a:xfrm>
            <a:off x="8404231" y="2634619"/>
            <a:ext cx="8474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Services</a:t>
            </a:r>
          </a:p>
        </p:txBody>
      </p:sp>
      <p:pic>
        <p:nvPicPr>
          <p:cNvPr id="53" name="Picture 52">
            <a:extLst>
              <a:ext uri="{FF2B5EF4-FFF2-40B4-BE49-F238E27FC236}">
                <a16:creationId xmlns:a16="http://schemas.microsoft.com/office/drawing/2014/main" id="{F04D4869-E9BC-44B1-B127-0DE82BDEA33C}"/>
              </a:ext>
              <a:ext uri="{C183D7F6-B498-43B3-948B-1728B52AA6E4}">
                <adec:decorative xmlns:adec="http://schemas.microsoft.com/office/drawing/2017/decorative" val="1"/>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9282811" y="2665598"/>
            <a:ext cx="301752" cy="307374"/>
          </a:xfrm>
          <a:prstGeom prst="rect">
            <a:avLst/>
          </a:prstGeom>
        </p:spPr>
      </p:pic>
      <p:sp>
        <p:nvSpPr>
          <p:cNvPr id="13" name="Rectangle 12">
            <a:extLst>
              <a:ext uri="{FF2B5EF4-FFF2-40B4-BE49-F238E27FC236}">
                <a16:creationId xmlns:a16="http://schemas.microsoft.com/office/drawing/2014/main" id="{92E43A5C-FDCC-442F-AE05-1C69F6E0C07C}"/>
              </a:ext>
              <a:ext uri="{C183D7F6-B498-43B3-948B-1728B52AA6E4}">
                <adec:decorative xmlns:adec="http://schemas.microsoft.com/office/drawing/2017/decorative" val="1"/>
              </a:ext>
            </a:extLst>
          </p:cNvPr>
          <p:cNvSpPr/>
          <p:nvPr/>
        </p:nvSpPr>
        <p:spPr bwMode="auto">
          <a:xfrm>
            <a:off x="2438399" y="3277674"/>
            <a:ext cx="2874261" cy="731520"/>
          </a:xfrm>
          <a:prstGeom prst="rect">
            <a:avLst/>
          </a:prstGeom>
          <a:solidFill>
            <a:schemeClr val="bg1"/>
          </a:solidFill>
          <a:ln w="3175" cap="flat" cmpd="sng" algn="ctr">
            <a:solidFill>
              <a:schemeClr val="bg1">
                <a:lumMod val="85000"/>
              </a:schemeClr>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1" name="TextBox 30">
            <a:extLst>
              <a:ext uri="{FF2B5EF4-FFF2-40B4-BE49-F238E27FC236}">
                <a16:creationId xmlns:a16="http://schemas.microsoft.com/office/drawing/2014/main" id="{815A4FE6-00E2-44AD-99E2-9322D2575F7C}"/>
              </a:ext>
            </a:extLst>
          </p:cNvPr>
          <p:cNvSpPr txBox="1"/>
          <p:nvPr/>
        </p:nvSpPr>
        <p:spPr>
          <a:xfrm>
            <a:off x="2495021" y="3435685"/>
            <a:ext cx="1984839"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Virtual machines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Semibold" panose="020B0702040204020203" pitchFamily="34" charset="0"/>
              </a:rPr>
              <a:t>Any size and configuration</a:t>
            </a:r>
          </a:p>
        </p:txBody>
      </p:sp>
      <p:pic>
        <p:nvPicPr>
          <p:cNvPr id="45" name="Picture 44">
            <a:extLst>
              <a:ext uri="{FF2B5EF4-FFF2-40B4-BE49-F238E27FC236}">
                <a16:creationId xmlns:a16="http://schemas.microsoft.com/office/drawing/2014/main" id="{C13E3A58-5750-4008-83ED-6D45762E0B0F}"/>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4818704" y="3468524"/>
            <a:ext cx="365760" cy="341227"/>
          </a:xfrm>
          <a:prstGeom prst="rect">
            <a:avLst/>
          </a:prstGeom>
        </p:spPr>
      </p:pic>
      <p:sp>
        <p:nvSpPr>
          <p:cNvPr id="33" name="Rectangle 32">
            <a:extLst>
              <a:ext uri="{FF2B5EF4-FFF2-40B4-BE49-F238E27FC236}">
                <a16:creationId xmlns:a16="http://schemas.microsoft.com/office/drawing/2014/main" id="{D1106CA7-B071-478E-9D4F-000BDD59B5CE}"/>
              </a:ext>
              <a:ext uri="{C183D7F6-B498-43B3-948B-1728B52AA6E4}">
                <adec:decorative xmlns:adec="http://schemas.microsoft.com/office/drawing/2017/decorative" val="1"/>
              </a:ext>
            </a:extLst>
          </p:cNvPr>
          <p:cNvSpPr/>
          <p:nvPr/>
        </p:nvSpPr>
        <p:spPr bwMode="auto">
          <a:xfrm>
            <a:off x="5391636" y="3277674"/>
            <a:ext cx="4361966"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TextBox 34">
            <a:extLst>
              <a:ext uri="{FF2B5EF4-FFF2-40B4-BE49-F238E27FC236}">
                <a16:creationId xmlns:a16="http://schemas.microsoft.com/office/drawing/2014/main" id="{724BDB8A-EC0E-436A-9DE5-6F4EAD0700AC}"/>
              </a:ext>
            </a:extLst>
          </p:cNvPr>
          <p:cNvSpPr txBox="1"/>
          <p:nvPr/>
        </p:nvSpPr>
        <p:spPr>
          <a:xfrm>
            <a:off x="5520513" y="3435685"/>
            <a:ext cx="2257093"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Azure Kubernetes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030A0"/>
                </a:solidFill>
                <a:effectLst/>
                <a:uLnTx/>
                <a:uFillTx/>
                <a:latin typeface="Segoe UI"/>
                <a:ea typeface="+mn-ea"/>
                <a:cs typeface="Segoe UI Semibold" panose="020B0702040204020203" pitchFamily="34" charset="0"/>
              </a:rPr>
              <a:t>Managed container platform</a:t>
            </a:r>
          </a:p>
        </p:txBody>
      </p:sp>
      <p:pic>
        <p:nvPicPr>
          <p:cNvPr id="67" name="Picture 66">
            <a:extLst>
              <a:ext uri="{FF2B5EF4-FFF2-40B4-BE49-F238E27FC236}">
                <a16:creationId xmlns:a16="http://schemas.microsoft.com/office/drawing/2014/main" id="{B91954A0-AA9C-4090-8894-9F30D5130300}"/>
              </a:ext>
              <a:ext uri="{C183D7F6-B498-43B3-948B-1728B52AA6E4}">
                <adec:decorative xmlns:adec="http://schemas.microsoft.com/office/drawing/2017/decorative" val="1"/>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9107789" y="3430234"/>
            <a:ext cx="482505" cy="426400"/>
          </a:xfrm>
          <a:prstGeom prst="rect">
            <a:avLst/>
          </a:prstGeom>
        </p:spPr>
      </p:pic>
      <p:sp>
        <p:nvSpPr>
          <p:cNvPr id="11" name="Rectangle 10">
            <a:extLst>
              <a:ext uri="{FF2B5EF4-FFF2-40B4-BE49-F238E27FC236}">
                <a16:creationId xmlns:a16="http://schemas.microsoft.com/office/drawing/2014/main" id="{A8B58DD2-7F11-4A6D-8883-098186CB4851}"/>
              </a:ext>
              <a:ext uri="{C183D7F6-B498-43B3-948B-1728B52AA6E4}">
                <adec:decorative xmlns:adec="http://schemas.microsoft.com/office/drawing/2017/decorative" val="1"/>
              </a:ext>
            </a:extLst>
          </p:cNvPr>
          <p:cNvSpPr/>
          <p:nvPr/>
        </p:nvSpPr>
        <p:spPr bwMode="auto">
          <a:xfrm>
            <a:off x="2438400" y="4099047"/>
            <a:ext cx="7315200" cy="731520"/>
          </a:xfrm>
          <a:prstGeom prst="rect">
            <a:avLst/>
          </a:prstGeom>
          <a:solidFill>
            <a:srgbClr val="0078D4"/>
          </a:solidFill>
          <a:ln w="19050" cap="flat" cmpd="sng" algn="ctr">
            <a:no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 name="TextBox 25">
            <a:extLst>
              <a:ext uri="{FF2B5EF4-FFF2-40B4-BE49-F238E27FC236}">
                <a16:creationId xmlns:a16="http://schemas.microsoft.com/office/drawing/2014/main" id="{9CC0A4C4-E2CE-4407-9D44-1D743DE964E3}"/>
              </a:ext>
            </a:extLst>
          </p:cNvPr>
          <p:cNvSpPr txBox="1"/>
          <p:nvPr/>
        </p:nvSpPr>
        <p:spPr>
          <a:xfrm>
            <a:off x="2495021" y="4182426"/>
            <a:ext cx="325012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HCI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Hyperconverged infrastructure software stack</a:t>
            </a:r>
          </a:p>
        </p:txBody>
      </p:sp>
      <p:sp>
        <p:nvSpPr>
          <p:cNvPr id="5" name="Rectangle 4">
            <a:extLst>
              <a:ext uri="{FF2B5EF4-FFF2-40B4-BE49-F238E27FC236}">
                <a16:creationId xmlns:a16="http://schemas.microsoft.com/office/drawing/2014/main" id="{B3F8EE32-FA24-4ABF-B56E-FFDAD1D1AEF5}"/>
              </a:ext>
              <a:ext uri="{C183D7F6-B498-43B3-948B-1728B52AA6E4}">
                <adec:decorative xmlns:adec="http://schemas.microsoft.com/office/drawing/2017/decorative" val="1"/>
              </a:ext>
            </a:extLst>
          </p:cNvPr>
          <p:cNvSpPr/>
          <p:nvPr/>
        </p:nvSpPr>
        <p:spPr bwMode="auto">
          <a:xfrm>
            <a:off x="2438400" y="4920418"/>
            <a:ext cx="7315200" cy="731520"/>
          </a:xfrm>
          <a:prstGeom prst="rect">
            <a:avLst/>
          </a:prstGeom>
          <a:solidFill>
            <a:schemeClr val="bg1"/>
          </a:solidFill>
          <a:ln w="3175"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62" name="Group 61">
            <a:extLst>
              <a:ext uri="{FF2B5EF4-FFF2-40B4-BE49-F238E27FC236}">
                <a16:creationId xmlns:a16="http://schemas.microsoft.com/office/drawing/2014/main" id="{75CEB10D-3F6E-40D6-86E9-12EDD97CB598}"/>
              </a:ext>
              <a:ext uri="{C183D7F6-B498-43B3-948B-1728B52AA6E4}">
                <adec:decorative xmlns:adec="http://schemas.microsoft.com/office/drawing/2017/decorative" val="1"/>
              </a:ext>
            </a:extLst>
          </p:cNvPr>
          <p:cNvGrpSpPr/>
          <p:nvPr/>
        </p:nvGrpSpPr>
        <p:grpSpPr>
          <a:xfrm>
            <a:off x="5391636" y="4961686"/>
            <a:ext cx="3709934" cy="649242"/>
            <a:chOff x="3828041" y="3584248"/>
            <a:chExt cx="9744022" cy="1705213"/>
          </a:xfrm>
        </p:grpSpPr>
        <p:pic>
          <p:nvPicPr>
            <p:cNvPr id="38" name="Picture 37">
              <a:extLst>
                <a:ext uri="{FF2B5EF4-FFF2-40B4-BE49-F238E27FC236}">
                  <a16:creationId xmlns:a16="http://schemas.microsoft.com/office/drawing/2014/main" id="{D91D3768-5385-4637-B1D7-14ED7268E3C8}"/>
                </a:ext>
              </a:extLst>
            </p:cNvPr>
            <p:cNvPicPr>
              <a:picLocks noChangeAspect="1"/>
            </p:cNvPicPr>
            <p:nvPr/>
          </p:nvPicPr>
          <p:blipFill>
            <a:blip r:embed="rId22"/>
            <a:stretch>
              <a:fillRect/>
            </a:stretch>
          </p:blipFill>
          <p:spPr>
            <a:xfrm>
              <a:off x="5550762" y="4060566"/>
              <a:ext cx="2086266" cy="752580"/>
            </a:xfrm>
            <a:prstGeom prst="rect">
              <a:avLst/>
            </a:prstGeom>
          </p:spPr>
        </p:pic>
        <p:pic>
          <p:nvPicPr>
            <p:cNvPr id="40" name="Picture 39">
              <a:extLst>
                <a:ext uri="{FF2B5EF4-FFF2-40B4-BE49-F238E27FC236}">
                  <a16:creationId xmlns:a16="http://schemas.microsoft.com/office/drawing/2014/main" id="{F909E185-7E09-49F1-A779-7907434AC941}"/>
                </a:ext>
              </a:extLst>
            </p:cNvPr>
            <p:cNvPicPr>
              <a:picLocks noChangeAspect="1"/>
            </p:cNvPicPr>
            <p:nvPr/>
          </p:nvPicPr>
          <p:blipFill>
            <a:blip r:embed="rId23"/>
            <a:stretch>
              <a:fillRect/>
            </a:stretch>
          </p:blipFill>
          <p:spPr>
            <a:xfrm>
              <a:off x="11542954" y="4041513"/>
              <a:ext cx="2029109" cy="790685"/>
            </a:xfrm>
            <a:prstGeom prst="rect">
              <a:avLst/>
            </a:prstGeom>
          </p:spPr>
        </p:pic>
        <p:pic>
          <p:nvPicPr>
            <p:cNvPr id="56" name="Picture 55">
              <a:extLst>
                <a:ext uri="{FF2B5EF4-FFF2-40B4-BE49-F238E27FC236}">
                  <a16:creationId xmlns:a16="http://schemas.microsoft.com/office/drawing/2014/main" id="{59AF9328-769C-45A7-95B3-B4D4D1253ECB}"/>
                </a:ext>
              </a:extLst>
            </p:cNvPr>
            <p:cNvPicPr>
              <a:picLocks noChangeAspect="1"/>
            </p:cNvPicPr>
            <p:nvPr/>
          </p:nvPicPr>
          <p:blipFill>
            <a:blip r:embed="rId24"/>
            <a:stretch>
              <a:fillRect/>
            </a:stretch>
          </p:blipFill>
          <p:spPr>
            <a:xfrm>
              <a:off x="10491836" y="3584248"/>
              <a:ext cx="666842" cy="1705213"/>
            </a:xfrm>
            <a:prstGeom prst="rect">
              <a:avLst/>
            </a:prstGeom>
          </p:spPr>
        </p:pic>
        <p:pic>
          <p:nvPicPr>
            <p:cNvPr id="58" name="Picture 57">
              <a:extLst>
                <a:ext uri="{FF2B5EF4-FFF2-40B4-BE49-F238E27FC236}">
                  <a16:creationId xmlns:a16="http://schemas.microsoft.com/office/drawing/2014/main" id="{6D12A1E2-814A-40A0-BC01-2BC2ED8AF10A}"/>
                </a:ext>
              </a:extLst>
            </p:cNvPr>
            <p:cNvPicPr>
              <a:picLocks noChangeAspect="1"/>
            </p:cNvPicPr>
            <p:nvPr/>
          </p:nvPicPr>
          <p:blipFill>
            <a:blip r:embed="rId25"/>
            <a:stretch>
              <a:fillRect/>
            </a:stretch>
          </p:blipFill>
          <p:spPr>
            <a:xfrm>
              <a:off x="8021299" y="3903380"/>
              <a:ext cx="2086266" cy="1066950"/>
            </a:xfrm>
            <a:prstGeom prst="rect">
              <a:avLst/>
            </a:prstGeom>
          </p:spPr>
        </p:pic>
        <p:pic>
          <p:nvPicPr>
            <p:cNvPr id="60" name="Picture 59">
              <a:extLst>
                <a:ext uri="{FF2B5EF4-FFF2-40B4-BE49-F238E27FC236}">
                  <a16:creationId xmlns:a16="http://schemas.microsoft.com/office/drawing/2014/main" id="{58168A78-8689-4E83-84D2-2691184D3F29}"/>
                </a:ext>
              </a:extLst>
            </p:cNvPr>
            <p:cNvPicPr>
              <a:picLocks noChangeAspect="1"/>
            </p:cNvPicPr>
            <p:nvPr/>
          </p:nvPicPr>
          <p:blipFill>
            <a:blip r:embed="rId26"/>
            <a:stretch>
              <a:fillRect/>
            </a:stretch>
          </p:blipFill>
          <p:spPr>
            <a:xfrm>
              <a:off x="3828041" y="3767631"/>
              <a:ext cx="1338451" cy="1338450"/>
            </a:xfrm>
            <a:prstGeom prst="rect">
              <a:avLst/>
            </a:prstGeom>
          </p:spPr>
        </p:pic>
      </p:grpSp>
      <p:sp>
        <p:nvSpPr>
          <p:cNvPr id="24" name="TextBox 23">
            <a:extLst>
              <a:ext uri="{FF2B5EF4-FFF2-40B4-BE49-F238E27FC236}">
                <a16:creationId xmlns:a16="http://schemas.microsoft.com/office/drawing/2014/main" id="{EA3D4E00-3DB3-4EB7-BE52-C49A147C1897}"/>
              </a:ext>
            </a:extLst>
          </p:cNvPr>
          <p:cNvSpPr txBox="1"/>
          <p:nvPr/>
        </p:nvSpPr>
        <p:spPr>
          <a:xfrm>
            <a:off x="2495021" y="5039956"/>
            <a:ext cx="2773901"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Hardware ecosystem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Semibold" panose="020B0702040204020203" pitchFamily="34" charset="0"/>
              </a:rPr>
              <a:t>200+ solutions, validated by Microsoft</a:t>
            </a:r>
          </a:p>
        </p:txBody>
      </p:sp>
      <p:sp>
        <p:nvSpPr>
          <p:cNvPr id="3" name="Left Brace 2">
            <a:extLst>
              <a:ext uri="{FF2B5EF4-FFF2-40B4-BE49-F238E27FC236}">
                <a16:creationId xmlns:a16="http://schemas.microsoft.com/office/drawing/2014/main" id="{806365F0-064B-4988-BDB8-422D5658D1D2}"/>
              </a:ext>
              <a:ext uri="{C183D7F6-B498-43B3-948B-1728B52AA6E4}">
                <adec:decorative xmlns:adec="http://schemas.microsoft.com/office/drawing/2017/decorative" val="1"/>
              </a:ext>
            </a:extLst>
          </p:cNvPr>
          <p:cNvSpPr/>
          <p:nvPr/>
        </p:nvSpPr>
        <p:spPr>
          <a:xfrm rot="10800000">
            <a:off x="9985446" y="1629373"/>
            <a:ext cx="155448" cy="3201193"/>
          </a:xfrm>
          <a:prstGeom prst="leftBrace">
            <a:avLst>
              <a:gd name="adj1" fmla="val 53267"/>
              <a:gd name="adj2" fmla="val 87547"/>
            </a:avLst>
          </a:prstGeom>
          <a:ln w="19050">
            <a:solidFill>
              <a:srgbClr val="50E6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A3BC373-5C1A-4D70-AE53-56958F67331A}"/>
              </a:ext>
            </a:extLst>
          </p:cNvPr>
          <p:cNvSpPr txBox="1"/>
          <p:nvPr/>
        </p:nvSpPr>
        <p:spPr>
          <a:xfrm>
            <a:off x="10203526" y="1242788"/>
            <a:ext cx="176202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For cloud management</a:t>
            </a:r>
          </a:p>
        </p:txBody>
      </p:sp>
      <p:sp>
        <p:nvSpPr>
          <p:cNvPr id="93" name="Oval 92">
            <a:extLst>
              <a:ext uri="{FF2B5EF4-FFF2-40B4-BE49-F238E27FC236}">
                <a16:creationId xmlns:a16="http://schemas.microsoft.com/office/drawing/2014/main" id="{5A666BB5-717C-46B7-B267-8BA8FA228943}"/>
              </a:ext>
              <a:ext uri="{C183D7F6-B498-43B3-948B-1728B52AA6E4}">
                <adec:decorative xmlns:adec="http://schemas.microsoft.com/office/drawing/2017/decorative" val="1"/>
              </a:ext>
            </a:extLst>
          </p:cNvPr>
          <p:cNvSpPr/>
          <p:nvPr/>
        </p:nvSpPr>
        <p:spPr bwMode="auto">
          <a:xfrm>
            <a:off x="10343292" y="1947727"/>
            <a:ext cx="1463040" cy="1463040"/>
          </a:xfrm>
          <a:prstGeom prst="ellipse">
            <a:avLst/>
          </a:prstGeom>
          <a:solidFill>
            <a:schemeClr val="bg1"/>
          </a:solidFill>
          <a:ln w="12700"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TextBox 94">
            <a:extLst>
              <a:ext uri="{FF2B5EF4-FFF2-40B4-BE49-F238E27FC236}">
                <a16:creationId xmlns:a16="http://schemas.microsoft.com/office/drawing/2014/main" id="{3972F014-1B1A-4449-9A57-F731BB11F080}"/>
              </a:ext>
            </a:extLst>
          </p:cNvPr>
          <p:cNvSpPr txBox="1"/>
          <p:nvPr/>
        </p:nvSpPr>
        <p:spPr>
          <a:xfrm>
            <a:off x="10574829" y="2179317"/>
            <a:ext cx="93187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Portal</a:t>
            </a:r>
          </a:p>
        </p:txBody>
      </p:sp>
      <p:pic>
        <p:nvPicPr>
          <p:cNvPr id="87" name="Picture 86">
            <a:extLst>
              <a:ext uri="{FF2B5EF4-FFF2-40B4-BE49-F238E27FC236}">
                <a16:creationId xmlns:a16="http://schemas.microsoft.com/office/drawing/2014/main" id="{432B93E0-6A0D-443B-BE3E-87012F78753E}"/>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10936760" y="2420433"/>
            <a:ext cx="295554" cy="244726"/>
          </a:xfrm>
          <a:prstGeom prst="rect">
            <a:avLst/>
          </a:prstGeom>
          <a:solidFill>
            <a:schemeClr val="tx1"/>
          </a:solidFill>
          <a:ln>
            <a:solidFill>
              <a:schemeClr val="tx1"/>
            </a:solidFill>
          </a:ln>
        </p:spPr>
      </p:pic>
      <p:sp>
        <p:nvSpPr>
          <p:cNvPr id="97" name="TextBox 96">
            <a:extLst>
              <a:ext uri="{FF2B5EF4-FFF2-40B4-BE49-F238E27FC236}">
                <a16:creationId xmlns:a16="http://schemas.microsoft.com/office/drawing/2014/main" id="{15E9EE53-544D-4399-8FDF-5B2E659B2A1B}"/>
              </a:ext>
            </a:extLst>
          </p:cNvPr>
          <p:cNvSpPr txBox="1"/>
          <p:nvPr/>
        </p:nvSpPr>
        <p:spPr>
          <a:xfrm>
            <a:off x="10644173" y="2790197"/>
            <a:ext cx="88072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Arc</a:t>
            </a:r>
          </a:p>
        </p:txBody>
      </p:sp>
      <p:pic>
        <p:nvPicPr>
          <p:cNvPr id="89" name="Picture 88" descr="A picture containing an icon&#10;">
            <a:extLst>
              <a:ext uri="{FF2B5EF4-FFF2-40B4-BE49-F238E27FC236}">
                <a16:creationId xmlns:a16="http://schemas.microsoft.com/office/drawing/2014/main" id="{EB61DF7A-C3A0-4B51-94E6-0AFB6A995ED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19520" y="3000077"/>
            <a:ext cx="530034" cy="319397"/>
          </a:xfrm>
          <a:prstGeom prst="rect">
            <a:avLst/>
          </a:prstGeom>
          <a:solidFill>
            <a:schemeClr val="bg1"/>
          </a:solidFill>
        </p:spPr>
      </p:pic>
    </p:spTree>
    <p:extLst>
      <p:ext uri="{BB962C8B-B14F-4D97-AF65-F5344CB8AC3E}">
        <p14:creationId xmlns:p14="http://schemas.microsoft.com/office/powerpoint/2010/main" val="16854579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79985" y="3040100"/>
            <a:ext cx="4178300" cy="1107996"/>
          </a:xfrm>
        </p:spPr>
        <p:txBody>
          <a:bodyPr/>
          <a:lstStyle/>
          <a:p>
            <a:pPr algn="ctr"/>
            <a:r>
              <a:rPr lang="en-US">
                <a:cs typeface="Segoe UI"/>
              </a:rPr>
              <a:t>Azure Stack HCI new features since </a:t>
            </a:r>
            <a:r>
              <a:rPr lang="en-US" dirty="0">
                <a:cs typeface="Segoe UI"/>
              </a:rPr>
              <a:t>GA</a:t>
            </a:r>
          </a:p>
        </p:txBody>
      </p:sp>
    </p:spTree>
    <p:extLst>
      <p:ext uri="{BB962C8B-B14F-4D97-AF65-F5344CB8AC3E}">
        <p14:creationId xmlns:p14="http://schemas.microsoft.com/office/powerpoint/2010/main" val="403974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920B62A-56A7-48FB-BB73-45D3EC98EEB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561917"/>
            <a:ext cx="1139190" cy="1188720"/>
          </a:xfrm>
          <a:prstGeom prst="rect">
            <a:avLst/>
          </a:prstGeom>
        </p:spPr>
      </p:pic>
      <p:pic>
        <p:nvPicPr>
          <p:cNvPr id="17" name="Picture 16">
            <a:extLst>
              <a:ext uri="{FF2B5EF4-FFF2-40B4-BE49-F238E27FC236}">
                <a16:creationId xmlns:a16="http://schemas.microsoft.com/office/drawing/2014/main" id="{0B2DE8D6-B803-417D-B20A-07B67638A62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1706677"/>
            <a:ext cx="1139190" cy="1188720"/>
          </a:xfrm>
          <a:prstGeom prst="rect">
            <a:avLst/>
          </a:prstGeom>
        </p:spPr>
      </p:pic>
      <p:pic>
        <p:nvPicPr>
          <p:cNvPr id="18" name="Picture 17">
            <a:extLst>
              <a:ext uri="{FF2B5EF4-FFF2-40B4-BE49-F238E27FC236}">
                <a16:creationId xmlns:a16="http://schemas.microsoft.com/office/drawing/2014/main" id="{5BB79A60-39E3-417E-AAFA-DCE69D9ECF6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3996196"/>
            <a:ext cx="1139190" cy="1188720"/>
          </a:xfrm>
          <a:prstGeom prst="rect">
            <a:avLst/>
          </a:prstGeom>
        </p:spPr>
      </p:pic>
      <p:pic>
        <p:nvPicPr>
          <p:cNvPr id="19" name="Picture 18">
            <a:extLst>
              <a:ext uri="{FF2B5EF4-FFF2-40B4-BE49-F238E27FC236}">
                <a16:creationId xmlns:a16="http://schemas.microsoft.com/office/drawing/2014/main" id="{3995BE21-D1F1-4A89-BBBC-29B45684FBA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5140955"/>
            <a:ext cx="1139190" cy="1188720"/>
          </a:xfrm>
          <a:prstGeom prst="rect">
            <a:avLst/>
          </a:prstGeom>
        </p:spPr>
      </p:pic>
      <p:pic>
        <p:nvPicPr>
          <p:cNvPr id="14" name="Picture 13">
            <a:extLst>
              <a:ext uri="{FF2B5EF4-FFF2-40B4-BE49-F238E27FC236}">
                <a16:creationId xmlns:a16="http://schemas.microsoft.com/office/drawing/2014/main" id="{5AE1D8D1-B8A3-460B-A55D-51FE47497E9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2851436"/>
            <a:ext cx="1139190" cy="1188720"/>
          </a:xfrm>
          <a:prstGeom prst="rect">
            <a:avLst/>
          </a:prstGeom>
        </p:spPr>
      </p:pic>
      <p:sp>
        <p:nvSpPr>
          <p:cNvPr id="2" name="Title 1">
            <a:extLst>
              <a:ext uri="{FF2B5EF4-FFF2-40B4-BE49-F238E27FC236}">
                <a16:creationId xmlns:a16="http://schemas.microsoft.com/office/drawing/2014/main" id="{91938BC8-7D26-4C17-BBB1-1A406276CBCC}"/>
              </a:ext>
            </a:extLst>
          </p:cNvPr>
          <p:cNvSpPr>
            <a:spLocks noGrp="1"/>
          </p:cNvSpPr>
          <p:nvPr>
            <p:ph type="title" idx="4294967295"/>
          </p:nvPr>
        </p:nvSpPr>
        <p:spPr>
          <a:xfrm>
            <a:off x="608210" y="3151188"/>
            <a:ext cx="3392290" cy="552450"/>
          </a:xfrm>
        </p:spPr>
        <p:txBody>
          <a:bodyPr vert="horz" wrap="square" lIns="0" tIns="0" rIns="0" bIns="0" rtlCol="0" anchor="ctr" anchorCtr="0">
            <a:normAutofit fontScale="90000"/>
          </a:bodyPr>
          <a:lstStyle/>
          <a:p>
            <a:pPr algn="r"/>
            <a:r>
              <a:rPr lang="en-US" sz="3333" spc="-50" dirty="0">
                <a:solidFill>
                  <a:schemeClr val="bg1"/>
                </a:solidFill>
              </a:rPr>
              <a:t>New Features since GA/Public Preview</a:t>
            </a:r>
          </a:p>
        </p:txBody>
      </p:sp>
      <p:sp>
        <p:nvSpPr>
          <p:cNvPr id="4" name="Text Placeholder 3">
            <a:extLst>
              <a:ext uri="{FF2B5EF4-FFF2-40B4-BE49-F238E27FC236}">
                <a16:creationId xmlns:a16="http://schemas.microsoft.com/office/drawing/2014/main" id="{31FCA1E4-521E-4F04-AD89-562F42FCFA57}"/>
              </a:ext>
            </a:extLst>
          </p:cNvPr>
          <p:cNvSpPr>
            <a:spLocks noGrp="1"/>
          </p:cNvSpPr>
          <p:nvPr>
            <p:ph type="body" sz="quarter" idx="4294967295"/>
          </p:nvPr>
        </p:nvSpPr>
        <p:spPr>
          <a:xfrm>
            <a:off x="6791128" y="2039687"/>
            <a:ext cx="4792662" cy="441325"/>
          </a:xfrm>
        </p:spPr>
        <p:txBody>
          <a:bodyPr vert="horz" wrap="square" lIns="0" tIns="0" rIns="0" bIns="0" rtlCol="0" anchor="ctr" anchorCtr="0">
            <a:normAutofit/>
          </a:bodyPr>
          <a:lstStyle/>
          <a:p>
            <a:pPr marL="0" indent="0">
              <a:buNone/>
            </a:pPr>
            <a:r>
              <a:rPr lang="en-US" sz="1765" dirty="0">
                <a:cs typeface="Segoe UI"/>
              </a:rPr>
              <a:t>Secured-core server  </a:t>
            </a:r>
            <a:endParaRPr lang="en-US" sz="1765" spc="0" dirty="0">
              <a:cs typeface="Segoe UI" panose="020B0502040204020203" pitchFamily="34" charset="0"/>
            </a:endParaRPr>
          </a:p>
        </p:txBody>
      </p:sp>
      <p:sp>
        <p:nvSpPr>
          <p:cNvPr id="5" name="Text Placeholder 4">
            <a:extLst>
              <a:ext uri="{FF2B5EF4-FFF2-40B4-BE49-F238E27FC236}">
                <a16:creationId xmlns:a16="http://schemas.microsoft.com/office/drawing/2014/main" id="{CBDD3002-DBBA-49EF-A340-47BA74C919F8}"/>
              </a:ext>
            </a:extLst>
          </p:cNvPr>
          <p:cNvSpPr>
            <a:spLocks noGrp="1"/>
          </p:cNvSpPr>
          <p:nvPr>
            <p:ph type="body" sz="quarter" idx="4294967295"/>
          </p:nvPr>
        </p:nvSpPr>
        <p:spPr>
          <a:xfrm>
            <a:off x="6791128" y="5440981"/>
            <a:ext cx="4792662" cy="441325"/>
          </a:xfrm>
        </p:spPr>
        <p:txBody>
          <a:bodyPr vert="horz" wrap="square" lIns="0" tIns="0" rIns="0" bIns="0" rtlCol="0" anchor="ctr" anchorCtr="0">
            <a:normAutofit/>
          </a:bodyPr>
          <a:lstStyle/>
          <a:p>
            <a:pPr marL="0" indent="0">
              <a:buNone/>
            </a:pPr>
            <a:r>
              <a:rPr lang="en-US" sz="1765" spc="0" dirty="0">
                <a:cs typeface="Segoe UI" panose="020B0502040204020203" pitchFamily="34" charset="0"/>
              </a:rPr>
              <a:t>Preview Channel</a:t>
            </a:r>
          </a:p>
        </p:txBody>
      </p:sp>
      <p:sp>
        <p:nvSpPr>
          <p:cNvPr id="6" name="Text Placeholder 5">
            <a:extLst>
              <a:ext uri="{FF2B5EF4-FFF2-40B4-BE49-F238E27FC236}">
                <a16:creationId xmlns:a16="http://schemas.microsoft.com/office/drawing/2014/main" id="{434732BD-44C2-429A-AAAE-B39752E3630A}"/>
              </a:ext>
            </a:extLst>
          </p:cNvPr>
          <p:cNvSpPr>
            <a:spLocks noGrp="1"/>
          </p:cNvSpPr>
          <p:nvPr>
            <p:ph type="body" sz="quarter" idx="4294967295"/>
          </p:nvPr>
        </p:nvSpPr>
        <p:spPr>
          <a:xfrm>
            <a:off x="6791128" y="862631"/>
            <a:ext cx="4792662" cy="441325"/>
          </a:xfrm>
        </p:spPr>
        <p:txBody>
          <a:bodyPr vert="horz" wrap="square" lIns="0" tIns="0" rIns="0" bIns="0" rtlCol="0" anchor="ctr" anchorCtr="0">
            <a:normAutofit/>
          </a:bodyPr>
          <a:lstStyle/>
          <a:p>
            <a:pPr marL="0" indent="0">
              <a:buNone/>
            </a:pPr>
            <a:r>
              <a:rPr lang="en-US" sz="1765" spc="0" dirty="0">
                <a:cs typeface="Segoe UI" panose="020B0502040204020203" pitchFamily="34" charset="0"/>
              </a:rPr>
              <a:t>Automatic Virtual Machine Activation (AVMA)</a:t>
            </a:r>
          </a:p>
        </p:txBody>
      </p:sp>
      <p:sp>
        <p:nvSpPr>
          <p:cNvPr id="9" name="Text Placeholder 8">
            <a:extLst>
              <a:ext uri="{FF2B5EF4-FFF2-40B4-BE49-F238E27FC236}">
                <a16:creationId xmlns:a16="http://schemas.microsoft.com/office/drawing/2014/main" id="{8E124BE8-7630-4E8C-B92F-5F4D21D3AED8}"/>
              </a:ext>
            </a:extLst>
          </p:cNvPr>
          <p:cNvSpPr>
            <a:spLocks noGrp="1"/>
          </p:cNvSpPr>
          <p:nvPr>
            <p:ph type="body" sz="quarter" idx="4294967295"/>
          </p:nvPr>
        </p:nvSpPr>
        <p:spPr>
          <a:xfrm>
            <a:off x="6791128" y="3264368"/>
            <a:ext cx="4792662" cy="271613"/>
          </a:xfrm>
        </p:spPr>
        <p:txBody>
          <a:bodyPr/>
          <a:lstStyle/>
          <a:p>
            <a:pPr marL="0" indent="0">
              <a:buNone/>
            </a:pPr>
            <a:r>
              <a:rPr lang="en-US" sz="1765" dirty="0"/>
              <a:t>Multi-cluster monitoring</a:t>
            </a:r>
          </a:p>
        </p:txBody>
      </p:sp>
      <p:sp>
        <p:nvSpPr>
          <p:cNvPr id="15" name="Text Placeholder 14">
            <a:extLst>
              <a:ext uri="{FF2B5EF4-FFF2-40B4-BE49-F238E27FC236}">
                <a16:creationId xmlns:a16="http://schemas.microsoft.com/office/drawing/2014/main" id="{B8B403DD-E362-427E-9852-1D7F4187325F}"/>
              </a:ext>
            </a:extLst>
          </p:cNvPr>
          <p:cNvSpPr>
            <a:spLocks noGrp="1"/>
          </p:cNvSpPr>
          <p:nvPr>
            <p:ph type="body" sz="quarter" idx="4294967295"/>
          </p:nvPr>
        </p:nvSpPr>
        <p:spPr>
          <a:xfrm>
            <a:off x="6791128" y="4395537"/>
            <a:ext cx="4792662" cy="271613"/>
          </a:xfrm>
        </p:spPr>
        <p:txBody>
          <a:bodyPr/>
          <a:lstStyle/>
          <a:p>
            <a:pPr marL="0" indent="0">
              <a:buNone/>
            </a:pPr>
            <a:r>
              <a:rPr lang="en-US" sz="1765" dirty="0"/>
              <a:t>New Azure regions available</a:t>
            </a:r>
          </a:p>
        </p:txBody>
      </p:sp>
      <p:pic>
        <p:nvPicPr>
          <p:cNvPr id="8" name="Graphic 7" descr="Upward trend">
            <a:extLst>
              <a:ext uri="{FF2B5EF4-FFF2-40B4-BE49-F238E27FC236}">
                <a16:creationId xmlns:a16="http://schemas.microsoft.com/office/drawing/2014/main" id="{28405801-1BE1-4B57-92F7-2732721D50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2421" y="3112332"/>
            <a:ext cx="517309" cy="517309"/>
          </a:xfrm>
          <a:prstGeom prst="rect">
            <a:avLst/>
          </a:prstGeom>
        </p:spPr>
      </p:pic>
      <p:pic>
        <p:nvPicPr>
          <p:cNvPr id="10" name="Graphic 9" descr="Lock">
            <a:extLst>
              <a:ext uri="{FF2B5EF4-FFF2-40B4-BE49-F238E27FC236}">
                <a16:creationId xmlns:a16="http://schemas.microsoft.com/office/drawing/2014/main" id="{F81CD035-D255-444F-B2EA-D0D75C2F74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3719" y="815937"/>
            <a:ext cx="534715" cy="534715"/>
          </a:xfrm>
          <a:prstGeom prst="rect">
            <a:avLst/>
          </a:prstGeom>
        </p:spPr>
      </p:pic>
      <p:pic>
        <p:nvPicPr>
          <p:cNvPr id="13" name="Graphic 12" descr="Key">
            <a:extLst>
              <a:ext uri="{FF2B5EF4-FFF2-40B4-BE49-F238E27FC236}">
                <a16:creationId xmlns:a16="http://schemas.microsoft.com/office/drawing/2014/main" id="{7A536C8D-2133-4703-9C09-E689F6B154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82421" y="5426796"/>
            <a:ext cx="565146" cy="565146"/>
          </a:xfrm>
          <a:prstGeom prst="rect">
            <a:avLst/>
          </a:prstGeom>
        </p:spPr>
      </p:pic>
      <p:pic>
        <p:nvPicPr>
          <p:cNvPr id="7" name="Picture 8" descr="Icon&#10;&#10;Description automatically generated">
            <a:extLst>
              <a:ext uri="{FF2B5EF4-FFF2-40B4-BE49-F238E27FC236}">
                <a16:creationId xmlns:a16="http://schemas.microsoft.com/office/drawing/2014/main" id="{39D7648D-7A41-4B47-ABD2-AA63100B5ABF}"/>
              </a:ext>
            </a:extLst>
          </p:cNvPr>
          <p:cNvPicPr>
            <a:picLocks noChangeAspect="1"/>
          </p:cNvPicPr>
          <p:nvPr/>
        </p:nvPicPr>
        <p:blipFill>
          <a:blip r:embed="rId10"/>
          <a:stretch>
            <a:fillRect/>
          </a:stretch>
        </p:blipFill>
        <p:spPr>
          <a:xfrm>
            <a:off x="5913324" y="4373769"/>
            <a:ext cx="455502" cy="467516"/>
          </a:xfrm>
          <a:prstGeom prst="rect">
            <a:avLst/>
          </a:prstGeom>
        </p:spPr>
      </p:pic>
      <p:pic>
        <p:nvPicPr>
          <p:cNvPr id="12" name="Graphic 11" descr="Fingerprint">
            <a:extLst>
              <a:ext uri="{FF2B5EF4-FFF2-40B4-BE49-F238E27FC236}">
                <a16:creationId xmlns:a16="http://schemas.microsoft.com/office/drawing/2014/main" id="{895A46FD-6DCC-4008-ABC5-11CFA69633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12910" y="1904920"/>
            <a:ext cx="686989" cy="686989"/>
          </a:xfrm>
          <a:prstGeom prst="rect">
            <a:avLst/>
          </a:prstGeom>
        </p:spPr>
      </p:pic>
    </p:spTree>
    <p:extLst>
      <p:ext uri="{BB962C8B-B14F-4D97-AF65-F5344CB8AC3E}">
        <p14:creationId xmlns:p14="http://schemas.microsoft.com/office/powerpoint/2010/main" val="15479327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B18AC-B7C5-4EBD-97E7-69511D7FD2F9}"/>
              </a:ext>
            </a:extLst>
          </p:cNvPr>
          <p:cNvSpPr>
            <a:spLocks noGrp="1"/>
          </p:cNvSpPr>
          <p:nvPr>
            <p:ph type="title"/>
          </p:nvPr>
        </p:nvSpPr>
        <p:spPr>
          <a:xfrm>
            <a:off x="588263" y="457200"/>
            <a:ext cx="11018520" cy="492443"/>
          </a:xfrm>
        </p:spPr>
        <p:txBody>
          <a:bodyPr/>
          <a:lstStyle/>
          <a:p>
            <a:pPr marL="0" marR="0" lvl="0" indent="0" defTabSz="914367" rtl="0" eaLnBrk="1" fontAlgn="auto" latinLnBrk="0" hangingPunct="1">
              <a:lnSpc>
                <a:spcPct val="100000"/>
              </a:lnSpc>
              <a:spcBef>
                <a:spcPts val="0"/>
              </a:spcBef>
              <a:spcAft>
                <a:spcPts val="0"/>
              </a:spcAft>
              <a:tabLst/>
              <a:defRPr/>
            </a:pPr>
            <a:r>
              <a:rPr kumimoji="0" lang="en-US" sz="3200" b="1"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Benefits from convenient inherited activation</a:t>
            </a:r>
            <a:endParaRPr lang="en-US" dirty="0">
              <a:solidFill>
                <a:schemeClr val="bg1"/>
              </a:solidFill>
            </a:endParaRPr>
          </a:p>
        </p:txBody>
      </p:sp>
      <p:sp>
        <p:nvSpPr>
          <p:cNvPr id="16" name="TextBox 15">
            <a:extLst>
              <a:ext uri="{FF2B5EF4-FFF2-40B4-BE49-F238E27FC236}">
                <a16:creationId xmlns:a16="http://schemas.microsoft.com/office/drawing/2014/main" id="{37B3F885-D597-4221-9F77-782604361A01}"/>
              </a:ext>
            </a:extLst>
          </p:cNvPr>
          <p:cNvSpPr txBox="1"/>
          <p:nvPr/>
        </p:nvSpPr>
        <p:spPr>
          <a:xfrm>
            <a:off x="588826" y="2434370"/>
            <a:ext cx="9488399" cy="1448287"/>
          </a:xfrm>
          <a:prstGeom prst="rect">
            <a:avLst/>
          </a:prstGeom>
          <a:noFill/>
        </p:spPr>
        <p:txBody>
          <a:bodyPr wrap="square">
            <a:spAutoFit/>
          </a:bodyPr>
          <a:lstStyle/>
          <a:p>
            <a:pPr defTabSz="914367"/>
            <a:r>
              <a:rPr lang="en-US" sz="1765" dirty="0">
                <a:solidFill>
                  <a:schemeClr val="bg1"/>
                </a:solidFill>
                <a:latin typeface="Segoe UI Semibold" panose="020B0702040204020203" pitchFamily="34" charset="0"/>
                <a:cs typeface="Segoe UI Semibold" panose="020B0702040204020203" pitchFamily="34" charset="0"/>
              </a:rPr>
              <a:t>Simplify licensing with Automatic Virtual Machine Activation (AVMA)</a:t>
            </a:r>
          </a:p>
          <a:p>
            <a:pPr defTabSz="914367"/>
            <a:endParaRPr lang="en-US" sz="1765" dirty="0">
              <a:solidFill>
                <a:schemeClr val="bg1"/>
              </a:solidFill>
              <a:latin typeface="Segoe UI Semibold" panose="020B0702040204020203" pitchFamily="34" charset="0"/>
              <a:cs typeface="Segoe UI Semibold" panose="020B0702040204020203" pitchFamily="34" charset="0"/>
            </a:endParaRPr>
          </a:p>
          <a:p>
            <a:pPr defTabSz="914367"/>
            <a:r>
              <a:rPr lang="en-US" sz="1765" dirty="0">
                <a:solidFill>
                  <a:schemeClr val="bg1"/>
                </a:solidFill>
                <a:latin typeface="Segoe UI Semibold" panose="020B0702040204020203" pitchFamily="34" charset="0"/>
                <a:cs typeface="Segoe UI Semibold" panose="020B0702040204020203" pitchFamily="34" charset="0"/>
              </a:rPr>
              <a:t>Enter unused Windows Server 2019 Datacenter key into Azure Stack HCI host</a:t>
            </a:r>
          </a:p>
          <a:p>
            <a:pPr defTabSz="914367"/>
            <a:endParaRPr lang="en-US" sz="1765" dirty="0">
              <a:solidFill>
                <a:schemeClr val="bg1"/>
              </a:solidFill>
              <a:latin typeface="Segoe UI Semibold" panose="020B0702040204020203" pitchFamily="34" charset="0"/>
              <a:cs typeface="Segoe UI Semibold" panose="020B0702040204020203" pitchFamily="34" charset="0"/>
            </a:endParaRPr>
          </a:p>
          <a:p>
            <a:pPr defTabSz="914367"/>
            <a:r>
              <a:rPr lang="en-US" sz="1765" dirty="0">
                <a:solidFill>
                  <a:schemeClr val="bg1"/>
                </a:solidFill>
                <a:latin typeface="Segoe UI Semibold" panose="020B0702040204020203" pitchFamily="34" charset="0"/>
                <a:cs typeface="Segoe UI Semibold" panose="020B0702040204020203" pitchFamily="34" charset="0"/>
              </a:rPr>
              <a:t>Not available on any other hyperconverged infrastructure</a:t>
            </a:r>
          </a:p>
        </p:txBody>
      </p:sp>
      <p:grpSp>
        <p:nvGrpSpPr>
          <p:cNvPr id="22" name="Group 21">
            <a:extLst>
              <a:ext uri="{FF2B5EF4-FFF2-40B4-BE49-F238E27FC236}">
                <a16:creationId xmlns:a16="http://schemas.microsoft.com/office/drawing/2014/main" id="{7F37652F-BED1-45CA-BA65-75851D2EC58A}"/>
              </a:ext>
              <a:ext uri="{C183D7F6-B498-43B3-948B-1728B52AA6E4}">
                <adec:decorative xmlns:adec="http://schemas.microsoft.com/office/drawing/2017/decorative" val="1"/>
              </a:ext>
            </a:extLst>
          </p:cNvPr>
          <p:cNvGrpSpPr/>
          <p:nvPr/>
        </p:nvGrpSpPr>
        <p:grpSpPr>
          <a:xfrm>
            <a:off x="8910604" y="1376558"/>
            <a:ext cx="2092814" cy="4690669"/>
            <a:chOff x="8861584" y="1084871"/>
            <a:chExt cx="2093111" cy="4691335"/>
          </a:xfrm>
        </p:grpSpPr>
        <p:grpSp>
          <p:nvGrpSpPr>
            <p:cNvPr id="23" name="Group 22">
              <a:extLst>
                <a:ext uri="{FF2B5EF4-FFF2-40B4-BE49-F238E27FC236}">
                  <a16:creationId xmlns:a16="http://schemas.microsoft.com/office/drawing/2014/main" id="{4885F4A1-5C47-4937-B0C0-D50172D4D200}"/>
                </a:ext>
              </a:extLst>
            </p:cNvPr>
            <p:cNvGrpSpPr/>
            <p:nvPr/>
          </p:nvGrpSpPr>
          <p:grpSpPr>
            <a:xfrm>
              <a:off x="8871003" y="4701727"/>
              <a:ext cx="1828800" cy="763690"/>
              <a:chOff x="653796" y="3651745"/>
              <a:chExt cx="1828800" cy="763690"/>
            </a:xfrm>
          </p:grpSpPr>
          <p:pic>
            <p:nvPicPr>
              <p:cNvPr id="38" name="Picture 37">
                <a:extLst>
                  <a:ext uri="{FF2B5EF4-FFF2-40B4-BE49-F238E27FC236}">
                    <a16:creationId xmlns:a16="http://schemas.microsoft.com/office/drawing/2014/main" id="{0E50FF2A-C276-4DF6-AA08-230F02C23D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796" y="3651745"/>
                <a:ext cx="1828800" cy="365760"/>
              </a:xfrm>
              <a:prstGeom prst="rect">
                <a:avLst/>
              </a:prstGeom>
              <a:ln>
                <a:solidFill>
                  <a:schemeClr val="bg1"/>
                </a:solidFill>
              </a:ln>
            </p:spPr>
          </p:pic>
          <p:pic>
            <p:nvPicPr>
              <p:cNvPr id="39" name="Picture 38">
                <a:extLst>
                  <a:ext uri="{FF2B5EF4-FFF2-40B4-BE49-F238E27FC236}">
                    <a16:creationId xmlns:a16="http://schemas.microsoft.com/office/drawing/2014/main" id="{0CBE9AD1-9D7F-4E29-9FF1-96AF1EBCB1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796" y="4049675"/>
                <a:ext cx="1828800" cy="365760"/>
              </a:xfrm>
              <a:prstGeom prst="rect">
                <a:avLst/>
              </a:prstGeom>
              <a:ln>
                <a:solidFill>
                  <a:schemeClr val="bg1"/>
                </a:solidFill>
              </a:ln>
            </p:spPr>
          </p:pic>
        </p:grpSp>
        <p:grpSp>
          <p:nvGrpSpPr>
            <p:cNvPr id="24" name="Group 23">
              <a:extLst>
                <a:ext uri="{FF2B5EF4-FFF2-40B4-BE49-F238E27FC236}">
                  <a16:creationId xmlns:a16="http://schemas.microsoft.com/office/drawing/2014/main" id="{B076A67F-E61F-448D-AC2C-11B6F75DD346}"/>
                </a:ext>
              </a:extLst>
            </p:cNvPr>
            <p:cNvGrpSpPr/>
            <p:nvPr/>
          </p:nvGrpSpPr>
          <p:grpSpPr>
            <a:xfrm>
              <a:off x="8861584" y="1390457"/>
              <a:ext cx="1847639" cy="1465857"/>
              <a:chOff x="3404127" y="2708191"/>
              <a:chExt cx="974556" cy="773181"/>
            </a:xfrm>
          </p:grpSpPr>
          <p:pic>
            <p:nvPicPr>
              <p:cNvPr id="35" name="Picture 34">
                <a:extLst>
                  <a:ext uri="{FF2B5EF4-FFF2-40B4-BE49-F238E27FC236}">
                    <a16:creationId xmlns:a16="http://schemas.microsoft.com/office/drawing/2014/main" id="{000D06F2-F117-425A-871C-057B5BA4F221}"/>
                  </a:ext>
                </a:extLst>
              </p:cNvPr>
              <p:cNvPicPr>
                <a:picLocks noChangeAspect="1"/>
              </p:cNvPicPr>
              <p:nvPr/>
            </p:nvPicPr>
            <p:blipFill>
              <a:blip r:embed="rId4">
                <a:clrChange>
                  <a:clrFrom>
                    <a:srgbClr val="111111"/>
                  </a:clrFrom>
                  <a:clrTo>
                    <a:srgbClr val="111111">
                      <a:alpha val="0"/>
                    </a:srgbClr>
                  </a:clrTo>
                </a:clrChange>
                <a:extLst>
                  <a:ext uri="{28A0092B-C50C-407E-A947-70E740481C1C}">
                    <a14:useLocalDpi xmlns:a14="http://schemas.microsoft.com/office/drawing/2010/main" val="0"/>
                  </a:ext>
                </a:extLst>
              </a:blip>
              <a:srcRect/>
              <a:stretch/>
            </p:blipFill>
            <p:spPr>
              <a:xfrm>
                <a:off x="3404127" y="2708191"/>
                <a:ext cx="487278" cy="450814"/>
              </a:xfrm>
              <a:prstGeom prst="rect">
                <a:avLst/>
              </a:prstGeom>
            </p:spPr>
          </p:pic>
          <p:pic>
            <p:nvPicPr>
              <p:cNvPr id="36" name="Picture 35">
                <a:extLst>
                  <a:ext uri="{FF2B5EF4-FFF2-40B4-BE49-F238E27FC236}">
                    <a16:creationId xmlns:a16="http://schemas.microsoft.com/office/drawing/2014/main" id="{8416C37F-541C-4D8E-BEED-B9C0542F4590}"/>
                  </a:ext>
                </a:extLst>
              </p:cNvPr>
              <p:cNvPicPr>
                <a:picLocks noChangeAspect="1"/>
              </p:cNvPicPr>
              <p:nvPr/>
            </p:nvPicPr>
            <p:blipFill>
              <a:blip r:embed="rId4">
                <a:clrChange>
                  <a:clrFrom>
                    <a:srgbClr val="111111"/>
                  </a:clrFrom>
                  <a:clrTo>
                    <a:srgbClr val="111111">
                      <a:alpha val="0"/>
                    </a:srgbClr>
                  </a:clrTo>
                </a:clrChange>
                <a:extLst>
                  <a:ext uri="{28A0092B-C50C-407E-A947-70E740481C1C}">
                    <a14:useLocalDpi xmlns:a14="http://schemas.microsoft.com/office/drawing/2010/main" val="0"/>
                  </a:ext>
                </a:extLst>
              </a:blip>
              <a:srcRect/>
              <a:stretch/>
            </p:blipFill>
            <p:spPr>
              <a:xfrm>
                <a:off x="3647766" y="2869374"/>
                <a:ext cx="487278" cy="450814"/>
              </a:xfrm>
              <a:prstGeom prst="rect">
                <a:avLst/>
              </a:prstGeom>
            </p:spPr>
          </p:pic>
          <p:pic>
            <p:nvPicPr>
              <p:cNvPr id="37" name="Picture 36">
                <a:extLst>
                  <a:ext uri="{FF2B5EF4-FFF2-40B4-BE49-F238E27FC236}">
                    <a16:creationId xmlns:a16="http://schemas.microsoft.com/office/drawing/2014/main" id="{2E01644A-2664-4046-9299-9C99CE946242}"/>
                  </a:ext>
                </a:extLst>
              </p:cNvPr>
              <p:cNvPicPr>
                <a:picLocks noChangeAspect="1"/>
              </p:cNvPicPr>
              <p:nvPr/>
            </p:nvPicPr>
            <p:blipFill>
              <a:blip r:embed="rId4">
                <a:clrChange>
                  <a:clrFrom>
                    <a:srgbClr val="111111"/>
                  </a:clrFrom>
                  <a:clrTo>
                    <a:srgbClr val="111111">
                      <a:alpha val="0"/>
                    </a:srgbClr>
                  </a:clrTo>
                </a:clrChange>
                <a:extLst>
                  <a:ext uri="{28A0092B-C50C-407E-A947-70E740481C1C}">
                    <a14:useLocalDpi xmlns:a14="http://schemas.microsoft.com/office/drawing/2010/main" val="0"/>
                  </a:ext>
                </a:extLst>
              </a:blip>
              <a:srcRect/>
              <a:stretch/>
            </p:blipFill>
            <p:spPr>
              <a:xfrm>
                <a:off x="3891405" y="3030558"/>
                <a:ext cx="487278" cy="450814"/>
              </a:xfrm>
              <a:prstGeom prst="rect">
                <a:avLst/>
              </a:prstGeom>
            </p:spPr>
          </p:pic>
        </p:grpSp>
        <p:grpSp>
          <p:nvGrpSpPr>
            <p:cNvPr id="25" name="Group 24">
              <a:extLst>
                <a:ext uri="{FF2B5EF4-FFF2-40B4-BE49-F238E27FC236}">
                  <a16:creationId xmlns:a16="http://schemas.microsoft.com/office/drawing/2014/main" id="{63FCC5F3-E803-4262-8328-C2B6184CBDA7}"/>
                </a:ext>
              </a:extLst>
            </p:cNvPr>
            <p:cNvGrpSpPr/>
            <p:nvPr/>
          </p:nvGrpSpPr>
          <p:grpSpPr>
            <a:xfrm rot="16200000">
              <a:off x="9449357" y="4070040"/>
              <a:ext cx="672093" cy="180755"/>
              <a:chOff x="7978750" y="3391682"/>
              <a:chExt cx="672093" cy="180755"/>
            </a:xfrm>
          </p:grpSpPr>
          <p:cxnSp>
            <p:nvCxnSpPr>
              <p:cNvPr id="31" name="Straight Connector 30">
                <a:extLst>
                  <a:ext uri="{FF2B5EF4-FFF2-40B4-BE49-F238E27FC236}">
                    <a16:creationId xmlns:a16="http://schemas.microsoft.com/office/drawing/2014/main" id="{5F50EED2-F864-4840-AF45-E45620A8C22B}"/>
                  </a:ext>
                </a:extLst>
              </p:cNvPr>
              <p:cNvCxnSpPr>
                <a:cxnSpLocks/>
              </p:cNvCxnSpPr>
              <p:nvPr/>
            </p:nvCxnSpPr>
            <p:spPr>
              <a:xfrm rot="5400000" flipV="1">
                <a:off x="8310987" y="3149710"/>
                <a:ext cx="0" cy="664473"/>
              </a:xfrm>
              <a:prstGeom prst="line">
                <a:avLst/>
              </a:prstGeom>
              <a:ln w="38100" cap="rnd">
                <a:solidFill>
                  <a:srgbClr val="FFBF15"/>
                </a:solidFill>
                <a:roun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C715AC4-72F5-42D7-B477-B55522016C01}"/>
                  </a:ext>
                </a:extLst>
              </p:cNvPr>
              <p:cNvGrpSpPr/>
              <p:nvPr/>
            </p:nvGrpSpPr>
            <p:grpSpPr>
              <a:xfrm flipH="1" flipV="1">
                <a:off x="8560580" y="3391682"/>
                <a:ext cx="90263" cy="180755"/>
                <a:chOff x="603250" y="5795305"/>
                <a:chExt cx="182880" cy="366226"/>
              </a:xfrm>
            </p:grpSpPr>
            <p:cxnSp>
              <p:nvCxnSpPr>
                <p:cNvPr id="33" name="Straight Connector 32">
                  <a:extLst>
                    <a:ext uri="{FF2B5EF4-FFF2-40B4-BE49-F238E27FC236}">
                      <a16:creationId xmlns:a16="http://schemas.microsoft.com/office/drawing/2014/main" id="{59A3DA32-424F-43F9-96D6-7B30A4A725AD}"/>
                    </a:ext>
                  </a:extLst>
                </p:cNvPr>
                <p:cNvCxnSpPr>
                  <a:cxnSpLocks/>
                </p:cNvCxnSpPr>
                <p:nvPr/>
              </p:nvCxnSpPr>
              <p:spPr>
                <a:xfrm>
                  <a:off x="603250" y="5978650"/>
                  <a:ext cx="182880" cy="182881"/>
                </a:xfrm>
                <a:prstGeom prst="line">
                  <a:avLst/>
                </a:prstGeom>
                <a:ln w="38100" cap="rnd">
                  <a:solidFill>
                    <a:srgbClr val="FFBF15"/>
                  </a:soli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28DE5F-C145-4E6F-8912-8799FB1B9D8A}"/>
                    </a:ext>
                  </a:extLst>
                </p:cNvPr>
                <p:cNvCxnSpPr>
                  <a:cxnSpLocks/>
                </p:cNvCxnSpPr>
                <p:nvPr/>
              </p:nvCxnSpPr>
              <p:spPr>
                <a:xfrm flipH="1">
                  <a:off x="603250" y="5795305"/>
                  <a:ext cx="182880" cy="182880"/>
                </a:xfrm>
                <a:prstGeom prst="line">
                  <a:avLst/>
                </a:prstGeom>
                <a:ln w="38100" cap="rnd">
                  <a:solidFill>
                    <a:srgbClr val="FFBF15"/>
                  </a:solidFill>
                  <a:round/>
                </a:ln>
              </p:spPr>
              <p:style>
                <a:lnRef idx="1">
                  <a:schemeClr val="accent1"/>
                </a:lnRef>
                <a:fillRef idx="0">
                  <a:schemeClr val="accent1"/>
                </a:fillRef>
                <a:effectRef idx="0">
                  <a:schemeClr val="accent1"/>
                </a:effectRef>
                <a:fontRef idx="minor">
                  <a:schemeClr val="tx1"/>
                </a:fontRef>
              </p:style>
            </p:cxnSp>
          </p:grpSp>
        </p:grpSp>
        <p:pic>
          <p:nvPicPr>
            <p:cNvPr id="26" name="Picture 25">
              <a:extLst>
                <a:ext uri="{FF2B5EF4-FFF2-40B4-BE49-F238E27FC236}">
                  <a16:creationId xmlns:a16="http://schemas.microsoft.com/office/drawing/2014/main" id="{D0B015DF-D029-4E9E-AC0F-3F09323D02DB}"/>
                </a:ext>
              </a:extLst>
            </p:cNvPr>
            <p:cNvPicPr>
              <a:picLocks noChangeAspect="1"/>
            </p:cNvPicPr>
            <p:nvPr/>
          </p:nvPicPr>
          <p:blipFill>
            <a:blip r:embed="rId5">
              <a:clrChange>
                <a:clrFrom>
                  <a:srgbClr val="484848"/>
                </a:clrFrom>
                <a:clrTo>
                  <a:srgbClr val="484848">
                    <a:alpha val="0"/>
                  </a:srgbClr>
                </a:clrTo>
              </a:clrChange>
            </a:blip>
            <a:stretch>
              <a:fillRect/>
            </a:stretch>
          </p:blipFill>
          <p:spPr>
            <a:xfrm rot="2700000">
              <a:off x="9597336" y="3109821"/>
              <a:ext cx="376134" cy="606668"/>
            </a:xfrm>
            <a:prstGeom prst="rect">
              <a:avLst/>
            </a:prstGeom>
          </p:spPr>
        </p:pic>
        <p:pic>
          <p:nvPicPr>
            <p:cNvPr id="27" name="Picture 26">
              <a:extLst>
                <a:ext uri="{FF2B5EF4-FFF2-40B4-BE49-F238E27FC236}">
                  <a16:creationId xmlns:a16="http://schemas.microsoft.com/office/drawing/2014/main" id="{95493062-5C29-4764-956F-D16457E49CB7}"/>
                </a:ext>
              </a:extLst>
            </p:cNvPr>
            <p:cNvPicPr>
              <a:picLocks noChangeAspect="1"/>
            </p:cNvPicPr>
            <p:nvPr/>
          </p:nvPicPr>
          <p:blipFill>
            <a:blip r:embed="rId5">
              <a:clrChange>
                <a:clrFrom>
                  <a:srgbClr val="484848"/>
                </a:clrFrom>
                <a:clrTo>
                  <a:srgbClr val="484848">
                    <a:alpha val="0"/>
                  </a:srgbClr>
                </a:clrTo>
              </a:clrChange>
            </a:blip>
            <a:stretch>
              <a:fillRect/>
            </a:stretch>
          </p:blipFill>
          <p:spPr>
            <a:xfrm rot="2700000">
              <a:off x="10769349" y="4691407"/>
              <a:ext cx="141870" cy="228823"/>
            </a:xfrm>
            <a:prstGeom prst="rect">
              <a:avLst/>
            </a:prstGeom>
          </p:spPr>
        </p:pic>
        <p:pic>
          <p:nvPicPr>
            <p:cNvPr id="28" name="Picture 27">
              <a:extLst>
                <a:ext uri="{FF2B5EF4-FFF2-40B4-BE49-F238E27FC236}">
                  <a16:creationId xmlns:a16="http://schemas.microsoft.com/office/drawing/2014/main" id="{C962E54F-6AC0-481E-9FF5-03F83147BB5E}"/>
                </a:ext>
              </a:extLst>
            </p:cNvPr>
            <p:cNvPicPr>
              <a:picLocks noChangeAspect="1"/>
            </p:cNvPicPr>
            <p:nvPr/>
          </p:nvPicPr>
          <p:blipFill>
            <a:blip r:embed="rId5">
              <a:clrChange>
                <a:clrFrom>
                  <a:srgbClr val="484848"/>
                </a:clrFrom>
                <a:clrTo>
                  <a:srgbClr val="484848">
                    <a:alpha val="0"/>
                  </a:srgbClr>
                </a:clrTo>
              </a:clrChange>
            </a:blip>
            <a:stretch>
              <a:fillRect/>
            </a:stretch>
          </p:blipFill>
          <p:spPr>
            <a:xfrm rot="2700000">
              <a:off x="10769348" y="5084136"/>
              <a:ext cx="141870" cy="228823"/>
            </a:xfrm>
            <a:prstGeom prst="rect">
              <a:avLst/>
            </a:prstGeom>
          </p:spPr>
        </p:pic>
        <p:sp>
          <p:nvSpPr>
            <p:cNvPr id="29" name="TextBox 28">
              <a:extLst>
                <a:ext uri="{FF2B5EF4-FFF2-40B4-BE49-F238E27FC236}">
                  <a16:creationId xmlns:a16="http://schemas.microsoft.com/office/drawing/2014/main" id="{A9CC1D34-4105-45D2-B088-FF352AC3922E}"/>
                </a:ext>
              </a:extLst>
            </p:cNvPr>
            <p:cNvSpPr txBox="1"/>
            <p:nvPr/>
          </p:nvSpPr>
          <p:spPr>
            <a:xfrm>
              <a:off x="9226482" y="5526907"/>
              <a:ext cx="1130438" cy="249299"/>
            </a:xfrm>
            <a:prstGeom prst="rect">
              <a:avLst/>
            </a:prstGeom>
            <a:noFill/>
          </p:spPr>
          <p:txBody>
            <a:bodyPr wrap="none" rtlCol="0">
              <a:spAutoFit/>
            </a:bodyPr>
            <a:lstStyle/>
            <a:p>
              <a:pPr defTabSz="914367"/>
              <a:r>
                <a:rPr lang="en-US" sz="1000" dirty="0">
                  <a:solidFill>
                    <a:schemeClr val="bg1"/>
                  </a:solidFill>
                  <a:latin typeface="Segoe UI Semibold" panose="020B0702040204020203" pitchFamily="34" charset="0"/>
                  <a:cs typeface="Segoe UI Semibold" panose="020B0702040204020203" pitchFamily="34" charset="0"/>
                </a:rPr>
                <a:t>Azure Stack HCI</a:t>
              </a:r>
            </a:p>
          </p:txBody>
        </p:sp>
        <p:sp>
          <p:nvSpPr>
            <p:cNvPr id="30" name="TextBox 29">
              <a:extLst>
                <a:ext uri="{FF2B5EF4-FFF2-40B4-BE49-F238E27FC236}">
                  <a16:creationId xmlns:a16="http://schemas.microsoft.com/office/drawing/2014/main" id="{71084E5F-D928-420A-A7AC-D442EE28CE77}"/>
                </a:ext>
              </a:extLst>
            </p:cNvPr>
            <p:cNvSpPr txBox="1"/>
            <p:nvPr/>
          </p:nvSpPr>
          <p:spPr>
            <a:xfrm>
              <a:off x="9220986" y="1084871"/>
              <a:ext cx="1140056" cy="249299"/>
            </a:xfrm>
            <a:prstGeom prst="rect">
              <a:avLst/>
            </a:prstGeom>
            <a:noFill/>
          </p:spPr>
          <p:txBody>
            <a:bodyPr wrap="none" rtlCol="0">
              <a:spAutoFit/>
            </a:bodyPr>
            <a:lstStyle/>
            <a:p>
              <a:pPr defTabSz="914367"/>
              <a:r>
                <a:rPr lang="en-US" sz="1000" dirty="0">
                  <a:solidFill>
                    <a:srgbClr val="50E6FF"/>
                  </a:solidFill>
                  <a:latin typeface="Segoe UI Semibold" panose="020B0702040204020203" pitchFamily="34" charset="0"/>
                  <a:cs typeface="Segoe UI Semibold" panose="020B0702040204020203" pitchFamily="34" charset="0"/>
                </a:rPr>
                <a:t>Windows Server</a:t>
              </a:r>
            </a:p>
          </p:txBody>
        </p:sp>
      </p:grpSp>
      <p:sp>
        <p:nvSpPr>
          <p:cNvPr id="2" name="TextBox 1">
            <a:extLst>
              <a:ext uri="{FF2B5EF4-FFF2-40B4-BE49-F238E27FC236}">
                <a16:creationId xmlns:a16="http://schemas.microsoft.com/office/drawing/2014/main" id="{FEF2BCB9-25C6-4BFB-9825-B955DA980CEF}"/>
              </a:ext>
            </a:extLst>
          </p:cNvPr>
          <p:cNvSpPr txBox="1"/>
          <p:nvPr/>
        </p:nvSpPr>
        <p:spPr>
          <a:xfrm>
            <a:off x="588263" y="6067227"/>
            <a:ext cx="4793824" cy="215444"/>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1400" dirty="0">
                <a:solidFill>
                  <a:srgbClr val="50E6FF"/>
                </a:solidFill>
                <a:hlinkClick r:id="rId6">
                  <a:extLst>
                    <a:ext uri="{A12FA001-AC4F-418D-AE19-62706E023703}">
                      <ahyp:hlinkClr xmlns:ahyp="http://schemas.microsoft.com/office/drawing/2018/hyperlinkcolor" val="tx"/>
                    </a:ext>
                  </a:extLst>
                </a:hlinkClick>
              </a:rPr>
              <a:t>Watch the AVMA video walkthrough</a:t>
            </a:r>
            <a:endParaRPr lang="en-US" sz="1400" dirty="0">
              <a:solidFill>
                <a:srgbClr val="50E6FF"/>
              </a:solidFill>
              <a:cs typeface="Segoe UI"/>
            </a:endParaRPr>
          </a:p>
        </p:txBody>
      </p:sp>
    </p:spTree>
    <p:extLst>
      <p:ext uri="{BB962C8B-B14F-4D97-AF65-F5344CB8AC3E}">
        <p14:creationId xmlns:p14="http://schemas.microsoft.com/office/powerpoint/2010/main" val="17369460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8FDACA-B21F-4F02-A94C-78383F794236}"/>
              </a:ext>
            </a:extLst>
          </p:cNvPr>
          <p:cNvSpPr>
            <a:spLocks noGrp="1"/>
          </p:cNvSpPr>
          <p:nvPr>
            <p:ph type="title"/>
          </p:nvPr>
        </p:nvSpPr>
        <p:spPr>
          <a:xfrm>
            <a:off x="588263" y="457200"/>
            <a:ext cx="11018520" cy="553998"/>
          </a:xfrm>
        </p:spPr>
        <p:txBody>
          <a:bodyPr/>
          <a:lstStyle/>
          <a:p>
            <a:r>
              <a:rPr lang="en-US" dirty="0">
                <a:solidFill>
                  <a:schemeClr val="bg1"/>
                </a:solidFill>
              </a:rPr>
              <a:t>Modernize datacenters with Azure Stack </a:t>
            </a:r>
          </a:p>
        </p:txBody>
      </p:sp>
      <p:grpSp>
        <p:nvGrpSpPr>
          <p:cNvPr id="5" name="Group 4" descr="Azure Stack HCI Hyperconverged solution&#10;">
            <a:extLst>
              <a:ext uri="{FF2B5EF4-FFF2-40B4-BE49-F238E27FC236}">
                <a16:creationId xmlns:a16="http://schemas.microsoft.com/office/drawing/2014/main" id="{26E65FBF-3670-4927-B786-E05C5FE59C88}"/>
              </a:ext>
            </a:extLst>
          </p:cNvPr>
          <p:cNvGrpSpPr/>
          <p:nvPr/>
        </p:nvGrpSpPr>
        <p:grpSpPr>
          <a:xfrm>
            <a:off x="557881" y="1748345"/>
            <a:ext cx="7581502" cy="4505689"/>
            <a:chOff x="557881" y="1748345"/>
            <a:chExt cx="7581502" cy="4505689"/>
          </a:xfrm>
        </p:grpSpPr>
        <p:sp>
          <p:nvSpPr>
            <p:cNvPr id="9" name="Rectangle 8">
              <a:extLst>
                <a:ext uri="{FF2B5EF4-FFF2-40B4-BE49-F238E27FC236}">
                  <a16:creationId xmlns:a16="http://schemas.microsoft.com/office/drawing/2014/main" id="{41AAF244-F1BA-4F98-BE9D-34CC6F252123}"/>
                </a:ext>
              </a:extLst>
            </p:cNvPr>
            <p:cNvSpPr/>
            <p:nvPr/>
          </p:nvSpPr>
          <p:spPr>
            <a:xfrm>
              <a:off x="557881" y="1748345"/>
              <a:ext cx="7416996" cy="4505689"/>
            </a:xfrm>
            <a:prstGeom prst="rect">
              <a:avLst/>
            </a:prstGeom>
            <a:noFill/>
            <a:ln w="28575">
              <a:gradFill flip="none" rotWithShape="1">
                <a:gsLst>
                  <a:gs pos="0">
                    <a:srgbClr val="0078D4"/>
                  </a:gs>
                  <a:gs pos="100000">
                    <a:srgbClr val="50E6FF"/>
                  </a:gs>
                </a:gsLst>
                <a:lin ang="54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2" name="Title 3" descr="&#10;">
              <a:extLst>
                <a:ext uri="{FF2B5EF4-FFF2-40B4-BE49-F238E27FC236}">
                  <a16:creationId xmlns:a16="http://schemas.microsoft.com/office/drawing/2014/main" id="{27847E85-A817-44FD-B46C-1F98A5EB982D}"/>
                </a:ext>
              </a:extLst>
            </p:cNvPr>
            <p:cNvSpPr txBox="1">
              <a:spLocks/>
            </p:cNvSpPr>
            <p:nvPr/>
          </p:nvSpPr>
          <p:spPr bwMode="auto">
            <a:xfrm>
              <a:off x="557881" y="1748345"/>
              <a:ext cx="3753463" cy="1089529"/>
            </a:xfrm>
            <a:prstGeom prst="rect">
              <a:avLst/>
            </a:prstGeom>
            <a:noFill/>
          </p:spPr>
          <p:txBody>
            <a:bodyPr vert="horz" wrap="none" lIns="365760" tIns="27432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80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HCI</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anose="020B0502040204020203" pitchFamily="34" charset="0"/>
                </a:rPr>
                <a:t>Hyperconverged solution</a:t>
              </a:r>
            </a:p>
          </p:txBody>
        </p:sp>
        <p:sp>
          <p:nvSpPr>
            <p:cNvPr id="13" name="Rectangle 12">
              <a:extLst>
                <a:ext uri="{FF2B5EF4-FFF2-40B4-BE49-F238E27FC236}">
                  <a16:creationId xmlns:a16="http://schemas.microsoft.com/office/drawing/2014/main" id="{2DF8D876-8575-4C36-8FB9-1F6653F93E45}"/>
                </a:ext>
              </a:extLst>
            </p:cNvPr>
            <p:cNvSpPr/>
            <p:nvPr/>
          </p:nvSpPr>
          <p:spPr bwMode="auto">
            <a:xfrm>
              <a:off x="4170602" y="3521169"/>
              <a:ext cx="3968781" cy="1954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Scalable virtualization and storage</a:t>
              </a:r>
            </a:p>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Remote branch office</a:t>
              </a:r>
            </a:p>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High-performance workloads</a:t>
              </a:r>
            </a:p>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Integration with Azure Arc</a:t>
              </a:r>
              <a:endParaRPr kumimoji="0" lang="en-US" sz="1800" b="0" i="0" u="none" strike="noStrike" kern="1200" cap="none" spc="0" normalizeH="0" baseline="0" noProof="0" dirty="0">
                <a:ln>
                  <a:noFill/>
                </a:ln>
                <a:solidFill>
                  <a:schemeClr val="bg1"/>
                </a:solidFill>
                <a:effectLst/>
                <a:uLnTx/>
                <a:uFillTx/>
                <a:latin typeface="Segoe UI"/>
                <a:ea typeface="+mn-ea"/>
                <a:cs typeface="Segoe UI"/>
              </a:endParaRPr>
            </a:p>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AKS on Azure Stack HCI</a:t>
              </a:r>
            </a:p>
          </p:txBody>
        </p:sp>
      </p:grpSp>
      <p:grpSp>
        <p:nvGrpSpPr>
          <p:cNvPr id="3" name="Group 2" descr="Azure Stack Edge">
            <a:extLst>
              <a:ext uri="{FF2B5EF4-FFF2-40B4-BE49-F238E27FC236}">
                <a16:creationId xmlns:a16="http://schemas.microsoft.com/office/drawing/2014/main" id="{22D4F7B2-94E7-4718-9125-7665DCDC4CEA}"/>
              </a:ext>
            </a:extLst>
          </p:cNvPr>
          <p:cNvGrpSpPr/>
          <p:nvPr/>
        </p:nvGrpSpPr>
        <p:grpSpPr>
          <a:xfrm>
            <a:off x="8070113" y="1748345"/>
            <a:ext cx="3746161" cy="2116021"/>
            <a:chOff x="8070113" y="1748345"/>
            <a:chExt cx="3746161" cy="2116021"/>
          </a:xfrm>
        </p:grpSpPr>
        <p:sp>
          <p:nvSpPr>
            <p:cNvPr id="15" name="Rectangle 14">
              <a:extLst>
                <a:ext uri="{FF2B5EF4-FFF2-40B4-BE49-F238E27FC236}">
                  <a16:creationId xmlns:a16="http://schemas.microsoft.com/office/drawing/2014/main" id="{EED695E3-723D-454E-8702-E6B275BB8905}"/>
                </a:ext>
              </a:extLst>
            </p:cNvPr>
            <p:cNvSpPr/>
            <p:nvPr/>
          </p:nvSpPr>
          <p:spPr>
            <a:xfrm>
              <a:off x="8070114" y="1748345"/>
              <a:ext cx="3667064" cy="2116021"/>
            </a:xfrm>
            <a:prstGeom prst="rect">
              <a:avLst/>
            </a:prstGeom>
            <a:noFill/>
            <a:ln w="28575">
              <a:gradFill flip="none" rotWithShape="1">
                <a:gsLst>
                  <a:gs pos="0">
                    <a:srgbClr val="0078D4"/>
                  </a:gs>
                  <a:gs pos="100000">
                    <a:srgbClr val="50E6FF"/>
                  </a:gs>
                </a:gsLst>
                <a:lin ang="54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8" name="Title 3">
              <a:extLst>
                <a:ext uri="{FF2B5EF4-FFF2-40B4-BE49-F238E27FC236}">
                  <a16:creationId xmlns:a16="http://schemas.microsoft.com/office/drawing/2014/main" id="{92299E7B-4635-4136-8BCC-6AD0AB0F2521}"/>
                </a:ext>
              </a:extLst>
            </p:cNvPr>
            <p:cNvSpPr txBox="1">
              <a:spLocks/>
            </p:cNvSpPr>
            <p:nvPr/>
          </p:nvSpPr>
          <p:spPr bwMode="auto">
            <a:xfrm>
              <a:off x="8070113" y="1757599"/>
              <a:ext cx="2681183" cy="763286"/>
            </a:xfrm>
            <a:prstGeom prst="rect">
              <a:avLst/>
            </a:prstGeom>
            <a:noFill/>
          </p:spPr>
          <p:txBody>
            <a:bodyPr vert="horz" wrap="none" lIns="274320" tIns="18288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Edge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anose="020B0502040204020203" pitchFamily="34" charset="0"/>
                </a:rPr>
                <a:t>Cloud-managed appliance</a:t>
              </a:r>
            </a:p>
          </p:txBody>
        </p:sp>
        <p:sp>
          <p:nvSpPr>
            <p:cNvPr id="19" name="Rectangle 18">
              <a:extLst>
                <a:ext uri="{FF2B5EF4-FFF2-40B4-BE49-F238E27FC236}">
                  <a16:creationId xmlns:a16="http://schemas.microsoft.com/office/drawing/2014/main" id="{43E63911-CE52-4D91-9DFC-2146CF110B1A}"/>
                </a:ext>
              </a:extLst>
            </p:cNvPr>
            <p:cNvSpPr/>
            <p:nvPr/>
          </p:nvSpPr>
          <p:spPr bwMode="auto">
            <a:xfrm>
              <a:off x="9637990" y="2901362"/>
              <a:ext cx="2178284" cy="5909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Compute, AI &amp; IoT </a:t>
              </a:r>
            </a:p>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at the edge</a:t>
              </a:r>
            </a:p>
          </p:txBody>
        </p:sp>
      </p:grpSp>
      <p:grpSp>
        <p:nvGrpSpPr>
          <p:cNvPr id="2" name="Group 1" descr="Azure Stack Hub">
            <a:extLst>
              <a:ext uri="{FF2B5EF4-FFF2-40B4-BE49-F238E27FC236}">
                <a16:creationId xmlns:a16="http://schemas.microsoft.com/office/drawing/2014/main" id="{E113717C-20D3-4463-95B6-18EABD26E233}"/>
              </a:ext>
            </a:extLst>
          </p:cNvPr>
          <p:cNvGrpSpPr/>
          <p:nvPr/>
        </p:nvGrpSpPr>
        <p:grpSpPr>
          <a:xfrm>
            <a:off x="8070112" y="3987492"/>
            <a:ext cx="3667063" cy="2266542"/>
            <a:chOff x="8070112" y="4138013"/>
            <a:chExt cx="3667063" cy="2266542"/>
          </a:xfrm>
        </p:grpSpPr>
        <p:sp>
          <p:nvSpPr>
            <p:cNvPr id="21" name="Rectangle 20">
              <a:extLst>
                <a:ext uri="{FF2B5EF4-FFF2-40B4-BE49-F238E27FC236}">
                  <a16:creationId xmlns:a16="http://schemas.microsoft.com/office/drawing/2014/main" id="{03923612-0F2C-4572-9A2E-26E44B3A4AA3}"/>
                </a:ext>
              </a:extLst>
            </p:cNvPr>
            <p:cNvSpPr/>
            <p:nvPr/>
          </p:nvSpPr>
          <p:spPr>
            <a:xfrm>
              <a:off x="8070113" y="4138013"/>
              <a:ext cx="3667062" cy="2266542"/>
            </a:xfrm>
            <a:prstGeom prst="rect">
              <a:avLst/>
            </a:prstGeom>
            <a:noFill/>
            <a:ln w="28575">
              <a:gradFill flip="none" rotWithShape="1">
                <a:gsLst>
                  <a:gs pos="0">
                    <a:srgbClr val="0078D4"/>
                  </a:gs>
                  <a:gs pos="100000">
                    <a:srgbClr val="50E6FF"/>
                  </a:gs>
                </a:gsLst>
                <a:lin ang="54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24" name="Title 3" descr="Azure Stack Hub&#10;">
              <a:extLst>
                <a:ext uri="{FF2B5EF4-FFF2-40B4-BE49-F238E27FC236}">
                  <a16:creationId xmlns:a16="http://schemas.microsoft.com/office/drawing/2014/main" id="{56F9497A-CB78-44FE-95CB-A74980F6EC5B}"/>
                </a:ext>
              </a:extLst>
            </p:cNvPr>
            <p:cNvSpPr txBox="1">
              <a:spLocks/>
            </p:cNvSpPr>
            <p:nvPr/>
          </p:nvSpPr>
          <p:spPr bwMode="auto">
            <a:xfrm>
              <a:off x="8070112" y="4161664"/>
              <a:ext cx="3100272" cy="763286"/>
            </a:xfrm>
            <a:prstGeom prst="rect">
              <a:avLst/>
            </a:prstGeom>
            <a:noFill/>
          </p:spPr>
          <p:txBody>
            <a:bodyPr vert="horz" wrap="none" lIns="274320" tIns="18288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80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Hub</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anose="020B0502040204020203" pitchFamily="34" charset="0"/>
                </a:rPr>
                <a:t>Cloud-native integrated system</a:t>
              </a:r>
            </a:p>
          </p:txBody>
        </p:sp>
        <p:sp>
          <p:nvSpPr>
            <p:cNvPr id="25" name="Rectangle 24">
              <a:extLst>
                <a:ext uri="{FF2B5EF4-FFF2-40B4-BE49-F238E27FC236}">
                  <a16:creationId xmlns:a16="http://schemas.microsoft.com/office/drawing/2014/main" id="{F2432CFB-BB9A-4093-A82C-5D8C00CC29CD}"/>
                </a:ext>
              </a:extLst>
            </p:cNvPr>
            <p:cNvSpPr/>
            <p:nvPr/>
          </p:nvSpPr>
          <p:spPr bwMode="auto">
            <a:xfrm>
              <a:off x="9637990" y="5276691"/>
              <a:ext cx="1628001" cy="5909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Disconnected scenarios</a:t>
              </a:r>
            </a:p>
          </p:txBody>
        </p:sp>
      </p:grpSp>
      <p:pic>
        <p:nvPicPr>
          <p:cNvPr id="4" name="Picture 3">
            <a:extLst>
              <a:ext uri="{FF2B5EF4-FFF2-40B4-BE49-F238E27FC236}">
                <a16:creationId xmlns:a16="http://schemas.microsoft.com/office/drawing/2014/main" id="{3FC7559C-C5EF-4CF2-A37C-06440C93470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26009" y="3630421"/>
            <a:ext cx="2729639" cy="1558444"/>
          </a:xfrm>
          <a:prstGeom prst="rect">
            <a:avLst/>
          </a:prstGeom>
        </p:spPr>
      </p:pic>
      <p:pic>
        <p:nvPicPr>
          <p:cNvPr id="7" name="Picture 6">
            <a:extLst>
              <a:ext uri="{FF2B5EF4-FFF2-40B4-BE49-F238E27FC236}">
                <a16:creationId xmlns:a16="http://schemas.microsoft.com/office/drawing/2014/main" id="{4A80F196-5C19-4699-BF00-5E446CD7090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269013" y="2798870"/>
            <a:ext cx="1190246" cy="630130"/>
          </a:xfrm>
          <a:prstGeom prst="rect">
            <a:avLst/>
          </a:prstGeom>
        </p:spPr>
      </p:pic>
      <p:pic>
        <p:nvPicPr>
          <p:cNvPr id="8" name="Picture 7">
            <a:extLst>
              <a:ext uri="{FF2B5EF4-FFF2-40B4-BE49-F238E27FC236}">
                <a16:creationId xmlns:a16="http://schemas.microsoft.com/office/drawing/2014/main" id="{07D62FC5-782B-4AD8-AF34-3AA1FB59DF6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481214" y="4864348"/>
            <a:ext cx="929490" cy="1218770"/>
          </a:xfrm>
          <a:prstGeom prst="rect">
            <a:avLst/>
          </a:prstGeom>
        </p:spPr>
      </p:pic>
    </p:spTree>
    <p:extLst>
      <p:ext uri="{BB962C8B-B14F-4D97-AF65-F5344CB8AC3E}">
        <p14:creationId xmlns:p14="http://schemas.microsoft.com/office/powerpoint/2010/main" val="1005674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4" presetClass="path" presetSubtype="0" decel="100000" fill="hold" nodeType="withEffect">
                                  <p:stCondLst>
                                    <p:cond delay="0"/>
                                  </p:stCondLst>
                                  <p:childTnLst>
                                    <p:animMotion origin="layout" path="M -6.25E-7 0.10926 L -6.25E-7 -1.48148E-6 " pathEditMode="relative" rAng="0" ptsTypes="AA">
                                      <p:cBhvr>
                                        <p:cTn id="9" dur="750" fill="hold"/>
                                        <p:tgtEl>
                                          <p:spTgt spid="5"/>
                                        </p:tgtEl>
                                        <p:attrNameLst>
                                          <p:attrName>ppt_x</p:attrName>
                                          <p:attrName>ppt_y</p:attrName>
                                        </p:attrNameLst>
                                      </p:cBhvr>
                                      <p:rCtr x="0" y="-5556"/>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35" presetClass="path" presetSubtype="0" accel="10000" decel="90000" fill="hold" nodeType="withEffect">
                                  <p:stCondLst>
                                    <p:cond delay="0"/>
                                  </p:stCondLst>
                                  <p:childTnLst>
                                    <p:animMotion origin="layout" path="M 0.10209 2.22222E-6 L 1.04167E-6 2.22222E-6 " pathEditMode="relative" rAng="0" ptsTypes="AA">
                                      <p:cBhvr>
                                        <p:cTn id="14" dur="750" fill="hold"/>
                                        <p:tgtEl>
                                          <p:spTgt spid="3"/>
                                        </p:tgtEl>
                                        <p:attrNameLst>
                                          <p:attrName>ppt_x</p:attrName>
                                          <p:attrName>ppt_y</p:attrName>
                                        </p:attrNameLst>
                                      </p:cBhvr>
                                      <p:rCtr x="-5286" y="0"/>
                                    </p:animMotion>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childTnLst>
                                </p:cTn>
                              </p:par>
                              <p:par>
                                <p:cTn id="18" presetID="35" presetClass="path" presetSubtype="0" decel="100000" fill="hold" nodeType="withEffect">
                                  <p:stCondLst>
                                    <p:cond delay="0"/>
                                  </p:stCondLst>
                                  <p:childTnLst>
                                    <p:animMotion origin="layout" path="M 0.10391 7.40741E-7 L 1.04167E-6 7.40741E-7 " pathEditMode="relative" rAng="0" ptsTypes="AA">
                                      <p:cBhvr>
                                        <p:cTn id="19" dur="750" fill="hold"/>
                                        <p:tgtEl>
                                          <p:spTgt spid="2"/>
                                        </p:tgtEl>
                                        <p:attrNameLst>
                                          <p:attrName>ppt_x</p:attrName>
                                          <p:attrName>ppt_y</p:attrName>
                                        </p:attrNameLst>
                                      </p:cBhvr>
                                      <p:rCtr x="-52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CDB9248-0F6C-49D7-9E2F-06954ED63E88}"/>
              </a:ext>
              <a:ext uri="{C183D7F6-B498-43B3-948B-1728B52AA6E4}">
                <adec:decorative xmlns:adec="http://schemas.microsoft.com/office/drawing/2017/decorative" val="1"/>
              </a:ext>
            </a:extLst>
          </p:cNvPr>
          <p:cNvCxnSpPr/>
          <p:nvPr/>
        </p:nvCxnSpPr>
        <p:spPr>
          <a:xfrm>
            <a:off x="584982" y="3287062"/>
            <a:ext cx="1102102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D7E0DDC-2069-4B78-8BFA-E2B8F5AA6006}"/>
              </a:ext>
              <a:ext uri="{C183D7F6-B498-43B3-948B-1728B52AA6E4}">
                <adec:decorative xmlns:adec="http://schemas.microsoft.com/office/drawing/2017/decorative" val="1"/>
              </a:ext>
            </a:extLst>
          </p:cNvPr>
          <p:cNvCxnSpPr/>
          <p:nvPr/>
        </p:nvCxnSpPr>
        <p:spPr>
          <a:xfrm>
            <a:off x="584982" y="4873785"/>
            <a:ext cx="1102102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51F67106-B67F-4CD3-AFE0-8514531D0026}"/>
              </a:ext>
            </a:extLst>
          </p:cNvPr>
          <p:cNvSpPr>
            <a:spLocks noGrp="1"/>
          </p:cNvSpPr>
          <p:nvPr>
            <p:ph type="title"/>
          </p:nvPr>
        </p:nvSpPr>
        <p:spPr/>
        <p:txBody>
          <a:bodyPr/>
          <a:lstStyle/>
          <a:p>
            <a:r>
              <a:rPr lang="en-US" sz="3600" dirty="0">
                <a:solidFill>
                  <a:schemeClr val="bg1"/>
                </a:solidFill>
              </a:rPr>
              <a:t>Secured-core server</a:t>
            </a:r>
          </a:p>
        </p:txBody>
      </p:sp>
      <p:sp>
        <p:nvSpPr>
          <p:cNvPr id="41" name="TextBox 40">
            <a:extLst>
              <a:ext uri="{FF2B5EF4-FFF2-40B4-BE49-F238E27FC236}">
                <a16:creationId xmlns:a16="http://schemas.microsoft.com/office/drawing/2014/main" id="{40309CFA-8ABB-41BF-9ABE-5A603CA6F58C}"/>
              </a:ext>
            </a:extLst>
          </p:cNvPr>
          <p:cNvSpPr txBox="1"/>
          <p:nvPr/>
        </p:nvSpPr>
        <p:spPr>
          <a:xfrm>
            <a:off x="584982" y="1070817"/>
            <a:ext cx="8983037" cy="461639"/>
          </a:xfrm>
          <a:prstGeom prst="rect">
            <a:avLst/>
          </a:prstGeom>
          <a:noFill/>
        </p:spPr>
        <p:txBody>
          <a:bodyPr wrap="none" lIns="0" tIns="91427" rIns="0" bIns="91427" rtlCol="0">
            <a:spAutoFit/>
          </a:bodyPr>
          <a:lstStyle/>
          <a:p>
            <a:pPr defTabSz="914285">
              <a:lnSpc>
                <a:spcPct val="90000"/>
              </a:lnSpc>
              <a:spcAft>
                <a:spcPts val="600"/>
              </a:spcAft>
              <a:defRPr/>
            </a:pPr>
            <a:r>
              <a:rPr lang="en-US" sz="2000" dirty="0">
                <a:solidFill>
                  <a:srgbClr val="50E6FF"/>
                </a:solidFill>
                <a:latin typeface="Segoe UI Semibold"/>
              </a:rPr>
              <a:t>Secure hardware, firmware and OS capabilities to help protect against threats</a:t>
            </a:r>
          </a:p>
        </p:txBody>
      </p:sp>
      <p:sp>
        <p:nvSpPr>
          <p:cNvPr id="42" name="TextBox 41">
            <a:extLst>
              <a:ext uri="{FF2B5EF4-FFF2-40B4-BE49-F238E27FC236}">
                <a16:creationId xmlns:a16="http://schemas.microsoft.com/office/drawing/2014/main" id="{3A107333-1986-4423-9155-C3B97AA33750}"/>
              </a:ext>
            </a:extLst>
          </p:cNvPr>
          <p:cNvSpPr txBox="1"/>
          <p:nvPr/>
        </p:nvSpPr>
        <p:spPr>
          <a:xfrm>
            <a:off x="5377537" y="2039794"/>
            <a:ext cx="5829840" cy="1477119"/>
          </a:xfrm>
          <a:prstGeom prst="rect">
            <a:avLst/>
          </a:prstGeom>
          <a:noFill/>
        </p:spPr>
        <p:txBody>
          <a:bodyPr wrap="square" lIns="91427" tIns="45713" rIns="91427" bIns="45713" anchor="t">
            <a:spAutoFit/>
          </a:bodyPr>
          <a:lstStyle/>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Collaboration across Microsoft, silicon and OEM partners to simplify security enablement</a:t>
            </a:r>
          </a:p>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Windows Admin Center user experience provides easy access to configure the state of the Secured-core features </a:t>
            </a:r>
            <a:endParaRPr lang="en-US" sz="1568" kern="0" dirty="0">
              <a:solidFill>
                <a:schemeClr val="bg1"/>
              </a:solidFill>
              <a:latin typeface="Segoe UI"/>
              <a:cs typeface="Segoe UI"/>
            </a:endParaRPr>
          </a:p>
          <a:p>
            <a:pPr marL="280121" indent="-280121" defTabSz="914285" fontAlgn="base">
              <a:spcAft>
                <a:spcPts val="600"/>
              </a:spcAft>
              <a:buClr>
                <a:srgbClr val="0078D4"/>
              </a:buClr>
              <a:buFont typeface="Wingdings" panose="05000000000000000000" pitchFamily="2" charset="2"/>
              <a:buChar char="§"/>
              <a:defRPr/>
            </a:pPr>
            <a:endParaRPr lang="en-US" sz="1568" kern="0" dirty="0">
              <a:solidFill>
                <a:schemeClr val="bg1"/>
              </a:solidFill>
              <a:latin typeface="Segoe UI"/>
            </a:endParaRPr>
          </a:p>
        </p:txBody>
      </p:sp>
      <p:sp>
        <p:nvSpPr>
          <p:cNvPr id="43" name="TextBox 42">
            <a:extLst>
              <a:ext uri="{FF2B5EF4-FFF2-40B4-BE49-F238E27FC236}">
                <a16:creationId xmlns:a16="http://schemas.microsoft.com/office/drawing/2014/main" id="{727E0428-3E7F-4D0F-997F-058587837C17}"/>
              </a:ext>
            </a:extLst>
          </p:cNvPr>
          <p:cNvSpPr txBox="1"/>
          <p:nvPr/>
        </p:nvSpPr>
        <p:spPr>
          <a:xfrm>
            <a:off x="5377537" y="3502611"/>
            <a:ext cx="5829840" cy="1153998"/>
          </a:xfrm>
          <a:prstGeom prst="rect">
            <a:avLst/>
          </a:prstGeom>
          <a:noFill/>
        </p:spPr>
        <p:txBody>
          <a:bodyPr wrap="square">
            <a:spAutoFit/>
          </a:bodyPr>
          <a:lstStyle/>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Security from silicon-up with Windows Defender System Guard providing system integrity against firmware attack</a:t>
            </a:r>
          </a:p>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Virtualization-based security (VBS) isolates critical parts of the system from even privileged malware</a:t>
            </a:r>
          </a:p>
        </p:txBody>
      </p:sp>
      <p:sp>
        <p:nvSpPr>
          <p:cNvPr id="44" name="TextBox 43">
            <a:extLst>
              <a:ext uri="{FF2B5EF4-FFF2-40B4-BE49-F238E27FC236}">
                <a16:creationId xmlns:a16="http://schemas.microsoft.com/office/drawing/2014/main" id="{37D51CCE-5566-4CD0-8C04-114E53AAD246}"/>
              </a:ext>
            </a:extLst>
          </p:cNvPr>
          <p:cNvSpPr txBox="1"/>
          <p:nvPr/>
        </p:nvSpPr>
        <p:spPr>
          <a:xfrm>
            <a:off x="5377537" y="5137972"/>
            <a:ext cx="5829840" cy="1400184"/>
          </a:xfrm>
          <a:prstGeom prst="rect">
            <a:avLst/>
          </a:prstGeom>
          <a:noFill/>
        </p:spPr>
        <p:txBody>
          <a:bodyPr wrap="square" lIns="89642" tIns="44821" rIns="89642" bIns="44821" anchor="t">
            <a:spAutoFit/>
          </a:bodyPr>
          <a:lstStyle/>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VBS features like HVCI and Credential Guard prevent entire classes of vulnerabilities and better protect sensitive assets like credentials </a:t>
            </a:r>
            <a:endParaRPr lang="en-US" sz="1765" dirty="0">
              <a:solidFill>
                <a:schemeClr val="bg1"/>
              </a:solidFill>
            </a:endParaRPr>
          </a:p>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Trusted Platform Module 2.0 (TPM 2.0) provides hardware root-of-trust as a secure foundation</a:t>
            </a:r>
            <a:endParaRPr lang="en-US" sz="1568" kern="0" dirty="0">
              <a:solidFill>
                <a:schemeClr val="bg1"/>
              </a:solidFill>
              <a:latin typeface="Segoe UI"/>
              <a:cs typeface="Segoe UI"/>
            </a:endParaRPr>
          </a:p>
        </p:txBody>
      </p:sp>
      <p:sp>
        <p:nvSpPr>
          <p:cNvPr id="45" name="TextBox 44">
            <a:extLst>
              <a:ext uri="{FF2B5EF4-FFF2-40B4-BE49-F238E27FC236}">
                <a16:creationId xmlns:a16="http://schemas.microsoft.com/office/drawing/2014/main" id="{476CA1ED-C624-4504-BC52-CF3180BA2AB8}"/>
              </a:ext>
            </a:extLst>
          </p:cNvPr>
          <p:cNvSpPr txBox="1"/>
          <p:nvPr/>
        </p:nvSpPr>
        <p:spPr>
          <a:xfrm>
            <a:off x="1558749" y="2022870"/>
            <a:ext cx="2924141" cy="1218622"/>
          </a:xfrm>
          <a:prstGeom prst="rect">
            <a:avLst/>
          </a:prstGeom>
          <a:noFill/>
        </p:spPr>
        <p:txBody>
          <a:bodyPr wrap="square">
            <a:spAutoFit/>
          </a:bodyPr>
          <a:lstStyle/>
          <a:p>
            <a:pPr defTabSz="914285">
              <a:lnSpc>
                <a:spcPct val="90000"/>
              </a:lnSpc>
              <a:spcAft>
                <a:spcPts val="600"/>
              </a:spcAft>
              <a:defRPr/>
            </a:pPr>
            <a:r>
              <a:rPr lang="en-US" sz="1765" b="1" kern="0" dirty="0">
                <a:solidFill>
                  <a:srgbClr val="50E6FF"/>
                </a:solidFill>
                <a:latin typeface="Segoe UI Semibold"/>
              </a:rPr>
              <a:t>Simplified security</a:t>
            </a:r>
            <a:endParaRPr lang="en-US" sz="1765" kern="0" dirty="0">
              <a:solidFill>
                <a:srgbClr val="50E6FF"/>
              </a:solidFill>
              <a:latin typeface="Segoe UI Semibold"/>
            </a:endParaRPr>
          </a:p>
          <a:p>
            <a:pPr defTabSz="914285">
              <a:defRPr/>
            </a:pPr>
            <a:r>
              <a:rPr lang="en-US" sz="1568" kern="0" dirty="0">
                <a:solidFill>
                  <a:schemeClr val="bg1"/>
                </a:solidFill>
                <a:latin typeface="Segoe UI"/>
              </a:rPr>
              <a:t>Server OEMs develop systems with certified built-in security</a:t>
            </a:r>
            <a:r>
              <a:rPr lang="en-US" sz="1765" kern="0" dirty="0">
                <a:solidFill>
                  <a:schemeClr val="bg1"/>
                </a:solidFill>
                <a:latin typeface="Segoe UI"/>
              </a:rPr>
              <a:t>        	</a:t>
            </a:r>
          </a:p>
        </p:txBody>
      </p:sp>
      <p:sp>
        <p:nvSpPr>
          <p:cNvPr id="46" name="TextBox 45">
            <a:extLst>
              <a:ext uri="{FF2B5EF4-FFF2-40B4-BE49-F238E27FC236}">
                <a16:creationId xmlns:a16="http://schemas.microsoft.com/office/drawing/2014/main" id="{48D7C26C-9098-4334-9328-CB4EF3709AA7}"/>
              </a:ext>
            </a:extLst>
          </p:cNvPr>
          <p:cNvSpPr txBox="1"/>
          <p:nvPr/>
        </p:nvSpPr>
        <p:spPr>
          <a:xfrm>
            <a:off x="1558749" y="3609592"/>
            <a:ext cx="2924141" cy="1157076"/>
          </a:xfrm>
          <a:prstGeom prst="rect">
            <a:avLst/>
          </a:prstGeom>
          <a:noFill/>
        </p:spPr>
        <p:txBody>
          <a:bodyPr wrap="square">
            <a:spAutoFit/>
          </a:bodyPr>
          <a:lstStyle/>
          <a:p>
            <a:pPr defTabSz="914285">
              <a:lnSpc>
                <a:spcPct val="90000"/>
              </a:lnSpc>
              <a:spcAft>
                <a:spcPts val="600"/>
              </a:spcAft>
              <a:defRPr/>
            </a:pPr>
            <a:r>
              <a:rPr lang="en-US" sz="1765" b="1" kern="0" dirty="0">
                <a:solidFill>
                  <a:srgbClr val="50E6FF"/>
                </a:solidFill>
                <a:latin typeface="Segoe UI Semibold"/>
              </a:rPr>
              <a:t>Advanced protection</a:t>
            </a:r>
          </a:p>
          <a:p>
            <a:pPr defTabSz="914285">
              <a:defRPr/>
            </a:pPr>
            <a:r>
              <a:rPr lang="en-US" sz="1568" kern="0" dirty="0">
                <a:solidFill>
                  <a:schemeClr val="bg1"/>
                </a:solidFill>
                <a:latin typeface="Segoe UI"/>
              </a:rPr>
              <a:t>Defense-in-depth protection over multiple layers across hardware, firmware and OS </a:t>
            </a:r>
          </a:p>
        </p:txBody>
      </p:sp>
      <p:sp>
        <p:nvSpPr>
          <p:cNvPr id="47" name="TextBox 46">
            <a:extLst>
              <a:ext uri="{FF2B5EF4-FFF2-40B4-BE49-F238E27FC236}">
                <a16:creationId xmlns:a16="http://schemas.microsoft.com/office/drawing/2014/main" id="{AF4F5BFB-2C07-4165-B394-E1073BB88FF5}"/>
              </a:ext>
            </a:extLst>
          </p:cNvPr>
          <p:cNvSpPr txBox="1"/>
          <p:nvPr/>
        </p:nvSpPr>
        <p:spPr>
          <a:xfrm>
            <a:off x="1655269" y="5157829"/>
            <a:ext cx="2924141" cy="910890"/>
          </a:xfrm>
          <a:prstGeom prst="rect">
            <a:avLst/>
          </a:prstGeom>
          <a:noFill/>
        </p:spPr>
        <p:txBody>
          <a:bodyPr wrap="square">
            <a:spAutoFit/>
          </a:bodyPr>
          <a:lstStyle/>
          <a:p>
            <a:pPr defTabSz="914285">
              <a:lnSpc>
                <a:spcPct val="90000"/>
              </a:lnSpc>
              <a:spcAft>
                <a:spcPts val="600"/>
              </a:spcAft>
              <a:defRPr/>
            </a:pPr>
            <a:r>
              <a:rPr lang="en-US" sz="1765" b="1" kern="0" dirty="0">
                <a:solidFill>
                  <a:srgbClr val="50E6FF"/>
                </a:solidFill>
                <a:latin typeface="Segoe UI Semibold"/>
              </a:rPr>
              <a:t>Preventative defense</a:t>
            </a:r>
          </a:p>
          <a:p>
            <a:pPr defTabSz="914285">
              <a:defRPr/>
            </a:pPr>
            <a:r>
              <a:rPr lang="en-US" sz="1568" kern="0" dirty="0">
                <a:solidFill>
                  <a:schemeClr val="bg1"/>
                </a:solidFill>
                <a:latin typeface="Segoe UI"/>
              </a:rPr>
              <a:t>Disrupt practical attack vectors proactively </a:t>
            </a:r>
          </a:p>
        </p:txBody>
      </p:sp>
      <p:grpSp>
        <p:nvGrpSpPr>
          <p:cNvPr id="48" name="Group 47">
            <a:extLst>
              <a:ext uri="{FF2B5EF4-FFF2-40B4-BE49-F238E27FC236}">
                <a16:creationId xmlns:a16="http://schemas.microsoft.com/office/drawing/2014/main" id="{A55A20A1-C57C-464D-842B-E55BA919D2F5}"/>
              </a:ext>
              <a:ext uri="{C183D7F6-B498-43B3-948B-1728B52AA6E4}">
                <adec:decorative xmlns:adec="http://schemas.microsoft.com/office/drawing/2017/decorative" val="1"/>
              </a:ext>
            </a:extLst>
          </p:cNvPr>
          <p:cNvGrpSpPr/>
          <p:nvPr/>
        </p:nvGrpSpPr>
        <p:grpSpPr>
          <a:xfrm>
            <a:off x="556694" y="3573924"/>
            <a:ext cx="825225" cy="825225"/>
            <a:chOff x="443832" y="2142585"/>
            <a:chExt cx="1005907" cy="1005907"/>
          </a:xfrm>
        </p:grpSpPr>
        <p:sp>
          <p:nvSpPr>
            <p:cNvPr id="49" name="Oval 48">
              <a:extLst>
                <a:ext uri="{FF2B5EF4-FFF2-40B4-BE49-F238E27FC236}">
                  <a16:creationId xmlns:a16="http://schemas.microsoft.com/office/drawing/2014/main" id="{75BBD0EC-D24E-4A56-9FFF-F9870E222CAC}"/>
                </a:ext>
              </a:extLst>
            </p:cNvPr>
            <p:cNvSpPr/>
            <p:nvPr/>
          </p:nvSpPr>
          <p:spPr>
            <a:xfrm>
              <a:off x="443832" y="2142585"/>
              <a:ext cx="1005907" cy="1005907"/>
            </a:xfrm>
            <a:prstGeom prst="ellipse">
              <a:avLst/>
            </a:prstGeom>
            <a:solidFill>
              <a:srgbClr val="243A5E"/>
            </a:solidFill>
            <a:ln w="38100" cap="flat" cmpd="sng" algn="ctr">
              <a:noFill/>
              <a:prstDash val="solid"/>
            </a:ln>
            <a:effectLst>
              <a:outerShdw blurRad="88900" dist="38100" dir="2700000" algn="tl" rotWithShape="0">
                <a:prstClr val="black">
                  <a:alpha val="30000"/>
                </a:prstClr>
              </a:outerShdw>
            </a:effectLst>
          </p:spPr>
          <p:txBody>
            <a:bodyPr rtlCol="0" anchor="ctr"/>
            <a:lstStyle/>
            <a:p>
              <a:pPr algn="ctr" defTabSz="914225">
                <a:defRPr/>
              </a:pPr>
              <a:r>
                <a:rPr lang="en-US" sz="1372" b="1" kern="0">
                  <a:solidFill>
                    <a:sysClr val="windowText" lastClr="000000"/>
                  </a:solidFill>
                  <a:latin typeface="Segoe UI"/>
                  <a:cs typeface="Helvetica" panose="020B0604020202020204" pitchFamily="34" charset="0"/>
                </a:rPr>
                <a:t> </a:t>
              </a:r>
            </a:p>
          </p:txBody>
        </p:sp>
        <p:grpSp>
          <p:nvGrpSpPr>
            <p:cNvPr id="50" name="Group 125" descr="shield, lock">
              <a:extLst>
                <a:ext uri="{FF2B5EF4-FFF2-40B4-BE49-F238E27FC236}">
                  <a16:creationId xmlns:a16="http://schemas.microsoft.com/office/drawing/2014/main" id="{52193FCE-7736-42FC-AECE-FE9922A7D394}"/>
                </a:ext>
              </a:extLst>
            </p:cNvPr>
            <p:cNvGrpSpPr>
              <a:grpSpLocks noChangeAspect="1"/>
            </p:cNvGrpSpPr>
            <p:nvPr/>
          </p:nvGrpSpPr>
          <p:grpSpPr bwMode="auto">
            <a:xfrm>
              <a:off x="676089" y="2370377"/>
              <a:ext cx="552098" cy="550237"/>
              <a:chOff x="2224" y="3045"/>
              <a:chExt cx="297" cy="296"/>
            </a:xfrm>
          </p:grpSpPr>
          <p:sp>
            <p:nvSpPr>
              <p:cNvPr id="51" name="AutoShape 124">
                <a:extLst>
                  <a:ext uri="{FF2B5EF4-FFF2-40B4-BE49-F238E27FC236}">
                    <a16:creationId xmlns:a16="http://schemas.microsoft.com/office/drawing/2014/main" id="{21BBE9CB-6F4E-4345-ACB2-57CAA0B6667F}"/>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sp>
            <p:nvSpPr>
              <p:cNvPr id="52" name="Rectangle 127">
                <a:extLst>
                  <a:ext uri="{FF2B5EF4-FFF2-40B4-BE49-F238E27FC236}">
                    <a16:creationId xmlns:a16="http://schemas.microsoft.com/office/drawing/2014/main" id="{B09478A3-2A48-4A97-97A2-9CF09FCF18CA}"/>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sp>
            <p:nvSpPr>
              <p:cNvPr id="53" name="Freeform 128">
                <a:extLst>
                  <a:ext uri="{FF2B5EF4-FFF2-40B4-BE49-F238E27FC236}">
                    <a16:creationId xmlns:a16="http://schemas.microsoft.com/office/drawing/2014/main" id="{CAE9C0D7-D6D4-45F3-80A9-F7FFF85BBA98}"/>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sp>
            <p:nvSpPr>
              <p:cNvPr id="54" name="Freeform 129">
                <a:extLst>
                  <a:ext uri="{FF2B5EF4-FFF2-40B4-BE49-F238E27FC236}">
                    <a16:creationId xmlns:a16="http://schemas.microsoft.com/office/drawing/2014/main" id="{3F1B3E11-998B-4DF3-9E1D-25C864C90814}"/>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grpSp>
      </p:grpSp>
      <p:grpSp>
        <p:nvGrpSpPr>
          <p:cNvPr id="55" name="Group 54">
            <a:extLst>
              <a:ext uri="{FF2B5EF4-FFF2-40B4-BE49-F238E27FC236}">
                <a16:creationId xmlns:a16="http://schemas.microsoft.com/office/drawing/2014/main" id="{8A427226-7C87-45CB-B3B4-0E8A292356C0}"/>
              </a:ext>
              <a:ext uri="{C183D7F6-B498-43B3-948B-1728B52AA6E4}">
                <adec:decorative xmlns:adec="http://schemas.microsoft.com/office/drawing/2017/decorative" val="1"/>
              </a:ext>
            </a:extLst>
          </p:cNvPr>
          <p:cNvGrpSpPr/>
          <p:nvPr/>
        </p:nvGrpSpPr>
        <p:grpSpPr>
          <a:xfrm>
            <a:off x="535923" y="1955339"/>
            <a:ext cx="825225" cy="825225"/>
            <a:chOff x="584200" y="2072682"/>
            <a:chExt cx="841772" cy="841772"/>
          </a:xfrm>
        </p:grpSpPr>
        <p:sp>
          <p:nvSpPr>
            <p:cNvPr id="56" name="Oval 55">
              <a:extLst>
                <a:ext uri="{FF2B5EF4-FFF2-40B4-BE49-F238E27FC236}">
                  <a16:creationId xmlns:a16="http://schemas.microsoft.com/office/drawing/2014/main" id="{76EAC466-95ED-4128-A989-765B13F1B6FB}"/>
                </a:ext>
              </a:extLst>
            </p:cNvPr>
            <p:cNvSpPr/>
            <p:nvPr/>
          </p:nvSpPr>
          <p:spPr>
            <a:xfrm>
              <a:off x="584200" y="2072682"/>
              <a:ext cx="841772" cy="841772"/>
            </a:xfrm>
            <a:prstGeom prst="ellipse">
              <a:avLst/>
            </a:prstGeom>
            <a:solidFill>
              <a:srgbClr val="243A5E"/>
            </a:solidFill>
            <a:ln w="38100" cap="flat" cmpd="sng" algn="ctr">
              <a:noFill/>
              <a:prstDash val="solid"/>
            </a:ln>
            <a:effectLst>
              <a:outerShdw blurRad="88900" dist="38100" dir="2700000" algn="tl" rotWithShape="0">
                <a:prstClr val="black">
                  <a:alpha val="30000"/>
                </a:prstClr>
              </a:outerShdw>
            </a:effectLst>
          </p:spPr>
          <p:txBody>
            <a:bodyPr rtlCol="0" anchor="ctr"/>
            <a:lstStyle/>
            <a:p>
              <a:pPr algn="ctr" defTabSz="914225">
                <a:defRPr/>
              </a:pPr>
              <a:r>
                <a:rPr lang="en-US" sz="1372" b="1" kern="0">
                  <a:solidFill>
                    <a:sysClr val="windowText" lastClr="000000"/>
                  </a:solidFill>
                  <a:latin typeface="Segoe UI"/>
                  <a:cs typeface="Helvetica" panose="020B0604020202020204" pitchFamily="34" charset="0"/>
                </a:rPr>
                <a:t> </a:t>
              </a:r>
            </a:p>
          </p:txBody>
        </p:sp>
        <p:grpSp>
          <p:nvGrpSpPr>
            <p:cNvPr id="57" name="Group 4">
              <a:extLst>
                <a:ext uri="{FF2B5EF4-FFF2-40B4-BE49-F238E27FC236}">
                  <a16:creationId xmlns:a16="http://schemas.microsoft.com/office/drawing/2014/main" id="{AF9EEAA7-7001-48D7-87E9-1CD73BEE6AA5}"/>
                </a:ext>
              </a:extLst>
            </p:cNvPr>
            <p:cNvGrpSpPr>
              <a:grpSpLocks noChangeAspect="1"/>
            </p:cNvGrpSpPr>
            <p:nvPr/>
          </p:nvGrpSpPr>
          <p:grpSpPr bwMode="auto">
            <a:xfrm>
              <a:off x="775451" y="2263933"/>
              <a:ext cx="459270" cy="459270"/>
              <a:chOff x="116" y="2763"/>
              <a:chExt cx="374" cy="374"/>
            </a:xfrm>
          </p:grpSpPr>
          <p:sp>
            <p:nvSpPr>
              <p:cNvPr id="58" name="AutoShape 3">
                <a:extLst>
                  <a:ext uri="{FF2B5EF4-FFF2-40B4-BE49-F238E27FC236}">
                    <a16:creationId xmlns:a16="http://schemas.microsoft.com/office/drawing/2014/main" id="{990EA96F-04E9-4C93-B1C5-BEF724D53329}"/>
                  </a:ext>
                </a:extLst>
              </p:cNvPr>
              <p:cNvSpPr>
                <a:spLocks noChangeAspect="1" noChangeArrowheads="1" noTextEdit="1"/>
              </p:cNvSpPr>
              <p:nvPr/>
            </p:nvSpPr>
            <p:spPr bwMode="auto">
              <a:xfrm>
                <a:off x="116" y="2763"/>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59" name="Line 5">
                <a:extLst>
                  <a:ext uri="{FF2B5EF4-FFF2-40B4-BE49-F238E27FC236}">
                    <a16:creationId xmlns:a16="http://schemas.microsoft.com/office/drawing/2014/main" id="{B457939F-6B08-4FC1-A22C-BFAF1373CAEF}"/>
                  </a:ext>
                </a:extLst>
              </p:cNvPr>
              <p:cNvSpPr>
                <a:spLocks noChangeShapeType="1"/>
              </p:cNvSpPr>
              <p:nvPr/>
            </p:nvSpPr>
            <p:spPr bwMode="auto">
              <a:xfrm flipH="1" flipV="1">
                <a:off x="181" y="2828"/>
                <a:ext cx="246" cy="246"/>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0" name="Line 6">
                <a:extLst>
                  <a:ext uri="{FF2B5EF4-FFF2-40B4-BE49-F238E27FC236}">
                    <a16:creationId xmlns:a16="http://schemas.microsoft.com/office/drawing/2014/main" id="{91802122-FAA8-4902-959B-02F5E84AD1ED}"/>
                  </a:ext>
                </a:extLst>
              </p:cNvPr>
              <p:cNvSpPr>
                <a:spLocks noChangeShapeType="1"/>
              </p:cNvSpPr>
              <p:nvPr/>
            </p:nvSpPr>
            <p:spPr bwMode="auto">
              <a:xfrm flipV="1">
                <a:off x="305" y="2781"/>
                <a:ext cx="0" cy="339"/>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1" name="Line 7">
                <a:extLst>
                  <a:ext uri="{FF2B5EF4-FFF2-40B4-BE49-F238E27FC236}">
                    <a16:creationId xmlns:a16="http://schemas.microsoft.com/office/drawing/2014/main" id="{40EB626D-8D6E-456F-9023-AA04E75C4AB9}"/>
                  </a:ext>
                </a:extLst>
              </p:cNvPr>
              <p:cNvSpPr>
                <a:spLocks noChangeShapeType="1"/>
              </p:cNvSpPr>
              <p:nvPr/>
            </p:nvSpPr>
            <p:spPr bwMode="auto">
              <a:xfrm flipH="1">
                <a:off x="181" y="2828"/>
                <a:ext cx="246" cy="246"/>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2" name="Oval 8">
                <a:extLst>
                  <a:ext uri="{FF2B5EF4-FFF2-40B4-BE49-F238E27FC236}">
                    <a16:creationId xmlns:a16="http://schemas.microsoft.com/office/drawing/2014/main" id="{2E1142AE-D627-4AEA-8325-BF253D2B91AF}"/>
                  </a:ext>
                </a:extLst>
              </p:cNvPr>
              <p:cNvSpPr>
                <a:spLocks noChangeArrowheads="1"/>
              </p:cNvSpPr>
              <p:nvPr/>
            </p:nvSpPr>
            <p:spPr bwMode="auto">
              <a:xfrm>
                <a:off x="408" y="3055"/>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3" name="Oval 9">
                <a:extLst>
                  <a:ext uri="{FF2B5EF4-FFF2-40B4-BE49-F238E27FC236}">
                    <a16:creationId xmlns:a16="http://schemas.microsoft.com/office/drawing/2014/main" id="{C41FA5E2-EF11-4E11-9AD2-1CF13FAC7600}"/>
                  </a:ext>
                </a:extLst>
              </p:cNvPr>
              <p:cNvSpPr>
                <a:spLocks noChangeArrowheads="1"/>
              </p:cNvSpPr>
              <p:nvPr/>
            </p:nvSpPr>
            <p:spPr bwMode="auto">
              <a:xfrm>
                <a:off x="163" y="3055"/>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4" name="Oval 10">
                <a:extLst>
                  <a:ext uri="{FF2B5EF4-FFF2-40B4-BE49-F238E27FC236}">
                    <a16:creationId xmlns:a16="http://schemas.microsoft.com/office/drawing/2014/main" id="{6BD58F2A-29DF-40B8-BB0D-14B395B357A0}"/>
                  </a:ext>
                </a:extLst>
              </p:cNvPr>
              <p:cNvSpPr>
                <a:spLocks noChangeArrowheads="1"/>
              </p:cNvSpPr>
              <p:nvPr/>
            </p:nvSpPr>
            <p:spPr bwMode="auto">
              <a:xfrm>
                <a:off x="163" y="2810"/>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5" name="Oval 11">
                <a:extLst>
                  <a:ext uri="{FF2B5EF4-FFF2-40B4-BE49-F238E27FC236}">
                    <a16:creationId xmlns:a16="http://schemas.microsoft.com/office/drawing/2014/main" id="{32DB6EE0-FD8A-46C7-94DC-5A24B0D7BC08}"/>
                  </a:ext>
                </a:extLst>
              </p:cNvPr>
              <p:cNvSpPr>
                <a:spLocks noChangeArrowheads="1"/>
              </p:cNvSpPr>
              <p:nvPr/>
            </p:nvSpPr>
            <p:spPr bwMode="auto">
              <a:xfrm>
                <a:off x="408" y="281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6" name="Line 12">
                <a:extLst>
                  <a:ext uri="{FF2B5EF4-FFF2-40B4-BE49-F238E27FC236}">
                    <a16:creationId xmlns:a16="http://schemas.microsoft.com/office/drawing/2014/main" id="{248317CF-6BF3-421D-B7BB-9CBC8A469789}"/>
                  </a:ext>
                </a:extLst>
              </p:cNvPr>
              <p:cNvSpPr>
                <a:spLocks noChangeShapeType="1"/>
              </p:cNvSpPr>
              <p:nvPr/>
            </p:nvSpPr>
            <p:spPr bwMode="auto">
              <a:xfrm>
                <a:off x="134" y="2950"/>
                <a:ext cx="339" cy="0"/>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7" name="Oval 13">
                <a:extLst>
                  <a:ext uri="{FF2B5EF4-FFF2-40B4-BE49-F238E27FC236}">
                    <a16:creationId xmlns:a16="http://schemas.microsoft.com/office/drawing/2014/main" id="{F476F917-91E8-4415-9C08-9F97F9D75605}"/>
                  </a:ext>
                </a:extLst>
              </p:cNvPr>
              <p:cNvSpPr>
                <a:spLocks noChangeArrowheads="1"/>
              </p:cNvSpPr>
              <p:nvPr/>
            </p:nvSpPr>
            <p:spPr bwMode="auto">
              <a:xfrm>
                <a:off x="455" y="2933"/>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8" name="Oval 14">
                <a:extLst>
                  <a:ext uri="{FF2B5EF4-FFF2-40B4-BE49-F238E27FC236}">
                    <a16:creationId xmlns:a16="http://schemas.microsoft.com/office/drawing/2014/main" id="{1CC22DBD-866F-453B-96D7-E6599344651A}"/>
                  </a:ext>
                </a:extLst>
              </p:cNvPr>
              <p:cNvSpPr>
                <a:spLocks noChangeArrowheads="1"/>
              </p:cNvSpPr>
              <p:nvPr/>
            </p:nvSpPr>
            <p:spPr bwMode="auto">
              <a:xfrm>
                <a:off x="116" y="2933"/>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9" name="Oval 15">
                <a:extLst>
                  <a:ext uri="{FF2B5EF4-FFF2-40B4-BE49-F238E27FC236}">
                    <a16:creationId xmlns:a16="http://schemas.microsoft.com/office/drawing/2014/main" id="{2E6E8EAD-58CE-4789-B39C-AC095F25A16F}"/>
                  </a:ext>
                </a:extLst>
              </p:cNvPr>
              <p:cNvSpPr>
                <a:spLocks noChangeArrowheads="1"/>
              </p:cNvSpPr>
              <p:nvPr/>
            </p:nvSpPr>
            <p:spPr bwMode="auto">
              <a:xfrm>
                <a:off x="285" y="2763"/>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0" name="Oval 16">
                <a:extLst>
                  <a:ext uri="{FF2B5EF4-FFF2-40B4-BE49-F238E27FC236}">
                    <a16:creationId xmlns:a16="http://schemas.microsoft.com/office/drawing/2014/main" id="{A5815620-7B73-442F-BAEF-2316B88F2F9F}"/>
                  </a:ext>
                </a:extLst>
              </p:cNvPr>
              <p:cNvSpPr>
                <a:spLocks noChangeArrowheads="1"/>
              </p:cNvSpPr>
              <p:nvPr/>
            </p:nvSpPr>
            <p:spPr bwMode="auto">
              <a:xfrm>
                <a:off x="285" y="3102"/>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1" name="Oval 17">
                <a:extLst>
                  <a:ext uri="{FF2B5EF4-FFF2-40B4-BE49-F238E27FC236}">
                    <a16:creationId xmlns:a16="http://schemas.microsoft.com/office/drawing/2014/main" id="{E4DB0B9A-5F1E-450A-BD91-3162AAB8CCE7}"/>
                  </a:ext>
                </a:extLst>
              </p:cNvPr>
              <p:cNvSpPr>
                <a:spLocks noChangeArrowheads="1"/>
              </p:cNvSpPr>
              <p:nvPr/>
            </p:nvSpPr>
            <p:spPr bwMode="auto">
              <a:xfrm>
                <a:off x="268" y="2915"/>
                <a:ext cx="70" cy="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grpSp>
      </p:grpSp>
      <p:grpSp>
        <p:nvGrpSpPr>
          <p:cNvPr id="72" name="Group 71">
            <a:extLst>
              <a:ext uri="{FF2B5EF4-FFF2-40B4-BE49-F238E27FC236}">
                <a16:creationId xmlns:a16="http://schemas.microsoft.com/office/drawing/2014/main" id="{E4E30712-02A4-4824-9653-91A31E767133}"/>
              </a:ext>
              <a:ext uri="{C183D7F6-B498-43B3-948B-1728B52AA6E4}">
                <adec:decorative xmlns:adec="http://schemas.microsoft.com/office/drawing/2017/decorative" val="1"/>
              </a:ext>
            </a:extLst>
          </p:cNvPr>
          <p:cNvGrpSpPr/>
          <p:nvPr/>
        </p:nvGrpSpPr>
        <p:grpSpPr>
          <a:xfrm>
            <a:off x="535321" y="5133586"/>
            <a:ext cx="825225" cy="825225"/>
            <a:chOff x="584200" y="5246580"/>
            <a:chExt cx="841772" cy="841772"/>
          </a:xfrm>
        </p:grpSpPr>
        <p:sp>
          <p:nvSpPr>
            <p:cNvPr id="73" name="Oval 72">
              <a:extLst>
                <a:ext uri="{FF2B5EF4-FFF2-40B4-BE49-F238E27FC236}">
                  <a16:creationId xmlns:a16="http://schemas.microsoft.com/office/drawing/2014/main" id="{86FA3591-9CB4-44C7-B7E4-2E6128651976}"/>
                </a:ext>
              </a:extLst>
            </p:cNvPr>
            <p:cNvSpPr/>
            <p:nvPr/>
          </p:nvSpPr>
          <p:spPr>
            <a:xfrm>
              <a:off x="584200" y="5246580"/>
              <a:ext cx="841772" cy="841772"/>
            </a:xfrm>
            <a:prstGeom prst="ellipse">
              <a:avLst/>
            </a:prstGeom>
            <a:solidFill>
              <a:srgbClr val="243A5E"/>
            </a:solidFill>
            <a:ln w="38100" cap="flat" cmpd="sng" algn="ctr">
              <a:noFill/>
              <a:prstDash val="solid"/>
            </a:ln>
            <a:effectLst>
              <a:outerShdw blurRad="88900" dist="38100" dir="2700000" algn="tl" rotWithShape="0">
                <a:prstClr val="black">
                  <a:alpha val="30000"/>
                </a:prstClr>
              </a:outerShdw>
            </a:effectLst>
          </p:spPr>
          <p:txBody>
            <a:bodyPr rtlCol="0" anchor="ctr"/>
            <a:lstStyle/>
            <a:p>
              <a:pPr algn="ctr" defTabSz="914225">
                <a:defRPr/>
              </a:pPr>
              <a:r>
                <a:rPr lang="en-US" sz="1372" b="1" kern="0">
                  <a:solidFill>
                    <a:sysClr val="windowText" lastClr="000000"/>
                  </a:solidFill>
                  <a:latin typeface="Segoe UI"/>
                  <a:cs typeface="Helvetica" panose="020B0604020202020204" pitchFamily="34" charset="0"/>
                </a:rPr>
                <a:t> </a:t>
              </a:r>
            </a:p>
          </p:txBody>
        </p:sp>
        <p:grpSp>
          <p:nvGrpSpPr>
            <p:cNvPr id="74" name="Group 20">
              <a:extLst>
                <a:ext uri="{FF2B5EF4-FFF2-40B4-BE49-F238E27FC236}">
                  <a16:creationId xmlns:a16="http://schemas.microsoft.com/office/drawing/2014/main" id="{FAEDF4CE-C6C5-4B7A-8088-70269414621E}"/>
                </a:ext>
              </a:extLst>
            </p:cNvPr>
            <p:cNvGrpSpPr>
              <a:grpSpLocks noChangeAspect="1"/>
            </p:cNvGrpSpPr>
            <p:nvPr/>
          </p:nvGrpSpPr>
          <p:grpSpPr bwMode="auto">
            <a:xfrm>
              <a:off x="831999" y="5437017"/>
              <a:ext cx="346175" cy="582155"/>
              <a:chOff x="1957" y="3338"/>
              <a:chExt cx="311" cy="523"/>
            </a:xfrm>
          </p:grpSpPr>
          <p:sp>
            <p:nvSpPr>
              <p:cNvPr id="75" name="AutoShape 19">
                <a:extLst>
                  <a:ext uri="{FF2B5EF4-FFF2-40B4-BE49-F238E27FC236}">
                    <a16:creationId xmlns:a16="http://schemas.microsoft.com/office/drawing/2014/main" id="{7874B395-F471-4C08-B40F-D202B911578C}"/>
                  </a:ext>
                </a:extLst>
              </p:cNvPr>
              <p:cNvSpPr>
                <a:spLocks noChangeAspect="1" noChangeArrowheads="1" noTextEdit="1"/>
              </p:cNvSpPr>
              <p:nvPr/>
            </p:nvSpPr>
            <p:spPr bwMode="auto">
              <a:xfrm>
                <a:off x="1957" y="3338"/>
                <a:ext cx="31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6" name="Freeform 21">
                <a:extLst>
                  <a:ext uri="{FF2B5EF4-FFF2-40B4-BE49-F238E27FC236}">
                    <a16:creationId xmlns:a16="http://schemas.microsoft.com/office/drawing/2014/main" id="{FE33F00A-0FC2-48AF-A50A-66C20C56831A}"/>
                  </a:ext>
                </a:extLst>
              </p:cNvPr>
              <p:cNvSpPr>
                <a:spLocks noEditPoints="1"/>
              </p:cNvSpPr>
              <p:nvPr/>
            </p:nvSpPr>
            <p:spPr bwMode="auto">
              <a:xfrm>
                <a:off x="1993" y="3338"/>
                <a:ext cx="239" cy="523"/>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7" name="Rectangle 22">
                <a:extLst>
                  <a:ext uri="{FF2B5EF4-FFF2-40B4-BE49-F238E27FC236}">
                    <a16:creationId xmlns:a16="http://schemas.microsoft.com/office/drawing/2014/main" id="{C5B1E24F-16A0-4E33-A2A0-7E6CF4371CEC}"/>
                  </a:ext>
                </a:extLst>
              </p:cNvPr>
              <p:cNvSpPr>
                <a:spLocks noChangeArrowheads="1"/>
              </p:cNvSpPr>
              <p:nvPr/>
            </p:nvSpPr>
            <p:spPr bwMode="auto">
              <a:xfrm>
                <a:off x="1957" y="3493"/>
                <a:ext cx="311" cy="22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8" name="Freeform 23">
                <a:extLst>
                  <a:ext uri="{FF2B5EF4-FFF2-40B4-BE49-F238E27FC236}">
                    <a16:creationId xmlns:a16="http://schemas.microsoft.com/office/drawing/2014/main" id="{92405AEB-1AF7-4DC7-9E4B-1414DDB3B305}"/>
                  </a:ext>
                </a:extLst>
              </p:cNvPr>
              <p:cNvSpPr>
                <a:spLocks/>
              </p:cNvSpPr>
              <p:nvPr/>
            </p:nvSpPr>
            <p:spPr bwMode="auto">
              <a:xfrm>
                <a:off x="2077" y="3552"/>
                <a:ext cx="71" cy="72"/>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9" name="Freeform 24">
                <a:extLst>
                  <a:ext uri="{FF2B5EF4-FFF2-40B4-BE49-F238E27FC236}">
                    <a16:creationId xmlns:a16="http://schemas.microsoft.com/office/drawing/2014/main" id="{D2EABE97-3B3E-4360-8B4C-D222A6A3EB28}"/>
                  </a:ext>
                </a:extLst>
              </p:cNvPr>
              <p:cNvSpPr>
                <a:spLocks/>
              </p:cNvSpPr>
              <p:nvPr/>
            </p:nvSpPr>
            <p:spPr bwMode="auto">
              <a:xfrm>
                <a:off x="2095" y="3589"/>
                <a:ext cx="35" cy="83"/>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80" name="Rectangle 22">
                <a:extLst>
                  <a:ext uri="{FF2B5EF4-FFF2-40B4-BE49-F238E27FC236}">
                    <a16:creationId xmlns:a16="http://schemas.microsoft.com/office/drawing/2014/main" id="{FFFB9FFB-A5B7-4E06-BEC4-FCC9FCFC6016}"/>
                  </a:ext>
                </a:extLst>
              </p:cNvPr>
              <p:cNvSpPr>
                <a:spLocks noChangeArrowheads="1"/>
              </p:cNvSpPr>
              <p:nvPr/>
            </p:nvSpPr>
            <p:spPr bwMode="auto">
              <a:xfrm>
                <a:off x="1957" y="3720"/>
                <a:ext cx="311" cy="141"/>
              </a:xfrm>
              <a:prstGeom prst="rect">
                <a:avLst/>
              </a:prstGeom>
              <a:solidFill>
                <a:srgbClr val="243A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grpSp>
      </p:grpSp>
    </p:spTree>
    <p:extLst>
      <p:ext uri="{BB962C8B-B14F-4D97-AF65-F5344CB8AC3E}">
        <p14:creationId xmlns:p14="http://schemas.microsoft.com/office/powerpoint/2010/main" val="1378389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1.875E-6 -2.59259E-6 L 1.875E-6 0.03496 " pathEditMode="relative" rAng="0" ptsTypes="AA">
                                      <p:cBhvr>
                                        <p:cTn id="9" dur="500" spd="-100000" fill="hold"/>
                                        <p:tgtEl>
                                          <p:spTgt spid="42"/>
                                        </p:tgtEl>
                                        <p:attrNameLst>
                                          <p:attrName>ppt_x</p:attrName>
                                          <p:attrName>ppt_y</p:attrName>
                                        </p:attrNameLst>
                                      </p:cBhvr>
                                      <p:rCtr x="0" y="1736"/>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1.45833E-6 2.22222E-6 L 1.45833E-6 0.03495 " pathEditMode="relative" rAng="0" ptsTypes="AA">
                                      <p:cBhvr>
                                        <p:cTn id="14" dur="500" spd="-100000" fill="hold"/>
                                        <p:tgtEl>
                                          <p:spTgt spid="2"/>
                                        </p:tgtEl>
                                        <p:attrNameLst>
                                          <p:attrName>ppt_x</p:attrName>
                                          <p:attrName>ppt_y</p:attrName>
                                        </p:attrNameLst>
                                      </p:cBhvr>
                                      <p:rCtr x="0" y="1736"/>
                                    </p:animMotion>
                                  </p:childTnLst>
                                </p:cTn>
                              </p:par>
                              <p:par>
                                <p:cTn id="15" presetID="10" presetClass="entr" presetSubtype="0" fill="hold" grpId="0" nodeType="withEffect">
                                  <p:stCondLst>
                                    <p:cond delay="1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
                                  </p:stCondLst>
                                  <p:childTnLst>
                                    <p:animMotion origin="layout" path="M 1.875E-6 4.07407E-6 L 1.875E-6 0.03495 " pathEditMode="relative" rAng="0" ptsTypes="AA">
                                      <p:cBhvr>
                                        <p:cTn id="19" dur="500" spd="-100000" fill="hold"/>
                                        <p:tgtEl>
                                          <p:spTgt spid="43"/>
                                        </p:tgtEl>
                                        <p:attrNameLst>
                                          <p:attrName>ppt_x</p:attrName>
                                          <p:attrName>ppt_y</p:attrName>
                                        </p:attrNameLst>
                                      </p:cBhvr>
                                      <p:rCtr x="0" y="1736"/>
                                    </p:animMotion>
                                  </p:childTnLst>
                                </p:cTn>
                              </p:par>
                              <p:par>
                                <p:cTn id="20" presetID="10" presetClass="entr" presetSubtype="0" fill="hold"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200"/>
                                  </p:stCondLst>
                                  <p:childTnLst>
                                    <p:animMotion origin="layout" path="M 1.45833E-6 2.22222E-6 L 1.45833E-6 0.03495 " pathEditMode="relative" rAng="0" ptsTypes="AA">
                                      <p:cBhvr>
                                        <p:cTn id="24" dur="500" spd="-100000" fill="hold"/>
                                        <p:tgtEl>
                                          <p:spTgt spid="3"/>
                                        </p:tgtEl>
                                        <p:attrNameLst>
                                          <p:attrName>ppt_x</p:attrName>
                                          <p:attrName>ppt_y</p:attrName>
                                        </p:attrNameLst>
                                      </p:cBhvr>
                                      <p:rCtr x="0" y="1736"/>
                                    </p:animMotion>
                                  </p:childTnLst>
                                </p:cTn>
                              </p:par>
                              <p:par>
                                <p:cTn id="25" presetID="10" presetClass="entr" presetSubtype="0" fill="hold" grpId="0" nodeType="withEffect">
                                  <p:stCondLst>
                                    <p:cond delay="2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42" presetClass="path" presetSubtype="0" decel="100000" fill="hold" grpId="1" nodeType="withEffect">
                                  <p:stCondLst>
                                    <p:cond delay="200"/>
                                  </p:stCondLst>
                                  <p:childTnLst>
                                    <p:animMotion origin="layout" path="M 1.875E-6 1.11111E-6 L 1.875E-6 0.03495 " pathEditMode="relative" rAng="0" ptsTypes="AA">
                                      <p:cBhvr>
                                        <p:cTn id="29" dur="500" spd="-100000" fill="hold"/>
                                        <p:tgtEl>
                                          <p:spTgt spid="4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42" presetClass="path" presetSubtype="0" decel="100000" fill="hold" grpId="1" nodeType="withEffect">
                                  <p:stCondLst>
                                    <p:cond delay="0"/>
                                  </p:stCondLst>
                                  <p:childTnLst>
                                    <p:animMotion origin="layout" path="M 3.75E-6 3.7037E-6 L 3.75E-6 0.03495 " pathEditMode="relative" rAng="0" ptsTypes="AA">
                                      <p:cBhvr>
                                        <p:cTn id="34" dur="500" spd="-100000" fill="hold"/>
                                        <p:tgtEl>
                                          <p:spTgt spid="45"/>
                                        </p:tgtEl>
                                        <p:attrNameLst>
                                          <p:attrName>ppt_x</p:attrName>
                                          <p:attrName>ppt_y</p:attrName>
                                        </p:attrNameLst>
                                      </p:cBhvr>
                                      <p:rCtr x="0" y="1736"/>
                                    </p:animMotion>
                                  </p:childTnLst>
                                </p:cTn>
                              </p:par>
                              <p:par>
                                <p:cTn id="35" presetID="10" presetClass="entr" presetSubtype="0" fill="hold" grpId="0" nodeType="withEffect">
                                  <p:stCondLst>
                                    <p:cond delay="1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42" presetClass="path" presetSubtype="0" decel="100000" fill="hold" grpId="1" nodeType="withEffect">
                                  <p:stCondLst>
                                    <p:cond delay="100"/>
                                  </p:stCondLst>
                                  <p:childTnLst>
                                    <p:animMotion origin="layout" path="M 3.75E-6 1.85185E-6 L 3.75E-6 0.03495 " pathEditMode="relative" rAng="0" ptsTypes="AA">
                                      <p:cBhvr>
                                        <p:cTn id="39" dur="500" spd="-100000" fill="hold"/>
                                        <p:tgtEl>
                                          <p:spTgt spid="46"/>
                                        </p:tgtEl>
                                        <p:attrNameLst>
                                          <p:attrName>ppt_x</p:attrName>
                                          <p:attrName>ppt_y</p:attrName>
                                        </p:attrNameLst>
                                      </p:cBhvr>
                                      <p:rCtr x="0" y="1736"/>
                                    </p:animMotion>
                                  </p:childTnLst>
                                </p:cTn>
                              </p:par>
                              <p:par>
                                <p:cTn id="40" presetID="10" presetClass="entr" presetSubtype="0" fill="hold" grpId="0" nodeType="withEffect">
                                  <p:stCondLst>
                                    <p:cond delay="20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42" presetClass="path" presetSubtype="0" decel="100000" fill="hold" grpId="1" nodeType="withEffect">
                                  <p:stCondLst>
                                    <p:cond delay="200"/>
                                  </p:stCondLst>
                                  <p:childTnLst>
                                    <p:animMotion origin="layout" path="M 3.75E-6 -4.07407E-6 L 3.75E-6 0.03496 " pathEditMode="relative" rAng="0" ptsTypes="AA">
                                      <p:cBhvr>
                                        <p:cTn id="44" dur="500" spd="-100000" fill="hold"/>
                                        <p:tgtEl>
                                          <p:spTgt spid="47"/>
                                        </p:tgtEl>
                                        <p:attrNameLst>
                                          <p:attrName>ppt_x</p:attrName>
                                          <p:attrName>ppt_y</p:attrName>
                                        </p:attrNameLst>
                                      </p:cBhvr>
                                      <p:rCtr x="0" y="1736"/>
                                    </p:animMotion>
                                  </p:childTnLst>
                                </p:cTn>
                              </p:par>
                              <p:par>
                                <p:cTn id="45" presetID="10" presetClass="entr" presetSubtype="0" fill="hold" nodeType="withEffect">
                                  <p:stCondLst>
                                    <p:cond delay="10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42" presetClass="path" presetSubtype="0" decel="100000" fill="hold" nodeType="withEffect">
                                  <p:stCondLst>
                                    <p:cond delay="100"/>
                                  </p:stCondLst>
                                  <p:childTnLst>
                                    <p:animMotion origin="layout" path="M 1.45833E-6 2.22222E-6 L 1.45833E-6 0.03495 " pathEditMode="relative" rAng="0" ptsTypes="AA">
                                      <p:cBhvr>
                                        <p:cTn id="49" dur="500" spd="-100000" fill="hold"/>
                                        <p:tgtEl>
                                          <p:spTgt spid="48"/>
                                        </p:tgtEl>
                                        <p:attrNameLst>
                                          <p:attrName>ppt_x</p:attrName>
                                          <p:attrName>ppt_y</p:attrName>
                                        </p:attrNameLst>
                                      </p:cBhvr>
                                      <p:rCtr x="0" y="1736"/>
                                    </p:animMotion>
                                  </p:childTnLst>
                                </p:cTn>
                              </p:par>
                              <p:par>
                                <p:cTn id="50" presetID="10" presetClass="entr" presetSubtype="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42" presetClass="path" presetSubtype="0" decel="100000" fill="hold" nodeType="withEffect">
                                  <p:stCondLst>
                                    <p:cond delay="0"/>
                                  </p:stCondLst>
                                  <p:childTnLst>
                                    <p:animMotion origin="layout" path="M 1.45833E-6 2.22222E-6 L 1.45833E-6 0.03495 " pathEditMode="relative" rAng="0" ptsTypes="AA">
                                      <p:cBhvr>
                                        <p:cTn id="54" dur="500" spd="-100000" fill="hold"/>
                                        <p:tgtEl>
                                          <p:spTgt spid="55"/>
                                        </p:tgtEl>
                                        <p:attrNameLst>
                                          <p:attrName>ppt_x</p:attrName>
                                          <p:attrName>ppt_y</p:attrName>
                                        </p:attrNameLst>
                                      </p:cBhvr>
                                      <p:rCtr x="0" y="1736"/>
                                    </p:animMotion>
                                  </p:childTnLst>
                                </p:cTn>
                              </p:par>
                              <p:par>
                                <p:cTn id="55" presetID="10" presetClass="entr" presetSubtype="0" fill="hold" nodeType="withEffect">
                                  <p:stCondLst>
                                    <p:cond delay="20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42" presetClass="path" presetSubtype="0" decel="100000" fill="hold" nodeType="withEffect">
                                  <p:stCondLst>
                                    <p:cond delay="200"/>
                                  </p:stCondLst>
                                  <p:childTnLst>
                                    <p:animMotion origin="layout" path="M 1.45833E-6 2.22222E-6 L 1.45833E-6 0.03495 " pathEditMode="relative" rAng="0" ptsTypes="AA">
                                      <p:cBhvr>
                                        <p:cTn id="59" dur="500" spd="-100000" fill="hold"/>
                                        <p:tgtEl>
                                          <p:spTgt spid="7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3" grpId="0"/>
      <p:bldP spid="43" grpId="1"/>
      <p:bldP spid="44" grpId="0"/>
      <p:bldP spid="44" grpId="1"/>
      <p:bldP spid="45" grpId="0"/>
      <p:bldP spid="45" grpId="1"/>
      <p:bldP spid="46" grpId="0"/>
      <p:bldP spid="46" grpId="1"/>
      <p:bldP spid="47" grpId="0"/>
      <p:bldP spid="47"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49D1CACC-1A3B-4299-96CC-2264B024D619}"/>
              </a:ext>
            </a:extLst>
          </p:cNvPr>
          <p:cNvSpPr/>
          <p:nvPr/>
        </p:nvSpPr>
        <p:spPr>
          <a:xfrm>
            <a:off x="498217" y="1995091"/>
            <a:ext cx="5342855" cy="4303525"/>
          </a:xfrm>
          <a:custGeom>
            <a:avLst/>
            <a:gdLst>
              <a:gd name="connsiteX0" fmla="*/ 0 w 2009943"/>
              <a:gd name="connsiteY0" fmla="*/ 0 h 4466607"/>
              <a:gd name="connsiteX1" fmla="*/ 334991 w 2009943"/>
              <a:gd name="connsiteY1" fmla="*/ 0 h 4466607"/>
              <a:gd name="connsiteX2" fmla="*/ 334991 w 2009943"/>
              <a:gd name="connsiteY2" fmla="*/ 0 h 4466607"/>
              <a:gd name="connsiteX3" fmla="*/ 837476 w 2009943"/>
              <a:gd name="connsiteY3" fmla="*/ 0 h 4466607"/>
              <a:gd name="connsiteX4" fmla="*/ 2009943 w 2009943"/>
              <a:gd name="connsiteY4" fmla="*/ 0 h 4466607"/>
              <a:gd name="connsiteX5" fmla="*/ 2009943 w 2009943"/>
              <a:gd name="connsiteY5" fmla="*/ 744435 h 4466607"/>
              <a:gd name="connsiteX6" fmla="*/ 2009943 w 2009943"/>
              <a:gd name="connsiteY6" fmla="*/ 744435 h 4466607"/>
              <a:gd name="connsiteX7" fmla="*/ 2009943 w 2009943"/>
              <a:gd name="connsiteY7" fmla="*/ 1861086 h 4466607"/>
              <a:gd name="connsiteX8" fmla="*/ 2009943 w 2009943"/>
              <a:gd name="connsiteY8" fmla="*/ 4466607 h 4466607"/>
              <a:gd name="connsiteX9" fmla="*/ 837476 w 2009943"/>
              <a:gd name="connsiteY9" fmla="*/ 4466607 h 4466607"/>
              <a:gd name="connsiteX10" fmla="*/ 334991 w 2009943"/>
              <a:gd name="connsiteY10" fmla="*/ 4466607 h 4466607"/>
              <a:gd name="connsiteX11" fmla="*/ 334991 w 2009943"/>
              <a:gd name="connsiteY11" fmla="*/ 4466607 h 4466607"/>
              <a:gd name="connsiteX12" fmla="*/ 0 w 2009943"/>
              <a:gd name="connsiteY12" fmla="*/ 4466607 h 4466607"/>
              <a:gd name="connsiteX13" fmla="*/ 0 w 2009943"/>
              <a:gd name="connsiteY13" fmla="*/ 1861086 h 4466607"/>
              <a:gd name="connsiteX14" fmla="*/ 0 w 2009943"/>
              <a:gd name="connsiteY14" fmla="*/ 2233304 h 4466607"/>
              <a:gd name="connsiteX15" fmla="*/ 0 w 2009943"/>
              <a:gd name="connsiteY15" fmla="*/ 744435 h 4466607"/>
              <a:gd name="connsiteX16" fmla="*/ 0 w 2009943"/>
              <a:gd name="connsiteY16" fmla="*/ 0 h 446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9943" h="4466607">
                <a:moveTo>
                  <a:pt x="0" y="0"/>
                </a:moveTo>
                <a:lnTo>
                  <a:pt x="334991" y="0"/>
                </a:lnTo>
                <a:lnTo>
                  <a:pt x="334991" y="0"/>
                </a:lnTo>
                <a:lnTo>
                  <a:pt x="837476" y="0"/>
                </a:lnTo>
                <a:lnTo>
                  <a:pt x="2009943" y="0"/>
                </a:lnTo>
                <a:lnTo>
                  <a:pt x="2009943" y="744435"/>
                </a:lnTo>
                <a:lnTo>
                  <a:pt x="2009943" y="744435"/>
                </a:lnTo>
                <a:lnTo>
                  <a:pt x="2009943" y="1861086"/>
                </a:lnTo>
                <a:lnTo>
                  <a:pt x="2009943" y="4466607"/>
                </a:lnTo>
                <a:lnTo>
                  <a:pt x="837476" y="4466607"/>
                </a:lnTo>
                <a:lnTo>
                  <a:pt x="334991" y="4466607"/>
                </a:lnTo>
                <a:lnTo>
                  <a:pt x="334991" y="4466607"/>
                </a:lnTo>
                <a:lnTo>
                  <a:pt x="0" y="4466607"/>
                </a:lnTo>
                <a:lnTo>
                  <a:pt x="0" y="1861086"/>
                </a:lnTo>
                <a:lnTo>
                  <a:pt x="0" y="2233304"/>
                </a:lnTo>
                <a:lnTo>
                  <a:pt x="0" y="744435"/>
                </a:lnTo>
                <a:lnTo>
                  <a:pt x="0" y="0"/>
                </a:lnTo>
                <a:close/>
              </a:path>
            </a:pathLst>
          </a:custGeom>
          <a:solidFill>
            <a:schemeClr val="tx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410662" tIns="155575" rIns="155575" bIns="155575" numCol="1" spcCol="1270" anchor="t" anchorCtr="0">
            <a:noAutofit/>
          </a:bodyPr>
          <a:lstStyle/>
          <a:p>
            <a:pPr marL="285750" indent="-285750">
              <a:buClr>
                <a:srgbClr val="50E6FF"/>
              </a:buClr>
              <a:buFont typeface="Arial" panose="020B0604020202020204" pitchFamily="34" charset="0"/>
              <a:buChar char="•"/>
            </a:pPr>
            <a:endParaRPr lang="en-US" sz="2000" dirty="0">
              <a:solidFill>
                <a:schemeClr val="bg1"/>
              </a:solidFill>
            </a:endParaRPr>
          </a:p>
          <a:p>
            <a:pPr marL="285750" indent="-285750">
              <a:buClr>
                <a:srgbClr val="50E6FF"/>
              </a:buClr>
              <a:buFont typeface="Arial" panose="020B0604020202020204" pitchFamily="34" charset="0"/>
              <a:buChar char="•"/>
            </a:pPr>
            <a:r>
              <a:rPr lang="en-US" sz="2000" dirty="0">
                <a:solidFill>
                  <a:schemeClr val="bg1"/>
                </a:solidFill>
              </a:rPr>
              <a:t>Managed by Azure</a:t>
            </a:r>
          </a:p>
          <a:p>
            <a:pPr marL="285750" indent="-285750">
              <a:buClr>
                <a:srgbClr val="50E6FF"/>
              </a:buClr>
              <a:buFont typeface="Arial" panose="020B0604020202020204" pitchFamily="34" charset="0"/>
              <a:buChar char="•"/>
            </a:pPr>
            <a:endParaRPr lang="en-US" sz="2000" dirty="0">
              <a:solidFill>
                <a:schemeClr val="bg1"/>
              </a:solidFill>
            </a:endParaRPr>
          </a:p>
          <a:p>
            <a:pPr marL="285750" indent="-285750">
              <a:buClr>
                <a:srgbClr val="50E6FF"/>
              </a:buClr>
              <a:buFont typeface="Arial" panose="020B0604020202020204" pitchFamily="34" charset="0"/>
              <a:buChar char="•"/>
            </a:pPr>
            <a:r>
              <a:rPr lang="en-US" sz="2000" dirty="0">
                <a:solidFill>
                  <a:schemeClr val="bg1"/>
                </a:solidFill>
              </a:rPr>
              <a:t>Provides at scale perspective</a:t>
            </a:r>
          </a:p>
          <a:p>
            <a:pPr marL="285750" indent="-285750">
              <a:buClr>
                <a:srgbClr val="50E6FF"/>
              </a:buClr>
              <a:buFont typeface="Arial" panose="020B0604020202020204" pitchFamily="34" charset="0"/>
              <a:buChar char="•"/>
            </a:pPr>
            <a:endParaRPr lang="en-US" sz="2000" dirty="0">
              <a:solidFill>
                <a:schemeClr val="bg1"/>
              </a:solidFill>
            </a:endParaRPr>
          </a:p>
          <a:p>
            <a:pPr marL="285750" indent="-285750">
              <a:buClr>
                <a:srgbClr val="50E6FF"/>
              </a:buClr>
              <a:buFont typeface="Arial" panose="020B0604020202020204" pitchFamily="34" charset="0"/>
              <a:buChar char="•"/>
            </a:pPr>
            <a:r>
              <a:rPr lang="en-US" sz="2000" dirty="0">
                <a:solidFill>
                  <a:schemeClr val="bg1"/>
                </a:solidFill>
              </a:rPr>
              <a:t>Customizable and collaborative</a:t>
            </a:r>
          </a:p>
        </p:txBody>
      </p:sp>
      <p:sp>
        <p:nvSpPr>
          <p:cNvPr id="4" name="Rectangle 3">
            <a:extLst>
              <a:ext uri="{FF2B5EF4-FFF2-40B4-BE49-F238E27FC236}">
                <a16:creationId xmlns:a16="http://schemas.microsoft.com/office/drawing/2014/main" id="{7F07A7F7-5FA4-4141-8F6D-1BC534776A76}"/>
              </a:ext>
              <a:ext uri="{C183D7F6-B498-43B3-948B-1728B52AA6E4}">
                <adec:decorative xmlns:adec="http://schemas.microsoft.com/office/drawing/2017/decorative" val="1"/>
              </a:ext>
            </a:extLst>
          </p:cNvPr>
          <p:cNvSpPr/>
          <p:nvPr/>
        </p:nvSpPr>
        <p:spPr>
          <a:xfrm>
            <a:off x="6233021" y="0"/>
            <a:ext cx="5958980" cy="6858000"/>
          </a:xfrm>
          <a:prstGeom prst="rect">
            <a:avLst/>
          </a:prstGeom>
          <a:solidFill>
            <a:schemeClr val="bg1"/>
          </a:solidFill>
          <a:ln>
            <a:noFill/>
          </a:ln>
          <a:effectLst>
            <a:outerShdw blurRad="317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A2DAE68-278B-448D-BDC5-97C362B4B330}"/>
              </a:ext>
              <a:ext uri="{C183D7F6-B498-43B3-948B-1728B52AA6E4}">
                <adec:decorative xmlns:adec="http://schemas.microsoft.com/office/drawing/2017/decorative" val="1"/>
              </a:ext>
            </a:extLst>
          </p:cNvPr>
          <p:cNvCxnSpPr>
            <a:cxnSpLocks/>
          </p:cNvCxnSpPr>
          <p:nvPr/>
        </p:nvCxnSpPr>
        <p:spPr>
          <a:xfrm>
            <a:off x="6522149" y="3674406"/>
            <a:ext cx="5039170"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265CCE-AD7D-42C9-A382-7B8EE936092E}"/>
              </a:ext>
            </a:extLst>
          </p:cNvPr>
          <p:cNvSpPr txBox="1"/>
          <p:nvPr/>
        </p:nvSpPr>
        <p:spPr>
          <a:xfrm>
            <a:off x="6522149" y="3428185"/>
            <a:ext cx="343044" cy="246221"/>
          </a:xfrm>
          <a:prstGeom prst="rect">
            <a:avLst/>
          </a:prstGeom>
          <a:noFill/>
        </p:spPr>
        <p:txBody>
          <a:bodyPr wrap="none" lIns="0" rIns="0" rtlCol="0">
            <a:spAutoFit/>
          </a:bodyPr>
          <a:lstStyle/>
          <a:p>
            <a:pPr algn="r"/>
            <a:r>
              <a:rPr lang="en-US" sz="1000" b="1">
                <a:solidFill>
                  <a:schemeClr val="bg1">
                    <a:lumMod val="50000"/>
                  </a:schemeClr>
                </a:solidFill>
                <a:latin typeface="Segoe UI Semibold" panose="020B0702040204020203" pitchFamily="34" charset="0"/>
                <a:cs typeface="Segoe UI Semibold" panose="020B0702040204020203" pitchFamily="34" charset="0"/>
              </a:rPr>
              <a:t>Cloud</a:t>
            </a:r>
          </a:p>
        </p:txBody>
      </p:sp>
      <p:sp>
        <p:nvSpPr>
          <p:cNvPr id="15" name="TextBox 14">
            <a:extLst>
              <a:ext uri="{FF2B5EF4-FFF2-40B4-BE49-F238E27FC236}">
                <a16:creationId xmlns:a16="http://schemas.microsoft.com/office/drawing/2014/main" id="{5D715937-917F-4F9D-AF42-D7103875140D}"/>
              </a:ext>
            </a:extLst>
          </p:cNvPr>
          <p:cNvSpPr txBox="1"/>
          <p:nvPr/>
        </p:nvSpPr>
        <p:spPr>
          <a:xfrm>
            <a:off x="6522149" y="3698260"/>
            <a:ext cx="742191" cy="246221"/>
          </a:xfrm>
          <a:prstGeom prst="rect">
            <a:avLst/>
          </a:prstGeom>
          <a:noFill/>
        </p:spPr>
        <p:txBody>
          <a:bodyPr wrap="none" lIns="0" rIns="0" rtlCol="0">
            <a:spAutoFit/>
          </a:bodyPr>
          <a:lstStyle/>
          <a:p>
            <a:pPr algn="r"/>
            <a:r>
              <a:rPr lang="en-US" sz="1000" b="1">
                <a:solidFill>
                  <a:schemeClr val="bg1">
                    <a:lumMod val="50000"/>
                  </a:schemeClr>
                </a:solidFill>
                <a:latin typeface="Segoe UI Semibold" panose="020B0702040204020203" pitchFamily="34" charset="0"/>
                <a:cs typeface="Segoe UI Semibold" panose="020B0702040204020203" pitchFamily="34" charset="0"/>
              </a:rPr>
              <a:t>On-premises</a:t>
            </a:r>
          </a:p>
        </p:txBody>
      </p:sp>
      <p:grpSp>
        <p:nvGrpSpPr>
          <p:cNvPr id="31" name="Group 30">
            <a:extLst>
              <a:ext uri="{FF2B5EF4-FFF2-40B4-BE49-F238E27FC236}">
                <a16:creationId xmlns:a16="http://schemas.microsoft.com/office/drawing/2014/main" id="{155AF396-4AA1-479D-BF4D-C102338C26A0}"/>
              </a:ext>
              <a:ext uri="{C183D7F6-B498-43B3-948B-1728B52AA6E4}">
                <adec:decorative xmlns:adec="http://schemas.microsoft.com/office/drawing/2017/decorative" val="1"/>
              </a:ext>
            </a:extLst>
          </p:cNvPr>
          <p:cNvGrpSpPr/>
          <p:nvPr/>
        </p:nvGrpSpPr>
        <p:grpSpPr>
          <a:xfrm>
            <a:off x="6552687" y="4123516"/>
            <a:ext cx="2579239" cy="1147571"/>
            <a:chOff x="3292391" y="5033553"/>
            <a:chExt cx="4820477" cy="1505723"/>
          </a:xfrm>
        </p:grpSpPr>
        <p:pic>
          <p:nvPicPr>
            <p:cNvPr id="33" name="Picture 32">
              <a:extLst>
                <a:ext uri="{FF2B5EF4-FFF2-40B4-BE49-F238E27FC236}">
                  <a16:creationId xmlns:a16="http://schemas.microsoft.com/office/drawing/2014/main" id="{60B73C10-51B0-492B-9462-7FC6CF1057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5581" y="5694404"/>
              <a:ext cx="2030437" cy="312667"/>
            </a:xfrm>
            <a:prstGeom prst="rect">
              <a:avLst/>
            </a:prstGeom>
            <a:effectLst/>
          </p:spPr>
        </p:pic>
        <p:sp>
          <p:nvSpPr>
            <p:cNvPr id="34" name="Rectangle: Rounded Corners 33">
              <a:extLst>
                <a:ext uri="{FF2B5EF4-FFF2-40B4-BE49-F238E27FC236}">
                  <a16:creationId xmlns:a16="http://schemas.microsoft.com/office/drawing/2014/main" id="{3B32DC27-41BB-4F85-84C6-BF4F4C08B0ED}"/>
                </a:ext>
              </a:extLst>
            </p:cNvPr>
            <p:cNvSpPr/>
            <p:nvPr/>
          </p:nvSpPr>
          <p:spPr>
            <a:xfrm>
              <a:off x="3292391" y="5033553"/>
              <a:ext cx="4820477" cy="1054949"/>
            </a:xfrm>
            <a:prstGeom prst="roundRect">
              <a:avLst>
                <a:gd name="adj" fmla="val 4000"/>
              </a:avLst>
            </a:prstGeom>
            <a:noFill/>
            <a:ln w="28575" cap="rnd">
              <a:solidFill>
                <a:srgbClr val="7030A0"/>
              </a:solid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5" name="Rectangle 34">
              <a:extLst>
                <a:ext uri="{FF2B5EF4-FFF2-40B4-BE49-F238E27FC236}">
                  <a16:creationId xmlns:a16="http://schemas.microsoft.com/office/drawing/2014/main" id="{6347C98D-E7FE-44CA-828C-61EEB2AF62BD}"/>
                </a:ext>
              </a:extLst>
            </p:cNvPr>
            <p:cNvSpPr/>
            <p:nvPr/>
          </p:nvSpPr>
          <p:spPr>
            <a:xfrm>
              <a:off x="3395580" y="5350443"/>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pic>
          <p:nvPicPr>
            <p:cNvPr id="36" name="Picture 35">
              <a:extLst>
                <a:ext uri="{FF2B5EF4-FFF2-40B4-BE49-F238E27FC236}">
                  <a16:creationId xmlns:a16="http://schemas.microsoft.com/office/drawing/2014/main" id="{E237094B-B95D-45D1-8150-31469DFB55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3019" y="5688315"/>
              <a:ext cx="2030437" cy="312667"/>
            </a:xfrm>
            <a:prstGeom prst="rect">
              <a:avLst/>
            </a:prstGeom>
            <a:effectLst/>
          </p:spPr>
        </p:pic>
        <p:sp>
          <p:nvSpPr>
            <p:cNvPr id="37" name="Rectangle 36">
              <a:extLst>
                <a:ext uri="{FF2B5EF4-FFF2-40B4-BE49-F238E27FC236}">
                  <a16:creationId xmlns:a16="http://schemas.microsoft.com/office/drawing/2014/main" id="{5D5CB527-36FA-4850-B23A-0E145F844AA2}"/>
                </a:ext>
              </a:extLst>
            </p:cNvPr>
            <p:cNvSpPr/>
            <p:nvPr/>
          </p:nvSpPr>
          <p:spPr>
            <a:xfrm>
              <a:off x="5923019" y="5360976"/>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sp>
          <p:nvSpPr>
            <p:cNvPr id="39" name="TextBox 38">
              <a:extLst>
                <a:ext uri="{FF2B5EF4-FFF2-40B4-BE49-F238E27FC236}">
                  <a16:creationId xmlns:a16="http://schemas.microsoft.com/office/drawing/2014/main" id="{98136FEE-7804-4880-B476-FE7F5BEC785B}"/>
                </a:ext>
              </a:extLst>
            </p:cNvPr>
            <p:cNvSpPr txBox="1"/>
            <p:nvPr/>
          </p:nvSpPr>
          <p:spPr>
            <a:xfrm>
              <a:off x="3354442" y="6202760"/>
              <a:ext cx="3973535" cy="336516"/>
            </a:xfrm>
            <a:prstGeom prst="rect">
              <a:avLst/>
            </a:prstGeom>
            <a:noFill/>
          </p:spPr>
          <p:txBody>
            <a:bodyPr wrap="square" lIns="91440" rIns="91440" rtlCol="0">
              <a:spAutoFit/>
            </a:bodyPr>
            <a:lstStyle/>
            <a:p>
              <a:pPr algn="r"/>
              <a:r>
                <a:rPr lang="en-US" sz="900" b="1">
                  <a:solidFill>
                    <a:srgbClr val="7030A0"/>
                  </a:solidFill>
                  <a:latin typeface="Segoe UI Semibold" panose="020B0702040204020203" pitchFamily="34" charset="0"/>
                  <a:cs typeface="Segoe UI Semibold" panose="020B0702040204020203" pitchFamily="34" charset="0"/>
                </a:rPr>
                <a:t>Azure Stack HCI cluster (Cluster-1)</a:t>
              </a:r>
            </a:p>
          </p:txBody>
        </p:sp>
      </p:grpSp>
      <p:sp>
        <p:nvSpPr>
          <p:cNvPr id="40" name="Rectangle 39">
            <a:extLst>
              <a:ext uri="{FF2B5EF4-FFF2-40B4-BE49-F238E27FC236}">
                <a16:creationId xmlns:a16="http://schemas.microsoft.com/office/drawing/2014/main" id="{9185B6B9-2B40-4581-ACC4-E28E81B7F074}"/>
              </a:ext>
            </a:extLst>
          </p:cNvPr>
          <p:cNvSpPr/>
          <p:nvPr/>
        </p:nvSpPr>
        <p:spPr>
          <a:xfrm>
            <a:off x="7176125" y="4356226"/>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42" name="Rectangle 41">
            <a:extLst>
              <a:ext uri="{FF2B5EF4-FFF2-40B4-BE49-F238E27FC236}">
                <a16:creationId xmlns:a16="http://schemas.microsoft.com/office/drawing/2014/main" id="{F3C8B5C4-DAD3-4939-A8A5-2D9A7DAEE8DC}"/>
              </a:ext>
            </a:extLst>
          </p:cNvPr>
          <p:cNvSpPr/>
          <p:nvPr/>
        </p:nvSpPr>
        <p:spPr>
          <a:xfrm>
            <a:off x="7492278" y="4195728"/>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grpSp>
        <p:nvGrpSpPr>
          <p:cNvPr id="9" name="Group 8">
            <a:extLst>
              <a:ext uri="{FF2B5EF4-FFF2-40B4-BE49-F238E27FC236}">
                <a16:creationId xmlns:a16="http://schemas.microsoft.com/office/drawing/2014/main" id="{8E19C9C5-488F-45E0-BD81-39038E93D352}"/>
              </a:ext>
              <a:ext uri="{C183D7F6-B498-43B3-948B-1728B52AA6E4}">
                <adec:decorative xmlns:adec="http://schemas.microsoft.com/office/drawing/2017/decorative" val="1"/>
              </a:ext>
            </a:extLst>
          </p:cNvPr>
          <p:cNvGrpSpPr/>
          <p:nvPr/>
        </p:nvGrpSpPr>
        <p:grpSpPr>
          <a:xfrm>
            <a:off x="7058812" y="2444200"/>
            <a:ext cx="4307398" cy="494216"/>
            <a:chOff x="8537649" y="3080322"/>
            <a:chExt cx="1890335" cy="414760"/>
          </a:xfrm>
        </p:grpSpPr>
        <p:sp>
          <p:nvSpPr>
            <p:cNvPr id="44" name="Rectangle 43">
              <a:extLst>
                <a:ext uri="{FF2B5EF4-FFF2-40B4-BE49-F238E27FC236}">
                  <a16:creationId xmlns:a16="http://schemas.microsoft.com/office/drawing/2014/main" id="{B883DDDE-BA32-4B37-B511-A0B8441215EA}"/>
                </a:ext>
              </a:extLst>
            </p:cNvPr>
            <p:cNvSpPr/>
            <p:nvPr/>
          </p:nvSpPr>
          <p:spPr>
            <a:xfrm>
              <a:off x="8537649" y="3080322"/>
              <a:ext cx="1890335" cy="414760"/>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0" tIns="64008" bIns="64008" rtlCol="0" anchor="ctr"/>
            <a:lstStyle/>
            <a:p>
              <a:pPr algn="ctr"/>
              <a:r>
                <a:rPr lang="en-US" sz="1000" b="1">
                  <a:solidFill>
                    <a:schemeClr val="tx1"/>
                  </a:solidFill>
                  <a:latin typeface="Segoe UI Semibold" panose="020B0702040204020203" pitchFamily="34" charset="0"/>
                  <a:cs typeface="Segoe UI Semibold" panose="020B0702040204020203" pitchFamily="34" charset="0"/>
                </a:rPr>
                <a:t>Azure Log Analytics Workspace</a:t>
              </a:r>
            </a:p>
          </p:txBody>
        </p:sp>
        <p:pic>
          <p:nvPicPr>
            <p:cNvPr id="45" name="Picture 44">
              <a:extLst>
                <a:ext uri="{FF2B5EF4-FFF2-40B4-BE49-F238E27FC236}">
                  <a16:creationId xmlns:a16="http://schemas.microsoft.com/office/drawing/2014/main" id="{0B4E7F08-8145-418D-950B-3D950EEC99A1}"/>
                </a:ext>
              </a:extLst>
            </p:cNvPr>
            <p:cNvPicPr>
              <a:picLocks noChangeAspect="1"/>
            </p:cNvPicPr>
            <p:nvPr/>
          </p:nvPicPr>
          <p:blipFill>
            <a:blip r:embed="rId4"/>
            <a:stretch>
              <a:fillRect/>
            </a:stretch>
          </p:blipFill>
          <p:spPr>
            <a:xfrm>
              <a:off x="8677404" y="3142599"/>
              <a:ext cx="206312" cy="283118"/>
            </a:xfrm>
            <a:prstGeom prst="rect">
              <a:avLst/>
            </a:prstGeom>
          </p:spPr>
        </p:pic>
      </p:grpSp>
      <p:sp>
        <p:nvSpPr>
          <p:cNvPr id="49" name="Arrow: Up 48">
            <a:extLst>
              <a:ext uri="{FF2B5EF4-FFF2-40B4-BE49-F238E27FC236}">
                <a16:creationId xmlns:a16="http://schemas.microsoft.com/office/drawing/2014/main" id="{F36EE9E1-1DD8-4CCC-B226-8F71C9C25080}"/>
              </a:ext>
              <a:ext uri="{C183D7F6-B498-43B3-948B-1728B52AA6E4}">
                <adec:decorative xmlns:adec="http://schemas.microsoft.com/office/drawing/2017/decorative" val="1"/>
              </a:ext>
            </a:extLst>
          </p:cNvPr>
          <p:cNvSpPr/>
          <p:nvPr/>
        </p:nvSpPr>
        <p:spPr>
          <a:xfrm>
            <a:off x="7960228" y="2967517"/>
            <a:ext cx="246862" cy="1167555"/>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5BAB44C7-2F1F-43B4-99C9-B1776E76DA4E}"/>
              </a:ext>
            </a:extLst>
          </p:cNvPr>
          <p:cNvSpPr txBox="1"/>
          <p:nvPr/>
        </p:nvSpPr>
        <p:spPr>
          <a:xfrm>
            <a:off x="8465072" y="3758998"/>
            <a:ext cx="1660807" cy="246221"/>
          </a:xfrm>
          <a:prstGeom prst="rect">
            <a:avLst/>
          </a:prstGeom>
          <a:noFill/>
        </p:spPr>
        <p:txBody>
          <a:bodyPr wrap="square" lIns="91440" r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B050"/>
                </a:solidFill>
                <a:effectLst/>
                <a:uLnTx/>
                <a:uFillTx/>
                <a:latin typeface="Segoe UI" panose="020B0502040204020203" pitchFamily="34" charset="0"/>
                <a:ea typeface="+mn-ea"/>
                <a:cs typeface="Segoe UI" panose="020B0502040204020203" pitchFamily="34" charset="0"/>
              </a:rPr>
              <a:t>Periodic Event Logging</a:t>
            </a:r>
          </a:p>
        </p:txBody>
      </p:sp>
      <p:sp>
        <p:nvSpPr>
          <p:cNvPr id="46" name="Arrow: Up 45">
            <a:extLst>
              <a:ext uri="{FF2B5EF4-FFF2-40B4-BE49-F238E27FC236}">
                <a16:creationId xmlns:a16="http://schemas.microsoft.com/office/drawing/2014/main" id="{33B38284-FC84-4BBF-99AB-6F7756FB8CBD}"/>
              </a:ext>
              <a:ext uri="{C183D7F6-B498-43B3-948B-1728B52AA6E4}">
                <adec:decorative xmlns:adec="http://schemas.microsoft.com/office/drawing/2017/decorative" val="1"/>
              </a:ext>
            </a:extLst>
          </p:cNvPr>
          <p:cNvSpPr/>
          <p:nvPr/>
        </p:nvSpPr>
        <p:spPr>
          <a:xfrm>
            <a:off x="9131926" y="2095828"/>
            <a:ext cx="246862" cy="304831"/>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6CD9658-C6F7-4B61-BBA5-AA06993CC1F5}"/>
              </a:ext>
              <a:ext uri="{C183D7F6-B498-43B3-948B-1728B52AA6E4}">
                <adec:decorative xmlns:adec="http://schemas.microsoft.com/office/drawing/2017/decorative" val="1"/>
              </a:ext>
            </a:extLst>
          </p:cNvPr>
          <p:cNvGrpSpPr/>
          <p:nvPr/>
        </p:nvGrpSpPr>
        <p:grpSpPr>
          <a:xfrm>
            <a:off x="7058813" y="1564417"/>
            <a:ext cx="4307398" cy="491467"/>
            <a:chOff x="4187597" y="2063769"/>
            <a:chExt cx="3134585" cy="491467"/>
          </a:xfrm>
        </p:grpSpPr>
        <p:sp>
          <p:nvSpPr>
            <p:cNvPr id="48" name="Rectangle 47">
              <a:extLst>
                <a:ext uri="{FF2B5EF4-FFF2-40B4-BE49-F238E27FC236}">
                  <a16:creationId xmlns:a16="http://schemas.microsoft.com/office/drawing/2014/main" id="{E47D44A8-C440-4F9E-97D5-4902934A4AF0}"/>
                </a:ext>
              </a:extLst>
            </p:cNvPr>
            <p:cNvSpPr/>
            <p:nvPr/>
          </p:nvSpPr>
          <p:spPr>
            <a:xfrm>
              <a:off x="4187597" y="2063769"/>
              <a:ext cx="3134585" cy="491467"/>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0" tIns="64008" bIns="64008" rtlCol="0" anchor="ctr"/>
            <a:lstStyle/>
            <a:p>
              <a:pPr algn="ctr"/>
              <a:r>
                <a:rPr lang="en-US" sz="1000" b="1" dirty="0">
                  <a:solidFill>
                    <a:schemeClr val="tx1"/>
                  </a:solidFill>
                  <a:latin typeface="Segoe UI Semibold" panose="020B0702040204020203" pitchFamily="34" charset="0"/>
                  <a:cs typeface="Segoe UI Semibold" panose="020B0702040204020203" pitchFamily="34" charset="0"/>
                </a:rPr>
                <a:t>Azure Monitor Workbooks</a:t>
              </a:r>
            </a:p>
          </p:txBody>
        </p:sp>
        <p:pic>
          <p:nvPicPr>
            <p:cNvPr id="51" name="Picture 50">
              <a:extLst>
                <a:ext uri="{FF2B5EF4-FFF2-40B4-BE49-F238E27FC236}">
                  <a16:creationId xmlns:a16="http://schemas.microsoft.com/office/drawing/2014/main" id="{030A8825-8C02-45BF-B324-59F23D7C8E17}"/>
                </a:ext>
              </a:extLst>
            </p:cNvPr>
            <p:cNvPicPr>
              <a:picLocks noChangeAspect="1"/>
            </p:cNvPicPr>
            <p:nvPr/>
          </p:nvPicPr>
          <p:blipFill>
            <a:blip r:embed="rId5"/>
            <a:stretch>
              <a:fillRect/>
            </a:stretch>
          </p:blipFill>
          <p:spPr>
            <a:xfrm>
              <a:off x="4419341" y="2163681"/>
              <a:ext cx="230715" cy="330762"/>
            </a:xfrm>
            <a:prstGeom prst="rect">
              <a:avLst/>
            </a:prstGeom>
          </p:spPr>
        </p:pic>
      </p:grpSp>
      <p:sp>
        <p:nvSpPr>
          <p:cNvPr id="2" name="Rectangle 1">
            <a:extLst>
              <a:ext uri="{FF2B5EF4-FFF2-40B4-BE49-F238E27FC236}">
                <a16:creationId xmlns:a16="http://schemas.microsoft.com/office/drawing/2014/main" id="{C0FC7DC5-83E5-4B0D-9977-4395760A7A48}"/>
              </a:ext>
            </a:extLst>
          </p:cNvPr>
          <p:cNvSpPr/>
          <p:nvPr/>
        </p:nvSpPr>
        <p:spPr>
          <a:xfrm>
            <a:off x="8376482" y="4356226"/>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3" name="Rectangle 2">
            <a:extLst>
              <a:ext uri="{FF2B5EF4-FFF2-40B4-BE49-F238E27FC236}">
                <a16:creationId xmlns:a16="http://schemas.microsoft.com/office/drawing/2014/main" id="{F9024645-83B5-4425-A2A1-917CCF2A81CB}"/>
              </a:ext>
            </a:extLst>
          </p:cNvPr>
          <p:cNvSpPr/>
          <p:nvPr/>
        </p:nvSpPr>
        <p:spPr>
          <a:xfrm>
            <a:off x="8692635" y="4195728"/>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grpSp>
        <p:nvGrpSpPr>
          <p:cNvPr id="54" name="Group 53">
            <a:extLst>
              <a:ext uri="{FF2B5EF4-FFF2-40B4-BE49-F238E27FC236}">
                <a16:creationId xmlns:a16="http://schemas.microsoft.com/office/drawing/2014/main" id="{4A48BFB3-006E-4B4F-ACDD-66A702D1E4CF}"/>
              </a:ext>
              <a:ext uri="{C183D7F6-B498-43B3-948B-1728B52AA6E4}">
                <adec:decorative xmlns:adec="http://schemas.microsoft.com/office/drawing/2017/decorative" val="1"/>
              </a:ext>
            </a:extLst>
          </p:cNvPr>
          <p:cNvGrpSpPr/>
          <p:nvPr/>
        </p:nvGrpSpPr>
        <p:grpSpPr>
          <a:xfrm>
            <a:off x="9312556" y="4122319"/>
            <a:ext cx="2579239" cy="1121931"/>
            <a:chOff x="3292391" y="5033553"/>
            <a:chExt cx="4820477" cy="1472081"/>
          </a:xfrm>
        </p:grpSpPr>
        <p:pic>
          <p:nvPicPr>
            <p:cNvPr id="55" name="Picture 54">
              <a:extLst>
                <a:ext uri="{FF2B5EF4-FFF2-40B4-BE49-F238E27FC236}">
                  <a16:creationId xmlns:a16="http://schemas.microsoft.com/office/drawing/2014/main" id="{4F8E1428-BF88-4CBD-909D-D3AFC33E07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5581" y="5694404"/>
              <a:ext cx="2030437" cy="312667"/>
            </a:xfrm>
            <a:prstGeom prst="rect">
              <a:avLst/>
            </a:prstGeom>
            <a:effectLst/>
          </p:spPr>
        </p:pic>
        <p:sp>
          <p:nvSpPr>
            <p:cNvPr id="56" name="Rectangle: Rounded Corners 55">
              <a:extLst>
                <a:ext uri="{FF2B5EF4-FFF2-40B4-BE49-F238E27FC236}">
                  <a16:creationId xmlns:a16="http://schemas.microsoft.com/office/drawing/2014/main" id="{8FFB9C95-B62C-43D6-B0EA-753A356FFB16}"/>
                </a:ext>
              </a:extLst>
            </p:cNvPr>
            <p:cNvSpPr/>
            <p:nvPr/>
          </p:nvSpPr>
          <p:spPr>
            <a:xfrm>
              <a:off x="3292391" y="5033553"/>
              <a:ext cx="4820477" cy="1054949"/>
            </a:xfrm>
            <a:prstGeom prst="roundRect">
              <a:avLst>
                <a:gd name="adj" fmla="val 4000"/>
              </a:avLst>
            </a:prstGeom>
            <a:noFill/>
            <a:ln w="28575" cap="rnd">
              <a:solidFill>
                <a:srgbClr val="7030A0"/>
              </a:solid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7" name="Rectangle 56">
              <a:extLst>
                <a:ext uri="{FF2B5EF4-FFF2-40B4-BE49-F238E27FC236}">
                  <a16:creationId xmlns:a16="http://schemas.microsoft.com/office/drawing/2014/main" id="{87BEECE8-168B-4BBC-A168-866DAF8872BB}"/>
                </a:ext>
              </a:extLst>
            </p:cNvPr>
            <p:cNvSpPr/>
            <p:nvPr/>
          </p:nvSpPr>
          <p:spPr>
            <a:xfrm>
              <a:off x="3395580" y="5350443"/>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pic>
          <p:nvPicPr>
            <p:cNvPr id="58" name="Picture 57">
              <a:extLst>
                <a:ext uri="{FF2B5EF4-FFF2-40B4-BE49-F238E27FC236}">
                  <a16:creationId xmlns:a16="http://schemas.microsoft.com/office/drawing/2014/main" id="{0803EF31-A566-475C-857A-D72CCF7068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3019" y="5688315"/>
              <a:ext cx="2030437" cy="312667"/>
            </a:xfrm>
            <a:prstGeom prst="rect">
              <a:avLst/>
            </a:prstGeom>
            <a:effectLst/>
          </p:spPr>
        </p:pic>
        <p:sp>
          <p:nvSpPr>
            <p:cNvPr id="59" name="Rectangle 58">
              <a:extLst>
                <a:ext uri="{FF2B5EF4-FFF2-40B4-BE49-F238E27FC236}">
                  <a16:creationId xmlns:a16="http://schemas.microsoft.com/office/drawing/2014/main" id="{AB65183F-84B3-42AF-9621-0F911682BE9D}"/>
                </a:ext>
              </a:extLst>
            </p:cNvPr>
            <p:cNvSpPr/>
            <p:nvPr/>
          </p:nvSpPr>
          <p:spPr>
            <a:xfrm>
              <a:off x="5923019" y="5360976"/>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sp>
          <p:nvSpPr>
            <p:cNvPr id="60" name="TextBox 59">
              <a:extLst>
                <a:ext uri="{FF2B5EF4-FFF2-40B4-BE49-F238E27FC236}">
                  <a16:creationId xmlns:a16="http://schemas.microsoft.com/office/drawing/2014/main" id="{6C64C598-19BC-4211-B1BB-F92F70408DD2}"/>
                </a:ext>
              </a:extLst>
            </p:cNvPr>
            <p:cNvSpPr txBox="1"/>
            <p:nvPr/>
          </p:nvSpPr>
          <p:spPr>
            <a:xfrm>
              <a:off x="3354442" y="6202760"/>
              <a:ext cx="3973535" cy="302874"/>
            </a:xfrm>
            <a:prstGeom prst="rect">
              <a:avLst/>
            </a:prstGeom>
            <a:noFill/>
          </p:spPr>
          <p:txBody>
            <a:bodyPr wrap="square" lIns="91440" rIns="91440" rtlCol="0">
              <a:spAutoFit/>
            </a:bodyPr>
            <a:lstStyle/>
            <a:p>
              <a:pPr algn="r"/>
              <a:r>
                <a:rPr lang="en-US" sz="900" b="1">
                  <a:solidFill>
                    <a:srgbClr val="7030A0"/>
                  </a:solidFill>
                  <a:latin typeface="Segoe UI Semibold" panose="020B0702040204020203" pitchFamily="34" charset="0"/>
                  <a:cs typeface="Segoe UI Semibold" panose="020B0702040204020203" pitchFamily="34" charset="0"/>
                </a:rPr>
                <a:t>Azure Stack HCI cluster (Cluster-2)</a:t>
              </a:r>
            </a:p>
          </p:txBody>
        </p:sp>
      </p:grpSp>
      <p:sp>
        <p:nvSpPr>
          <p:cNvPr id="5" name="Rectangle 4">
            <a:extLst>
              <a:ext uri="{FF2B5EF4-FFF2-40B4-BE49-F238E27FC236}">
                <a16:creationId xmlns:a16="http://schemas.microsoft.com/office/drawing/2014/main" id="{D2670322-6EFB-4436-B2F5-CF7A67CEDD96}"/>
              </a:ext>
            </a:extLst>
          </p:cNvPr>
          <p:cNvSpPr/>
          <p:nvPr/>
        </p:nvSpPr>
        <p:spPr>
          <a:xfrm>
            <a:off x="9865706" y="4349667"/>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6" name="Rectangle 5">
            <a:extLst>
              <a:ext uri="{FF2B5EF4-FFF2-40B4-BE49-F238E27FC236}">
                <a16:creationId xmlns:a16="http://schemas.microsoft.com/office/drawing/2014/main" id="{D967BBB5-0B0F-45E1-BDED-33E4E6C2DBF5}"/>
              </a:ext>
            </a:extLst>
          </p:cNvPr>
          <p:cNvSpPr/>
          <p:nvPr/>
        </p:nvSpPr>
        <p:spPr>
          <a:xfrm>
            <a:off x="10181859" y="4189169"/>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sp>
        <p:nvSpPr>
          <p:cNvPr id="7" name="Rectangle 6">
            <a:extLst>
              <a:ext uri="{FF2B5EF4-FFF2-40B4-BE49-F238E27FC236}">
                <a16:creationId xmlns:a16="http://schemas.microsoft.com/office/drawing/2014/main" id="{E5CA8287-C566-41A3-B3C4-88A6EEA031D9}"/>
              </a:ext>
            </a:extLst>
          </p:cNvPr>
          <p:cNvSpPr/>
          <p:nvPr/>
        </p:nvSpPr>
        <p:spPr>
          <a:xfrm>
            <a:off x="11134069" y="4349667"/>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10" name="Rectangle 9">
            <a:extLst>
              <a:ext uri="{FF2B5EF4-FFF2-40B4-BE49-F238E27FC236}">
                <a16:creationId xmlns:a16="http://schemas.microsoft.com/office/drawing/2014/main" id="{01273DDC-2A21-4FC1-8FF2-7ABD91A2EA75}"/>
              </a:ext>
            </a:extLst>
          </p:cNvPr>
          <p:cNvSpPr/>
          <p:nvPr/>
        </p:nvSpPr>
        <p:spPr>
          <a:xfrm>
            <a:off x="11450222" y="4189169"/>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sp>
        <p:nvSpPr>
          <p:cNvPr id="65" name="Arrow: Up 64">
            <a:extLst>
              <a:ext uri="{FF2B5EF4-FFF2-40B4-BE49-F238E27FC236}">
                <a16:creationId xmlns:a16="http://schemas.microsoft.com/office/drawing/2014/main" id="{2BE81B53-72E1-4EEF-BFA1-9D1429B4F495}"/>
              </a:ext>
              <a:ext uri="{C183D7F6-B498-43B3-948B-1728B52AA6E4}">
                <adec:decorative xmlns:adec="http://schemas.microsoft.com/office/drawing/2017/decorative" val="1"/>
              </a:ext>
            </a:extLst>
          </p:cNvPr>
          <p:cNvSpPr/>
          <p:nvPr/>
        </p:nvSpPr>
        <p:spPr>
          <a:xfrm>
            <a:off x="10603109" y="2960610"/>
            <a:ext cx="246862" cy="1167555"/>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Title 20">
            <a:extLst>
              <a:ext uri="{FF2B5EF4-FFF2-40B4-BE49-F238E27FC236}">
                <a16:creationId xmlns:a16="http://schemas.microsoft.com/office/drawing/2014/main" id="{7E5F07F3-A529-4EAA-8EE7-F0D139502035}"/>
              </a:ext>
            </a:extLst>
          </p:cNvPr>
          <p:cNvSpPr>
            <a:spLocks noGrp="1"/>
          </p:cNvSpPr>
          <p:nvPr>
            <p:ph type="title"/>
          </p:nvPr>
        </p:nvSpPr>
        <p:spPr/>
        <p:txBody>
          <a:bodyPr/>
          <a:lstStyle/>
          <a:p>
            <a:r>
              <a:rPr lang="en-US" dirty="0">
                <a:solidFill>
                  <a:schemeClr val="bg1"/>
                </a:solidFill>
              </a:rPr>
              <a:t>Multi-Cluster Monitoring</a:t>
            </a:r>
          </a:p>
        </p:txBody>
      </p:sp>
    </p:spTree>
    <p:extLst>
      <p:ext uri="{BB962C8B-B14F-4D97-AF65-F5344CB8AC3E}">
        <p14:creationId xmlns:p14="http://schemas.microsoft.com/office/powerpoint/2010/main" val="3303866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82B162-75E8-4ABE-B605-5758380414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81000" y="523272"/>
            <a:ext cx="11430000" cy="5811456"/>
          </a:xfrm>
          <a:prstGeom prst="rect">
            <a:avLst/>
          </a:prstGeom>
          <a:effectLst>
            <a:outerShdw blurRad="50800" dist="38100" dir="2700000" algn="tl" rotWithShape="0">
              <a:prstClr val="black">
                <a:alpha val="40000"/>
              </a:prstClr>
            </a:outerShdw>
          </a:effectLst>
        </p:spPr>
      </p:pic>
      <p:sp>
        <p:nvSpPr>
          <p:cNvPr id="3" name="Title 2">
            <a:extLst>
              <a:ext uri="{FF2B5EF4-FFF2-40B4-BE49-F238E27FC236}">
                <a16:creationId xmlns:a16="http://schemas.microsoft.com/office/drawing/2014/main" id="{60AED75B-991D-4C81-819B-EF8F0C7F224D}"/>
              </a:ext>
            </a:extLst>
          </p:cNvPr>
          <p:cNvSpPr>
            <a:spLocks noGrp="1"/>
          </p:cNvSpPr>
          <p:nvPr>
            <p:ph type="title" idx="4294967295"/>
          </p:nvPr>
        </p:nvSpPr>
        <p:spPr>
          <a:xfrm rot="2700000">
            <a:off x="9522674" y="724532"/>
            <a:ext cx="3359092" cy="512249"/>
          </a:xfrm>
          <a:prstGeom prst="rect">
            <a:avLst/>
          </a:prstGeom>
          <a:solidFill>
            <a:srgbClr val="FF0000"/>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WORK IN PROGRESS</a:t>
            </a:r>
          </a:p>
        </p:txBody>
      </p:sp>
    </p:spTree>
    <p:extLst>
      <p:ext uri="{BB962C8B-B14F-4D97-AF65-F5344CB8AC3E}">
        <p14:creationId xmlns:p14="http://schemas.microsoft.com/office/powerpoint/2010/main" val="725623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4A3FB71-875D-499A-8940-3442C306D1D7}"/>
              </a:ext>
            </a:extLst>
          </p:cNvPr>
          <p:cNvSpPr txBox="1"/>
          <p:nvPr/>
        </p:nvSpPr>
        <p:spPr>
          <a:xfrm>
            <a:off x="2020453" y="3545671"/>
            <a:ext cx="1892698" cy="323165"/>
          </a:xfrm>
          <a:prstGeom prst="rect">
            <a:avLst/>
          </a:prstGeom>
          <a:noFill/>
          <a:ln w="57150">
            <a:noFill/>
          </a:ln>
        </p:spPr>
        <p:txBody>
          <a:bodyPr wrap="none" rtlCol="0">
            <a:spAutoFit/>
          </a:bodyPr>
          <a:lstStyle/>
          <a:p>
            <a:r>
              <a:rPr lang="en-US" sz="1500" b="1" dirty="0">
                <a:solidFill>
                  <a:schemeClr val="bg1"/>
                </a:solidFill>
                <a:latin typeface="Segoe UI" panose="020B0502040204020203" pitchFamily="34" charset="0"/>
                <a:cs typeface="Segoe UI" panose="020B0502040204020203" pitchFamily="34" charset="0"/>
              </a:rPr>
              <a:t>Managed By Azure</a:t>
            </a:r>
          </a:p>
        </p:txBody>
      </p:sp>
      <p:sp>
        <p:nvSpPr>
          <p:cNvPr id="14" name="TextBox 13">
            <a:extLst>
              <a:ext uri="{FF2B5EF4-FFF2-40B4-BE49-F238E27FC236}">
                <a16:creationId xmlns:a16="http://schemas.microsoft.com/office/drawing/2014/main" id="{0E489E3D-5CEE-483E-8AA7-F06E551A614E}"/>
              </a:ext>
            </a:extLst>
          </p:cNvPr>
          <p:cNvSpPr txBox="1"/>
          <p:nvPr/>
        </p:nvSpPr>
        <p:spPr>
          <a:xfrm>
            <a:off x="1785662" y="4491962"/>
            <a:ext cx="2362281" cy="646331"/>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It will be available in Azure Monitor Workbook Gallery and Insights hub</a:t>
            </a:r>
          </a:p>
        </p:txBody>
      </p:sp>
      <p:sp>
        <p:nvSpPr>
          <p:cNvPr id="16" name="TextBox 15">
            <a:extLst>
              <a:ext uri="{FF2B5EF4-FFF2-40B4-BE49-F238E27FC236}">
                <a16:creationId xmlns:a16="http://schemas.microsoft.com/office/drawing/2014/main" id="{E552F991-F5B2-4915-93E0-8CC0A4626BE3}"/>
              </a:ext>
            </a:extLst>
          </p:cNvPr>
          <p:cNvSpPr txBox="1"/>
          <p:nvPr/>
        </p:nvSpPr>
        <p:spPr>
          <a:xfrm>
            <a:off x="1785662" y="4091749"/>
            <a:ext cx="2362281" cy="276999"/>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Always up-to-date</a:t>
            </a:r>
          </a:p>
        </p:txBody>
      </p:sp>
      <p:sp>
        <p:nvSpPr>
          <p:cNvPr id="18" name="TextBox 17">
            <a:extLst>
              <a:ext uri="{FF2B5EF4-FFF2-40B4-BE49-F238E27FC236}">
                <a16:creationId xmlns:a16="http://schemas.microsoft.com/office/drawing/2014/main" id="{E8C75E26-4806-4D3B-B41B-3AE3368FFF60}"/>
              </a:ext>
            </a:extLst>
          </p:cNvPr>
          <p:cNvSpPr txBox="1"/>
          <p:nvPr/>
        </p:nvSpPr>
        <p:spPr>
          <a:xfrm>
            <a:off x="5259694" y="3545671"/>
            <a:ext cx="1572866" cy="323165"/>
          </a:xfrm>
          <a:prstGeom prst="rect">
            <a:avLst/>
          </a:prstGeom>
          <a:noFill/>
          <a:ln w="57150">
            <a:noFill/>
          </a:ln>
        </p:spPr>
        <p:txBody>
          <a:bodyPr wrap="none" rtlCol="0">
            <a:spAutoFit/>
          </a:bodyPr>
          <a:lstStyle/>
          <a:p>
            <a:r>
              <a:rPr lang="en-US" sz="1500" b="1" dirty="0">
                <a:solidFill>
                  <a:schemeClr val="bg1"/>
                </a:solidFill>
                <a:latin typeface="Segoe UI" panose="020B0502040204020203" pitchFamily="34" charset="0"/>
                <a:cs typeface="Segoe UI" panose="020B0502040204020203" pitchFamily="34" charset="0"/>
              </a:rPr>
              <a:t>Highly Scalable</a:t>
            </a:r>
          </a:p>
        </p:txBody>
      </p:sp>
      <p:sp>
        <p:nvSpPr>
          <p:cNvPr id="20" name="TextBox 19">
            <a:extLst>
              <a:ext uri="{FF2B5EF4-FFF2-40B4-BE49-F238E27FC236}">
                <a16:creationId xmlns:a16="http://schemas.microsoft.com/office/drawing/2014/main" id="{AA96E717-98FE-4416-A0D5-536C364F707A}"/>
              </a:ext>
            </a:extLst>
          </p:cNvPr>
          <p:cNvSpPr txBox="1"/>
          <p:nvPr/>
        </p:nvSpPr>
        <p:spPr>
          <a:xfrm>
            <a:off x="4864987" y="4077678"/>
            <a:ext cx="2362281" cy="646331"/>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Can display up to 400+ clusters at a time across all your subscriptions</a:t>
            </a:r>
          </a:p>
        </p:txBody>
      </p:sp>
      <p:sp>
        <p:nvSpPr>
          <p:cNvPr id="22" name="TextBox 21">
            <a:extLst>
              <a:ext uri="{FF2B5EF4-FFF2-40B4-BE49-F238E27FC236}">
                <a16:creationId xmlns:a16="http://schemas.microsoft.com/office/drawing/2014/main" id="{3A7C5587-3514-4397-950A-9D90550850D0}"/>
              </a:ext>
            </a:extLst>
          </p:cNvPr>
          <p:cNvSpPr txBox="1"/>
          <p:nvPr/>
        </p:nvSpPr>
        <p:spPr>
          <a:xfrm>
            <a:off x="5158782" y="4891824"/>
            <a:ext cx="1774690" cy="646331"/>
          </a:xfrm>
          <a:prstGeom prst="rect">
            <a:avLst/>
          </a:prstGeom>
          <a:noFill/>
          <a:ln w="57150">
            <a:noFill/>
          </a:ln>
        </p:spPr>
        <p:txBody>
          <a:bodyPr wrap="square" lIns="91440" tIns="45720" rIns="91440" bIns="45720" rtlCol="0" anchor="t">
            <a:spAutoFit/>
          </a:bodyPr>
          <a:lstStyle/>
          <a:p>
            <a:pPr algn="ctr"/>
            <a:r>
              <a:rPr lang="en-US" sz="1200" dirty="0">
                <a:solidFill>
                  <a:schemeClr val="bg1"/>
                </a:solidFill>
                <a:latin typeface="Segoe UI"/>
                <a:cs typeface="Segoe UI"/>
              </a:rPr>
              <a:t>No boundary limitation on cluster, domain, and physical location </a:t>
            </a:r>
            <a:endParaRPr lang="en-US" sz="1200" dirty="0">
              <a:solidFill>
                <a:schemeClr val="bg1"/>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6BD7F857-5C07-4699-8A6B-699B5E123497}"/>
              </a:ext>
            </a:extLst>
          </p:cNvPr>
          <p:cNvSpPr txBox="1"/>
          <p:nvPr/>
        </p:nvSpPr>
        <p:spPr>
          <a:xfrm>
            <a:off x="8490201" y="3545671"/>
            <a:ext cx="1860638" cy="323165"/>
          </a:xfrm>
          <a:prstGeom prst="rect">
            <a:avLst/>
          </a:prstGeom>
          <a:noFill/>
          <a:ln w="57150">
            <a:noFill/>
          </a:ln>
        </p:spPr>
        <p:txBody>
          <a:bodyPr wrap="none" rtlCol="0">
            <a:spAutoFit/>
          </a:bodyPr>
          <a:lstStyle/>
          <a:p>
            <a:r>
              <a:rPr lang="en-US" sz="1500" b="1" dirty="0">
                <a:solidFill>
                  <a:schemeClr val="bg1"/>
                </a:solidFill>
                <a:latin typeface="Segoe UI" panose="020B0502040204020203" pitchFamily="34" charset="0"/>
                <a:cs typeface="Segoe UI" panose="020B0502040204020203" pitchFamily="34" charset="0"/>
              </a:rPr>
              <a:t>User Customizable</a:t>
            </a:r>
          </a:p>
        </p:txBody>
      </p:sp>
      <p:sp>
        <p:nvSpPr>
          <p:cNvPr id="28" name="TextBox 27">
            <a:extLst>
              <a:ext uri="{FF2B5EF4-FFF2-40B4-BE49-F238E27FC236}">
                <a16:creationId xmlns:a16="http://schemas.microsoft.com/office/drawing/2014/main" id="{2B44B482-7262-4961-AAC7-0255BE7650AB}"/>
              </a:ext>
            </a:extLst>
          </p:cNvPr>
          <p:cNvSpPr txBox="1"/>
          <p:nvPr/>
        </p:nvSpPr>
        <p:spPr>
          <a:xfrm>
            <a:off x="8239380" y="4091749"/>
            <a:ext cx="2362281" cy="830997"/>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No dependency on Microsoft product team to add/remove/edit the visualizations and queries</a:t>
            </a:r>
          </a:p>
        </p:txBody>
      </p:sp>
      <p:sp>
        <p:nvSpPr>
          <p:cNvPr id="30" name="TextBox 29">
            <a:extLst>
              <a:ext uri="{FF2B5EF4-FFF2-40B4-BE49-F238E27FC236}">
                <a16:creationId xmlns:a16="http://schemas.microsoft.com/office/drawing/2014/main" id="{3DF39714-2036-4654-B23D-A87447F8B98B}"/>
              </a:ext>
            </a:extLst>
          </p:cNvPr>
          <p:cNvSpPr txBox="1"/>
          <p:nvPr/>
        </p:nvSpPr>
        <p:spPr>
          <a:xfrm>
            <a:off x="8186850" y="5091280"/>
            <a:ext cx="2467341" cy="646331"/>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Freedom to add/remove windows event required for the visualizations</a:t>
            </a:r>
          </a:p>
        </p:txBody>
      </p:sp>
      <p:sp>
        <p:nvSpPr>
          <p:cNvPr id="32" name="TextBox 31">
            <a:extLst>
              <a:ext uri="{FF2B5EF4-FFF2-40B4-BE49-F238E27FC236}">
                <a16:creationId xmlns:a16="http://schemas.microsoft.com/office/drawing/2014/main" id="{8C379CD8-1EFF-44B9-95D7-355BA9DBD96A}"/>
              </a:ext>
            </a:extLst>
          </p:cNvPr>
          <p:cNvSpPr txBox="1"/>
          <p:nvPr/>
        </p:nvSpPr>
        <p:spPr>
          <a:xfrm>
            <a:off x="8462453" y="5906145"/>
            <a:ext cx="1916135" cy="461665"/>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Option for personal and shared workbook</a:t>
            </a:r>
          </a:p>
        </p:txBody>
      </p:sp>
      <p:grpSp>
        <p:nvGrpSpPr>
          <p:cNvPr id="6" name="Group 5">
            <a:extLst>
              <a:ext uri="{FF2B5EF4-FFF2-40B4-BE49-F238E27FC236}">
                <a16:creationId xmlns:a16="http://schemas.microsoft.com/office/drawing/2014/main" id="{36CFD857-9B87-4FD5-9125-AFE69D1ACA57}"/>
              </a:ext>
              <a:ext uri="{C183D7F6-B498-43B3-948B-1728B52AA6E4}">
                <adec:decorative xmlns:adec="http://schemas.microsoft.com/office/drawing/2017/decorative" val="1"/>
              </a:ext>
            </a:extLst>
          </p:cNvPr>
          <p:cNvGrpSpPr/>
          <p:nvPr/>
        </p:nvGrpSpPr>
        <p:grpSpPr>
          <a:xfrm>
            <a:off x="2025604" y="1709993"/>
            <a:ext cx="1390936" cy="1371600"/>
            <a:chOff x="2025604" y="2034857"/>
            <a:chExt cx="1390936" cy="1371600"/>
          </a:xfrm>
        </p:grpSpPr>
        <p:pic>
          <p:nvPicPr>
            <p:cNvPr id="19" name="Graphic 18" descr="Cloud outline">
              <a:extLst>
                <a:ext uri="{FF2B5EF4-FFF2-40B4-BE49-F238E27FC236}">
                  <a16:creationId xmlns:a16="http://schemas.microsoft.com/office/drawing/2014/main" id="{8A7EB96A-6703-40F2-913A-30AF11FBC8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5604" y="2034857"/>
              <a:ext cx="1371600" cy="1371600"/>
            </a:xfrm>
            <a:prstGeom prst="rect">
              <a:avLst/>
            </a:prstGeom>
          </p:spPr>
        </p:pic>
        <p:sp>
          <p:nvSpPr>
            <p:cNvPr id="21" name="Oval 20">
              <a:extLst>
                <a:ext uri="{FF2B5EF4-FFF2-40B4-BE49-F238E27FC236}">
                  <a16:creationId xmlns:a16="http://schemas.microsoft.com/office/drawing/2014/main" id="{3FF02549-506F-4A71-8A15-B29F02C53360}"/>
                </a:ext>
              </a:extLst>
            </p:cNvPr>
            <p:cNvSpPr/>
            <p:nvPr/>
          </p:nvSpPr>
          <p:spPr>
            <a:xfrm>
              <a:off x="2685808" y="2638941"/>
              <a:ext cx="730732" cy="7307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21AB250-002F-40C4-94C3-9D6ED08178F6}"/>
                </a:ext>
              </a:extLst>
            </p:cNvPr>
            <p:cNvGrpSpPr/>
            <p:nvPr/>
          </p:nvGrpSpPr>
          <p:grpSpPr>
            <a:xfrm>
              <a:off x="2762669" y="2638941"/>
              <a:ext cx="557491" cy="567301"/>
              <a:chOff x="9779836" y="2973808"/>
              <a:chExt cx="557491" cy="567301"/>
            </a:xfrm>
            <a:solidFill>
              <a:schemeClr val="bg1"/>
            </a:solidFill>
          </p:grpSpPr>
          <p:sp>
            <p:nvSpPr>
              <p:cNvPr id="25" name="Oval 24">
                <a:extLst>
                  <a:ext uri="{FF2B5EF4-FFF2-40B4-BE49-F238E27FC236}">
                    <a16:creationId xmlns:a16="http://schemas.microsoft.com/office/drawing/2014/main" id="{EB8E5647-0E23-4CFF-BA2A-C61B78D1DE39}"/>
                  </a:ext>
                </a:extLst>
              </p:cNvPr>
              <p:cNvSpPr/>
              <p:nvPr/>
            </p:nvSpPr>
            <p:spPr>
              <a:xfrm>
                <a:off x="9779836" y="2973808"/>
                <a:ext cx="557491" cy="567301"/>
              </a:xfrm>
              <a:prstGeom prst="ellipse">
                <a:avLst/>
              </a:prstGeom>
              <a:solidFill>
                <a:schemeClr val="tx1"/>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Checkmark outline">
                <a:extLst>
                  <a:ext uri="{FF2B5EF4-FFF2-40B4-BE49-F238E27FC236}">
                    <a16:creationId xmlns:a16="http://schemas.microsoft.com/office/drawing/2014/main" id="{44C15D50-4711-423D-B64C-8D0925D0D2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38734" y="3098925"/>
                <a:ext cx="301752" cy="301752"/>
              </a:xfrm>
              <a:prstGeom prst="rect">
                <a:avLst/>
              </a:prstGeom>
            </p:spPr>
          </p:pic>
        </p:grpSp>
      </p:grpSp>
      <p:grpSp>
        <p:nvGrpSpPr>
          <p:cNvPr id="8" name="Group 7">
            <a:extLst>
              <a:ext uri="{FF2B5EF4-FFF2-40B4-BE49-F238E27FC236}">
                <a16:creationId xmlns:a16="http://schemas.microsoft.com/office/drawing/2014/main" id="{806C8AFE-3AE3-4F03-B6E5-73A2A1BCB204}"/>
              </a:ext>
              <a:ext uri="{C183D7F6-B498-43B3-948B-1728B52AA6E4}">
                <adec:decorative xmlns:adec="http://schemas.microsoft.com/office/drawing/2017/decorative" val="1"/>
              </a:ext>
            </a:extLst>
          </p:cNvPr>
          <p:cNvGrpSpPr/>
          <p:nvPr/>
        </p:nvGrpSpPr>
        <p:grpSpPr>
          <a:xfrm>
            <a:off x="5470157" y="1847153"/>
            <a:ext cx="1097280" cy="1097280"/>
            <a:chOff x="5519456" y="2168929"/>
            <a:chExt cx="1097280" cy="1097280"/>
          </a:xfrm>
        </p:grpSpPr>
        <p:cxnSp>
          <p:nvCxnSpPr>
            <p:cNvPr id="31" name="Straight Arrow Connector 30">
              <a:extLst>
                <a:ext uri="{FF2B5EF4-FFF2-40B4-BE49-F238E27FC236}">
                  <a16:creationId xmlns:a16="http://schemas.microsoft.com/office/drawing/2014/main" id="{EEFC3599-E64D-4138-85E8-419B6A775710}"/>
                </a:ext>
              </a:extLst>
            </p:cNvPr>
            <p:cNvCxnSpPr>
              <a:cxnSpLocks/>
            </p:cNvCxnSpPr>
            <p:nvPr/>
          </p:nvCxnSpPr>
          <p:spPr>
            <a:xfrm>
              <a:off x="5519456" y="3266209"/>
              <a:ext cx="1097280" cy="0"/>
            </a:xfrm>
            <a:prstGeom prst="straightConnector1">
              <a:avLst/>
            </a:prstGeom>
            <a:ln w="28575" cap="rnd">
              <a:solidFill>
                <a:srgbClr val="50E6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897B3C8-44D5-4A11-9360-A1FB79353F3B}"/>
                </a:ext>
              </a:extLst>
            </p:cNvPr>
            <p:cNvCxnSpPr>
              <a:cxnSpLocks/>
            </p:cNvCxnSpPr>
            <p:nvPr/>
          </p:nvCxnSpPr>
          <p:spPr>
            <a:xfrm flipV="1">
              <a:off x="5519456" y="2168929"/>
              <a:ext cx="0" cy="1097280"/>
            </a:xfrm>
            <a:prstGeom prst="straightConnector1">
              <a:avLst/>
            </a:prstGeom>
            <a:ln w="28575" cap="rnd">
              <a:solidFill>
                <a:srgbClr val="50E6FF"/>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FC6F528-301E-4AD7-A389-B9A8557E2C65}"/>
                </a:ext>
              </a:extLst>
            </p:cNvPr>
            <p:cNvGrpSpPr/>
            <p:nvPr/>
          </p:nvGrpSpPr>
          <p:grpSpPr>
            <a:xfrm>
              <a:off x="5651843" y="2391519"/>
              <a:ext cx="714885" cy="741613"/>
              <a:chOff x="5641236" y="1941016"/>
              <a:chExt cx="552710" cy="573374"/>
            </a:xfrm>
          </p:grpSpPr>
          <p:sp>
            <p:nvSpPr>
              <p:cNvPr id="35" name="Rectangle 34">
                <a:extLst>
                  <a:ext uri="{FF2B5EF4-FFF2-40B4-BE49-F238E27FC236}">
                    <a16:creationId xmlns:a16="http://schemas.microsoft.com/office/drawing/2014/main" id="{B7811669-892D-4301-9238-35763F23E452}"/>
                  </a:ext>
                </a:extLst>
              </p:cNvPr>
              <p:cNvSpPr/>
              <p:nvPr/>
            </p:nvSpPr>
            <p:spPr>
              <a:xfrm>
                <a:off x="5641236"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CD8DC82-F81F-4259-AEB7-14ED17548AE2}"/>
                  </a:ext>
                </a:extLst>
              </p:cNvPr>
              <p:cNvSpPr/>
              <p:nvPr/>
            </p:nvSpPr>
            <p:spPr>
              <a:xfrm>
                <a:off x="5794901"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F216BD7-7C35-4537-8764-4A9FBE92A2B9}"/>
                  </a:ext>
                </a:extLst>
              </p:cNvPr>
              <p:cNvSpPr/>
              <p:nvPr/>
            </p:nvSpPr>
            <p:spPr>
              <a:xfrm>
                <a:off x="5948566"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8935318-C4A3-4715-8BD8-9CB89F1E99B0}"/>
                  </a:ext>
                </a:extLst>
              </p:cNvPr>
              <p:cNvSpPr/>
              <p:nvPr/>
            </p:nvSpPr>
            <p:spPr>
              <a:xfrm>
                <a:off x="6102506"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7DF1CBE-8555-476D-A69D-F629D4B468DA}"/>
                  </a:ext>
                </a:extLst>
              </p:cNvPr>
              <p:cNvSpPr/>
              <p:nvPr/>
            </p:nvSpPr>
            <p:spPr>
              <a:xfrm>
                <a:off x="5641236" y="2262304"/>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868229A-CE48-4635-A533-8F316EC3FE24}"/>
                  </a:ext>
                </a:extLst>
              </p:cNvPr>
              <p:cNvSpPr/>
              <p:nvPr/>
            </p:nvSpPr>
            <p:spPr>
              <a:xfrm>
                <a:off x="5794901" y="2262304"/>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C10317C-A82F-466F-AFEA-B6DCE22D7A08}"/>
                  </a:ext>
                </a:extLst>
              </p:cNvPr>
              <p:cNvSpPr/>
              <p:nvPr/>
            </p:nvSpPr>
            <p:spPr>
              <a:xfrm>
                <a:off x="5948566" y="2262304"/>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98708F2-24BF-4FA7-B759-402C6B45F7D0}"/>
                  </a:ext>
                </a:extLst>
              </p:cNvPr>
              <p:cNvSpPr/>
              <p:nvPr/>
            </p:nvSpPr>
            <p:spPr>
              <a:xfrm>
                <a:off x="5641236" y="210166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397CCD-E534-4DBB-92DA-820D451FC0C3}"/>
                  </a:ext>
                </a:extLst>
              </p:cNvPr>
              <p:cNvSpPr/>
              <p:nvPr/>
            </p:nvSpPr>
            <p:spPr>
              <a:xfrm>
                <a:off x="5794901" y="210166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CED866B-0B21-4ADB-BC92-6AB64753D328}"/>
                  </a:ext>
                </a:extLst>
              </p:cNvPr>
              <p:cNvSpPr/>
              <p:nvPr/>
            </p:nvSpPr>
            <p:spPr>
              <a:xfrm>
                <a:off x="5641236" y="1941016"/>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 name="Group 2">
            <a:extLst>
              <a:ext uri="{FF2B5EF4-FFF2-40B4-BE49-F238E27FC236}">
                <a16:creationId xmlns:a16="http://schemas.microsoft.com/office/drawing/2014/main" id="{0609B849-1FCF-4BEA-8FA3-3603264F3226}"/>
              </a:ext>
              <a:ext uri="{C183D7F6-B498-43B3-948B-1728B52AA6E4}">
                <adec:decorative xmlns:adec="http://schemas.microsoft.com/office/drawing/2017/decorative" val="1"/>
              </a:ext>
            </a:extLst>
          </p:cNvPr>
          <p:cNvGrpSpPr/>
          <p:nvPr/>
        </p:nvGrpSpPr>
        <p:grpSpPr>
          <a:xfrm>
            <a:off x="9024916" y="2070963"/>
            <a:ext cx="852723" cy="873461"/>
            <a:chOff x="9024917" y="2441319"/>
            <a:chExt cx="731520" cy="731520"/>
          </a:xfrm>
        </p:grpSpPr>
        <p:sp>
          <p:nvSpPr>
            <p:cNvPr id="46" name="Rectangle 45">
              <a:extLst>
                <a:ext uri="{FF2B5EF4-FFF2-40B4-BE49-F238E27FC236}">
                  <a16:creationId xmlns:a16="http://schemas.microsoft.com/office/drawing/2014/main" id="{9E954B45-E93A-45C8-8119-0B9E65753228}"/>
                </a:ext>
              </a:extLst>
            </p:cNvPr>
            <p:cNvSpPr/>
            <p:nvPr/>
          </p:nvSpPr>
          <p:spPr>
            <a:xfrm>
              <a:off x="9024917" y="2441319"/>
              <a:ext cx="731520" cy="73152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raphic 47" descr="Pencil outline">
              <a:extLst>
                <a:ext uri="{FF2B5EF4-FFF2-40B4-BE49-F238E27FC236}">
                  <a16:creationId xmlns:a16="http://schemas.microsoft.com/office/drawing/2014/main" id="{57E9D81C-3BA9-4AB3-9B8E-D09A0A3329B4}"/>
                </a:ext>
              </a:extLst>
            </p:cNvPr>
            <p:cNvSpPr/>
            <p:nvPr/>
          </p:nvSpPr>
          <p:spPr>
            <a:xfrm>
              <a:off x="9116357" y="2499233"/>
              <a:ext cx="548640" cy="548640"/>
            </a:xfrm>
            <a:custGeom>
              <a:avLst/>
              <a:gdLst>
                <a:gd name="connsiteX0" fmla="*/ 1126155 w 1142830"/>
                <a:gd name="connsiteY0" fmla="*/ 117610 h 1144280"/>
                <a:gd name="connsiteX1" fmla="*/ 1025671 w 1142830"/>
                <a:gd name="connsiteY1" fmla="*/ 16768 h 1144280"/>
                <a:gd name="connsiteX2" fmla="*/ 944850 w 1142830"/>
                <a:gd name="connsiteY2" fmla="*/ 16709 h 1144280"/>
                <a:gd name="connsiteX3" fmla="*/ 944790 w 1142830"/>
                <a:gd name="connsiteY3" fmla="*/ 16768 h 1144280"/>
                <a:gd name="connsiteX4" fmla="*/ 86111 w 1142830"/>
                <a:gd name="connsiteY4" fmla="*/ 875447 h 1144280"/>
                <a:gd name="connsiteX5" fmla="*/ 0 w 1142830"/>
                <a:gd name="connsiteY5" fmla="*/ 1144281 h 1144280"/>
                <a:gd name="connsiteX6" fmla="*/ 267948 w 1142830"/>
                <a:gd name="connsiteY6" fmla="*/ 1057213 h 1144280"/>
                <a:gd name="connsiteX7" fmla="*/ 267948 w 1142830"/>
                <a:gd name="connsiteY7" fmla="*/ 1057213 h 1144280"/>
                <a:gd name="connsiteX8" fmla="*/ 1126112 w 1142830"/>
                <a:gd name="connsiteY8" fmla="*/ 198348 h 1144280"/>
                <a:gd name="connsiteX9" fmla="*/ 1126155 w 1142830"/>
                <a:gd name="connsiteY9" fmla="*/ 117610 h 1144280"/>
                <a:gd name="connsiteX10" fmla="*/ 843820 w 1142830"/>
                <a:gd name="connsiteY10" fmla="*/ 158072 h 1144280"/>
                <a:gd name="connsiteX11" fmla="*/ 984937 w 1142830"/>
                <a:gd name="connsiteY11" fmla="*/ 299204 h 1144280"/>
                <a:gd name="connsiteX12" fmla="*/ 954434 w 1142830"/>
                <a:gd name="connsiteY12" fmla="*/ 329736 h 1144280"/>
                <a:gd name="connsiteX13" fmla="*/ 813287 w 1142830"/>
                <a:gd name="connsiteY13" fmla="*/ 188590 h 1144280"/>
                <a:gd name="connsiteX14" fmla="*/ 251717 w 1142830"/>
                <a:gd name="connsiteY14" fmla="*/ 1032453 h 1144280"/>
                <a:gd name="connsiteX15" fmla="*/ 92769 w 1142830"/>
                <a:gd name="connsiteY15" fmla="*/ 1084088 h 1144280"/>
                <a:gd name="connsiteX16" fmla="*/ 59836 w 1142830"/>
                <a:gd name="connsiteY16" fmla="*/ 1051141 h 1144280"/>
                <a:gd name="connsiteX17" fmla="*/ 110928 w 1142830"/>
                <a:gd name="connsiteY17" fmla="*/ 891578 h 1144280"/>
                <a:gd name="connsiteX18" fmla="*/ 227557 w 1142830"/>
                <a:gd name="connsiteY18" fmla="*/ 915781 h 1144280"/>
                <a:gd name="connsiteX19" fmla="*/ 251717 w 1142830"/>
                <a:gd name="connsiteY19" fmla="*/ 1032453 h 1144280"/>
                <a:gd name="connsiteX20" fmla="*/ 247745 w 1142830"/>
                <a:gd name="connsiteY20" fmla="*/ 895578 h 1144280"/>
                <a:gd name="connsiteX21" fmla="*/ 150590 w 1142830"/>
                <a:gd name="connsiteY21" fmla="*/ 851287 h 1144280"/>
                <a:gd name="connsiteX22" fmla="*/ 793085 w 1142830"/>
                <a:gd name="connsiteY22" fmla="*/ 208792 h 1144280"/>
                <a:gd name="connsiteX23" fmla="*/ 934231 w 1142830"/>
                <a:gd name="connsiteY23" fmla="*/ 349896 h 1144280"/>
                <a:gd name="connsiteX24" fmla="*/ 292108 w 1142830"/>
                <a:gd name="connsiteY24" fmla="*/ 992619 h 1144280"/>
                <a:gd name="connsiteX25" fmla="*/ 247745 w 1142830"/>
                <a:gd name="connsiteY25" fmla="*/ 895578 h 1144280"/>
                <a:gd name="connsiteX26" fmla="*/ 1105895 w 1142830"/>
                <a:gd name="connsiteY26" fmla="*/ 178146 h 1144280"/>
                <a:gd name="connsiteX27" fmla="*/ 1005140 w 1142830"/>
                <a:gd name="connsiteY27" fmla="*/ 278987 h 1144280"/>
                <a:gd name="connsiteX28" fmla="*/ 864022 w 1142830"/>
                <a:gd name="connsiteY28" fmla="*/ 137869 h 1144280"/>
                <a:gd name="connsiteX29" fmla="*/ 964978 w 1142830"/>
                <a:gd name="connsiteY29" fmla="*/ 36900 h 1144280"/>
                <a:gd name="connsiteX30" fmla="*/ 1005389 w 1142830"/>
                <a:gd name="connsiteY30" fmla="*/ 36862 h 1144280"/>
                <a:gd name="connsiteX31" fmla="*/ 1005426 w 1142830"/>
                <a:gd name="connsiteY31" fmla="*/ 36900 h 1144280"/>
                <a:gd name="connsiteX32" fmla="*/ 1105924 w 1142830"/>
                <a:gd name="connsiteY32" fmla="*/ 137741 h 1144280"/>
                <a:gd name="connsiteX33" fmla="*/ 1105895 w 1142830"/>
                <a:gd name="connsiteY33" fmla="*/ 178146 h 11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2830" h="1144280">
                  <a:moveTo>
                    <a:pt x="1126155" y="117610"/>
                  </a:moveTo>
                  <a:lnTo>
                    <a:pt x="1025671" y="16768"/>
                  </a:lnTo>
                  <a:cubicBezTo>
                    <a:pt x="1003370" y="-5566"/>
                    <a:pt x="967184" y="-5593"/>
                    <a:pt x="944850" y="16709"/>
                  </a:cubicBezTo>
                  <a:cubicBezTo>
                    <a:pt x="944830" y="16729"/>
                    <a:pt x="944810" y="16749"/>
                    <a:pt x="944790" y="16768"/>
                  </a:cubicBezTo>
                  <a:lnTo>
                    <a:pt x="86111" y="875447"/>
                  </a:lnTo>
                  <a:lnTo>
                    <a:pt x="0" y="1144281"/>
                  </a:lnTo>
                  <a:lnTo>
                    <a:pt x="267948" y="1057213"/>
                  </a:lnTo>
                  <a:lnTo>
                    <a:pt x="267948" y="1057213"/>
                  </a:lnTo>
                  <a:lnTo>
                    <a:pt x="1126112" y="198348"/>
                  </a:lnTo>
                  <a:cubicBezTo>
                    <a:pt x="1148386" y="176051"/>
                    <a:pt x="1148407" y="139931"/>
                    <a:pt x="1126155" y="117610"/>
                  </a:cubicBezTo>
                  <a:close/>
                  <a:moveTo>
                    <a:pt x="843820" y="158072"/>
                  </a:moveTo>
                  <a:lnTo>
                    <a:pt x="984937" y="299204"/>
                  </a:lnTo>
                  <a:lnTo>
                    <a:pt x="954434" y="329736"/>
                  </a:lnTo>
                  <a:lnTo>
                    <a:pt x="813287" y="188590"/>
                  </a:lnTo>
                  <a:close/>
                  <a:moveTo>
                    <a:pt x="251717" y="1032453"/>
                  </a:moveTo>
                  <a:lnTo>
                    <a:pt x="92769" y="1084088"/>
                  </a:lnTo>
                  <a:lnTo>
                    <a:pt x="59836" y="1051141"/>
                  </a:lnTo>
                  <a:lnTo>
                    <a:pt x="110928" y="891578"/>
                  </a:lnTo>
                  <a:cubicBezTo>
                    <a:pt x="139860" y="868832"/>
                    <a:pt x="190595" y="878833"/>
                    <a:pt x="227557" y="915781"/>
                  </a:cubicBezTo>
                  <a:cubicBezTo>
                    <a:pt x="264519" y="952728"/>
                    <a:pt x="274520" y="1003535"/>
                    <a:pt x="251717" y="1032453"/>
                  </a:cubicBezTo>
                  <a:close/>
                  <a:moveTo>
                    <a:pt x="247745" y="895578"/>
                  </a:moveTo>
                  <a:cubicBezTo>
                    <a:pt x="222204" y="868951"/>
                    <a:pt x="187442" y="853104"/>
                    <a:pt x="150590" y="851287"/>
                  </a:cubicBezTo>
                  <a:lnTo>
                    <a:pt x="793085" y="208792"/>
                  </a:lnTo>
                  <a:lnTo>
                    <a:pt x="934231" y="349896"/>
                  </a:lnTo>
                  <a:lnTo>
                    <a:pt x="292108" y="992619"/>
                  </a:lnTo>
                  <a:cubicBezTo>
                    <a:pt x="290232" y="955800"/>
                    <a:pt x="274363" y="921087"/>
                    <a:pt x="247745" y="895578"/>
                  </a:cubicBezTo>
                  <a:close/>
                  <a:moveTo>
                    <a:pt x="1105895" y="178146"/>
                  </a:moveTo>
                  <a:lnTo>
                    <a:pt x="1005140" y="278987"/>
                  </a:lnTo>
                  <a:lnTo>
                    <a:pt x="864022" y="137869"/>
                  </a:lnTo>
                  <a:lnTo>
                    <a:pt x="964978" y="36900"/>
                  </a:lnTo>
                  <a:cubicBezTo>
                    <a:pt x="976126" y="25730"/>
                    <a:pt x="994220" y="25714"/>
                    <a:pt x="1005389" y="36862"/>
                  </a:cubicBezTo>
                  <a:cubicBezTo>
                    <a:pt x="1005401" y="36875"/>
                    <a:pt x="1005413" y="36887"/>
                    <a:pt x="1005426" y="36900"/>
                  </a:cubicBezTo>
                  <a:lnTo>
                    <a:pt x="1105924" y="137741"/>
                  </a:lnTo>
                  <a:cubicBezTo>
                    <a:pt x="1117071" y="148908"/>
                    <a:pt x="1117058" y="166996"/>
                    <a:pt x="1105895" y="178146"/>
                  </a:cubicBezTo>
                  <a:close/>
                </a:path>
              </a:pathLst>
            </a:custGeom>
            <a:solidFill>
              <a:schemeClr val="tx1"/>
            </a:solidFill>
            <a:ln w="12700" cap="flat">
              <a:solidFill>
                <a:srgbClr val="50E6FF"/>
              </a:solidFill>
              <a:prstDash val="solid"/>
              <a:miter/>
            </a:ln>
          </p:spPr>
          <p:txBody>
            <a:bodyPr rtlCol="0" anchor="ctr"/>
            <a:lstStyle/>
            <a:p>
              <a:endParaRPr lang="en-US"/>
            </a:p>
          </p:txBody>
        </p:sp>
      </p:grpSp>
      <p:sp>
        <p:nvSpPr>
          <p:cNvPr id="49" name="TextBox 48">
            <a:extLst>
              <a:ext uri="{FF2B5EF4-FFF2-40B4-BE49-F238E27FC236}">
                <a16:creationId xmlns:a16="http://schemas.microsoft.com/office/drawing/2014/main" id="{DB3200E8-8A00-414E-B9E1-8D4A2120155C}"/>
              </a:ext>
            </a:extLst>
          </p:cNvPr>
          <p:cNvSpPr txBox="1"/>
          <p:nvPr/>
        </p:nvSpPr>
        <p:spPr>
          <a:xfrm>
            <a:off x="1785662" y="5261507"/>
            <a:ext cx="2362281" cy="276999"/>
          </a:xfrm>
          <a:prstGeom prst="rect">
            <a:avLst/>
          </a:prstGeom>
          <a:noFill/>
          <a:ln w="57150">
            <a:noFill/>
          </a:ln>
        </p:spPr>
        <p:txBody>
          <a:bodyPr wrap="square" rtlCol="0">
            <a:spAutoFit/>
          </a:bodyPr>
          <a:lstStyle/>
          <a:p>
            <a:pPr algn="ctr"/>
            <a:r>
              <a:rPr lang="en-US" sz="1200">
                <a:solidFill>
                  <a:schemeClr val="bg1"/>
                </a:solidFill>
                <a:latin typeface="Segoe UI" panose="020B0502040204020203" pitchFamily="34" charset="0"/>
                <a:cs typeface="Segoe UI" panose="020B0502040204020203" pitchFamily="34" charset="0"/>
              </a:rPr>
              <a:t>No database setup</a:t>
            </a:r>
          </a:p>
        </p:txBody>
      </p:sp>
      <p:sp>
        <p:nvSpPr>
          <p:cNvPr id="50" name="TextBox 49">
            <a:extLst>
              <a:ext uri="{FF2B5EF4-FFF2-40B4-BE49-F238E27FC236}">
                <a16:creationId xmlns:a16="http://schemas.microsoft.com/office/drawing/2014/main" id="{B661DC42-7564-4EAB-9ADF-5175C90EF773}"/>
              </a:ext>
            </a:extLst>
          </p:cNvPr>
          <p:cNvSpPr txBox="1"/>
          <p:nvPr/>
        </p:nvSpPr>
        <p:spPr>
          <a:xfrm>
            <a:off x="1785662" y="5661721"/>
            <a:ext cx="2362281" cy="276999"/>
          </a:xfrm>
          <a:prstGeom prst="rect">
            <a:avLst/>
          </a:prstGeom>
          <a:noFill/>
          <a:ln w="57150">
            <a:noFill/>
          </a:ln>
        </p:spPr>
        <p:txBody>
          <a:bodyPr wrap="square" rtlCol="0">
            <a:spAutoFit/>
          </a:bodyPr>
          <a:lstStyle/>
          <a:p>
            <a:pPr algn="ctr"/>
            <a:r>
              <a:rPr lang="en-US" sz="1200">
                <a:solidFill>
                  <a:schemeClr val="bg1"/>
                </a:solidFill>
                <a:latin typeface="Segoe UI" panose="020B0502040204020203" pitchFamily="34" charset="0"/>
                <a:cs typeface="Segoe UI" panose="020B0502040204020203" pitchFamily="34" charset="0"/>
              </a:rPr>
              <a:t>No 3P software setup</a:t>
            </a:r>
          </a:p>
        </p:txBody>
      </p:sp>
      <p:sp>
        <p:nvSpPr>
          <p:cNvPr id="5" name="Title 4">
            <a:extLst>
              <a:ext uri="{FF2B5EF4-FFF2-40B4-BE49-F238E27FC236}">
                <a16:creationId xmlns:a16="http://schemas.microsoft.com/office/drawing/2014/main" id="{94FC340B-FC82-4751-84E8-AAD83CDB74CE}"/>
              </a:ext>
            </a:extLst>
          </p:cNvPr>
          <p:cNvSpPr>
            <a:spLocks noGrp="1"/>
          </p:cNvSpPr>
          <p:nvPr>
            <p:ph type="title"/>
          </p:nvPr>
        </p:nvSpPr>
        <p:spPr/>
        <p:txBody>
          <a:bodyPr/>
          <a:lstStyle/>
          <a:p>
            <a:r>
              <a:rPr lang="en-US" dirty="0">
                <a:solidFill>
                  <a:schemeClr val="bg1"/>
                </a:solidFill>
              </a:rPr>
              <a:t>Multi-Cluster HCI Monitoring Benefits</a:t>
            </a:r>
          </a:p>
        </p:txBody>
      </p:sp>
      <p:sp>
        <p:nvSpPr>
          <p:cNvPr id="45" name="TextBox 44">
            <a:extLst>
              <a:ext uri="{FF2B5EF4-FFF2-40B4-BE49-F238E27FC236}">
                <a16:creationId xmlns:a16="http://schemas.microsoft.com/office/drawing/2014/main" id="{F4C94DE5-1D41-4FB4-AFCE-00399E9B9E93}"/>
              </a:ext>
            </a:extLst>
          </p:cNvPr>
          <p:cNvSpPr txBox="1"/>
          <p:nvPr/>
        </p:nvSpPr>
        <p:spPr>
          <a:xfrm>
            <a:off x="307725" y="6334780"/>
            <a:ext cx="5611842" cy="523220"/>
          </a:xfrm>
          <a:prstGeom prst="rect">
            <a:avLst/>
          </a:prstGeom>
          <a:noFill/>
        </p:spPr>
        <p:txBody>
          <a:bodyPr wrap="square">
            <a:spAutoFit/>
          </a:bodyPr>
          <a:lstStyle/>
          <a:p>
            <a:pPr algn="l"/>
            <a:r>
              <a:rPr lang="en-US" sz="1400" b="0" i="0" u="sng" dirty="0">
                <a:solidFill>
                  <a:srgbClr val="50E6FF"/>
                </a:solidFill>
                <a:effectLst/>
                <a:latin typeface="SegoeUI"/>
                <a:hlinkClick r:id="rId7">
                  <a:extLst>
                    <a:ext uri="{A12FA001-AC4F-418D-AE19-62706E023703}">
                      <ahyp:hlinkClr xmlns:ahyp="http://schemas.microsoft.com/office/drawing/2018/hyperlinkcolor" val="tx"/>
                    </a:ext>
                  </a:extLst>
                </a:hlinkClick>
              </a:rPr>
              <a:t>Watch the video multi-cluster monitoring video walkthrough</a:t>
            </a:r>
            <a:endParaRPr lang="en-US" sz="1400" b="0" i="0" dirty="0">
              <a:solidFill>
                <a:srgbClr val="50E6FF"/>
              </a:solidFill>
              <a:effectLst/>
              <a:latin typeface="SegoeUI"/>
            </a:endParaRPr>
          </a:p>
          <a:p>
            <a:pPr algn="l"/>
            <a:r>
              <a:rPr lang="en-US" sz="1400" b="0" i="0" dirty="0">
                <a:solidFill>
                  <a:srgbClr val="50E6FF"/>
                </a:solidFill>
                <a:effectLst/>
                <a:latin typeface="SegoeUI"/>
              </a:rPr>
              <a:t> </a:t>
            </a:r>
          </a:p>
        </p:txBody>
      </p:sp>
    </p:spTree>
    <p:extLst>
      <p:ext uri="{BB962C8B-B14F-4D97-AF65-F5344CB8AC3E}">
        <p14:creationId xmlns:p14="http://schemas.microsoft.com/office/powerpoint/2010/main" val="27003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P spid="22" grpId="0"/>
      <p:bldP spid="28" grpId="0"/>
      <p:bldP spid="30" grpId="0"/>
      <p:bldP spid="32" grpId="0"/>
      <p:bldP spid="49" grpId="0"/>
      <p:bldP spid="5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C30DBD27-F732-4E0B-A84F-3573D98B869E}"/>
              </a:ext>
              <a:ext uri="{C183D7F6-B498-43B3-948B-1728B52AA6E4}">
                <adec:decorative xmlns:adec="http://schemas.microsoft.com/office/drawing/2017/decorative" val="1"/>
              </a:ext>
            </a:extLst>
          </p:cNvPr>
          <p:cNvSpPr/>
          <p:nvPr/>
        </p:nvSpPr>
        <p:spPr>
          <a:xfrm>
            <a:off x="719458" y="1650385"/>
            <a:ext cx="182854" cy="182854"/>
          </a:xfrm>
          <a:prstGeom prst="ellipse">
            <a:avLst/>
          </a:prstGeom>
          <a:solidFill>
            <a:srgbClr val="002060"/>
          </a:solidFill>
          <a:ln w="28575">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panose="020B0502040204020203" pitchFamily="34" charset="0"/>
              <a:cs typeface="Segoe UI" panose="020B0502040204020203" pitchFamily="34" charset="0"/>
            </a:endParaRPr>
          </a:p>
        </p:txBody>
      </p:sp>
      <p:sp>
        <p:nvSpPr>
          <p:cNvPr id="49" name="Oval 48">
            <a:extLst>
              <a:ext uri="{FF2B5EF4-FFF2-40B4-BE49-F238E27FC236}">
                <a16:creationId xmlns:a16="http://schemas.microsoft.com/office/drawing/2014/main" id="{3AB43E33-2D25-4183-BDB3-61397E3E8142}"/>
              </a:ext>
              <a:ext uri="{C183D7F6-B498-43B3-948B-1728B52AA6E4}">
                <adec:decorative xmlns:adec="http://schemas.microsoft.com/office/drawing/2017/decorative" val="1"/>
              </a:ext>
            </a:extLst>
          </p:cNvPr>
          <p:cNvSpPr/>
          <p:nvPr/>
        </p:nvSpPr>
        <p:spPr>
          <a:xfrm>
            <a:off x="719458" y="3282195"/>
            <a:ext cx="182854" cy="182854"/>
          </a:xfrm>
          <a:prstGeom prst="ellipse">
            <a:avLst/>
          </a:prstGeom>
          <a:noFill/>
          <a:ln w="28575">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panose="020B0502040204020203" pitchFamily="34" charset="0"/>
              <a:cs typeface="Segoe UI" panose="020B0502040204020203" pitchFamily="34" charset="0"/>
            </a:endParaRPr>
          </a:p>
        </p:txBody>
      </p:sp>
      <p:sp>
        <p:nvSpPr>
          <p:cNvPr id="51" name="TextBox 50">
            <a:extLst>
              <a:ext uri="{FF2B5EF4-FFF2-40B4-BE49-F238E27FC236}">
                <a16:creationId xmlns:a16="http://schemas.microsoft.com/office/drawing/2014/main" id="{DEA65F15-2899-4CEB-AD0E-0B424B820D8A}"/>
              </a:ext>
            </a:extLst>
          </p:cNvPr>
          <p:cNvSpPr txBox="1"/>
          <p:nvPr/>
        </p:nvSpPr>
        <p:spPr>
          <a:xfrm>
            <a:off x="1069048" y="1603332"/>
            <a:ext cx="2474460" cy="276999"/>
          </a:xfrm>
          <a:prstGeom prst="rect">
            <a:avLst/>
          </a:prstGeom>
          <a:noFill/>
        </p:spPr>
        <p:txBody>
          <a:bodyPr wrap="none" lIns="91440" tIns="45720" rIns="91440" bIns="45720" rtlCol="0" anchor="t">
            <a:spAutoFit/>
          </a:bodyPr>
          <a:lstStyle/>
          <a:p>
            <a:pPr defTabSz="914225"/>
            <a:r>
              <a:rPr lang="en-US" sz="1200" b="1" dirty="0">
                <a:solidFill>
                  <a:srgbClr val="50E6FF"/>
                </a:solidFill>
                <a:latin typeface="Segoe UI"/>
                <a:cs typeface="Segoe UI"/>
              </a:rPr>
              <a:t>Azure Stack HCI available today</a:t>
            </a:r>
            <a:endParaRPr lang="en-US" sz="1200" i="1" dirty="0">
              <a:solidFill>
                <a:srgbClr val="50E6FF"/>
              </a:solidFill>
              <a:latin typeface="Segoe UI"/>
              <a:cs typeface="Segoe UI"/>
            </a:endParaRPr>
          </a:p>
        </p:txBody>
      </p:sp>
      <p:sp>
        <p:nvSpPr>
          <p:cNvPr id="53" name="TextBox 52">
            <a:extLst>
              <a:ext uri="{FF2B5EF4-FFF2-40B4-BE49-F238E27FC236}">
                <a16:creationId xmlns:a16="http://schemas.microsoft.com/office/drawing/2014/main" id="{8D60AAB8-BCCC-4A00-A383-E348B3FD89A8}"/>
              </a:ext>
            </a:extLst>
          </p:cNvPr>
          <p:cNvSpPr txBox="1"/>
          <p:nvPr/>
        </p:nvSpPr>
        <p:spPr>
          <a:xfrm>
            <a:off x="1069049" y="3235143"/>
            <a:ext cx="2490169" cy="276999"/>
          </a:xfrm>
          <a:prstGeom prst="rect">
            <a:avLst/>
          </a:prstGeom>
          <a:noFill/>
        </p:spPr>
        <p:txBody>
          <a:bodyPr wrap="none" rtlCol="0">
            <a:spAutoFit/>
          </a:bodyPr>
          <a:lstStyle/>
          <a:p>
            <a:pPr defTabSz="914225"/>
            <a:r>
              <a:rPr lang="en-US" sz="1200" b="1" dirty="0">
                <a:solidFill>
                  <a:srgbClr val="0386E0"/>
                </a:solidFill>
                <a:latin typeface="Segoe UI" panose="020B0502040204020203" pitchFamily="34" charset="0"/>
                <a:cs typeface="Segoe UI" panose="020B0502040204020203" pitchFamily="34" charset="0"/>
              </a:rPr>
              <a:t>Azure Stack HCI coming in 2021</a:t>
            </a:r>
            <a:endParaRPr lang="en-US" sz="1200" i="1" dirty="0">
              <a:solidFill>
                <a:srgbClr val="0386E0"/>
              </a:solidFill>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0FA0C3EA-966B-44FB-9F2E-280C16D60CFC}"/>
              </a:ext>
            </a:extLst>
          </p:cNvPr>
          <p:cNvSpPr txBox="1"/>
          <p:nvPr/>
        </p:nvSpPr>
        <p:spPr>
          <a:xfrm>
            <a:off x="1208729" y="1880291"/>
            <a:ext cx="1298753" cy="1165897"/>
          </a:xfrm>
          <a:prstGeom prst="rect">
            <a:avLst/>
          </a:prstGeom>
          <a:noFill/>
        </p:spPr>
        <p:txBody>
          <a:bodyPr wrap="none" lIns="91440" tIns="45720" rIns="91440" bIns="45720" rtlCol="0" anchor="t">
            <a:spAutoFit/>
          </a:bodyPr>
          <a:lstStyle/>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East US (default)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Southeast Asia</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West Europe</a:t>
            </a:r>
          </a:p>
          <a:p>
            <a:pPr defTabSz="914225">
              <a:lnSpc>
                <a:spcPct val="150000"/>
              </a:lnSpc>
            </a:pPr>
            <a:r>
              <a:rPr lang="en-US" sz="1200" dirty="0">
                <a:solidFill>
                  <a:srgbClr val="FFFFFF"/>
                </a:solidFill>
                <a:latin typeface="Segoe UI"/>
                <a:cs typeface="Segoe UI"/>
              </a:rPr>
              <a:t>China East 2*</a:t>
            </a:r>
            <a:endParaRPr lang="en-US" sz="1200" dirty="0">
              <a:solidFill>
                <a:srgbClr val="FFFFFF"/>
              </a:solidFill>
              <a:latin typeface="Segoe UI" panose="020B0502040204020203" pitchFamily="34" charset="0"/>
              <a:cs typeface="Segoe UI" panose="020B0502040204020203" pitchFamily="34" charset="0"/>
            </a:endParaRPr>
          </a:p>
        </p:txBody>
      </p:sp>
      <p:sp>
        <p:nvSpPr>
          <p:cNvPr id="57" name="TextBox 56">
            <a:extLst>
              <a:ext uri="{FF2B5EF4-FFF2-40B4-BE49-F238E27FC236}">
                <a16:creationId xmlns:a16="http://schemas.microsoft.com/office/drawing/2014/main" id="{070B895F-5E1E-4AAC-A16B-A71B70E2297E}"/>
              </a:ext>
            </a:extLst>
          </p:cNvPr>
          <p:cNvSpPr txBox="1"/>
          <p:nvPr/>
        </p:nvSpPr>
        <p:spPr>
          <a:xfrm>
            <a:off x="1222532" y="3519633"/>
            <a:ext cx="1700337" cy="1719894"/>
          </a:xfrm>
          <a:prstGeom prst="rect">
            <a:avLst/>
          </a:prstGeom>
          <a:noFill/>
        </p:spPr>
        <p:txBody>
          <a:bodyPr wrap="none" lIns="91440" tIns="45720" rIns="91440" bIns="45720" rtlCol="0" anchor="t">
            <a:spAutoFit/>
          </a:bodyPr>
          <a:lstStyle/>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Australia East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Brazil South</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Germany West Central</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Japan East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US Gov Virginia </a:t>
            </a:r>
            <a:r>
              <a:rPr lang="en-US" sz="1200" baseline="30000" dirty="0">
                <a:solidFill>
                  <a:srgbClr val="FFFFFF"/>
                </a:solidFill>
                <a:latin typeface="Segoe UI" panose="020B0502040204020203" pitchFamily="34" charset="0"/>
                <a:cs typeface="Segoe UI" panose="020B0502040204020203" pitchFamily="34" charset="0"/>
              </a:rPr>
              <a: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UK South</a:t>
            </a:r>
          </a:p>
        </p:txBody>
      </p:sp>
      <p:sp>
        <p:nvSpPr>
          <p:cNvPr id="59" name="TextBox 58">
            <a:extLst>
              <a:ext uri="{FF2B5EF4-FFF2-40B4-BE49-F238E27FC236}">
                <a16:creationId xmlns:a16="http://schemas.microsoft.com/office/drawing/2014/main" id="{D10E08C6-5E48-4DD9-A100-81762F509655}"/>
              </a:ext>
            </a:extLst>
          </p:cNvPr>
          <p:cNvSpPr txBox="1"/>
          <p:nvPr/>
        </p:nvSpPr>
        <p:spPr>
          <a:xfrm>
            <a:off x="4337001" y="5865633"/>
            <a:ext cx="6998285" cy="276999"/>
          </a:xfrm>
          <a:prstGeom prst="rect">
            <a:avLst/>
          </a:prstGeom>
          <a:noFill/>
        </p:spPr>
        <p:txBody>
          <a:bodyPr wrap="square" lIns="91440" tIns="45720" rIns="91440" bIns="45720" rtlCol="0" anchor="t">
            <a:spAutoFit/>
          </a:bodyPr>
          <a:lstStyle/>
          <a:p>
            <a:pPr algn="ctr" defTabSz="914225"/>
            <a:r>
              <a:rPr lang="en-US" sz="1200" baseline="30000" dirty="0">
                <a:solidFill>
                  <a:schemeClr val="bg1"/>
                </a:solidFill>
                <a:latin typeface="Segoe UI"/>
                <a:cs typeface="Segoe UI"/>
              </a:rPr>
              <a:t>*</a:t>
            </a:r>
            <a:r>
              <a:rPr lang="en-US" sz="1200" dirty="0">
                <a:solidFill>
                  <a:schemeClr val="bg1"/>
                </a:solidFill>
                <a:latin typeface="Segoe UI"/>
                <a:cs typeface="Segoe UI"/>
              </a:rPr>
              <a:t> Sovereign clouds, see</a:t>
            </a:r>
            <a:r>
              <a:rPr lang="en-US" sz="1200" dirty="0">
                <a:solidFill>
                  <a:srgbClr val="676767"/>
                </a:solidFill>
                <a:latin typeface="Segoe UI"/>
                <a:cs typeface="Segoe UI"/>
              </a:rPr>
              <a:t> </a:t>
            </a:r>
            <a:r>
              <a:rPr lang="en-US" sz="1200" dirty="0">
                <a:solidFill>
                  <a:srgbClr val="50E6FF"/>
                </a:solidFill>
                <a:latin typeface="Segoe UI"/>
                <a:cs typeface="Segoe UI"/>
                <a:hlinkClick r:id="rId3">
                  <a:extLst>
                    <a:ext uri="{A12FA001-AC4F-418D-AE19-62706E023703}">
                      <ahyp:hlinkClr xmlns:ahyp="http://schemas.microsoft.com/office/drawing/2018/hyperlinkcolor" val="tx"/>
                    </a:ext>
                  </a:extLst>
                </a:hlinkClick>
              </a:rPr>
              <a:t>https://azure.microsoft.com/global-infrastructure/regions</a:t>
            </a:r>
            <a:r>
              <a:rPr lang="en-US" sz="1200" dirty="0">
                <a:solidFill>
                  <a:srgbClr val="676767"/>
                </a:solidFill>
                <a:latin typeface="Segoe UI"/>
                <a:cs typeface="Segoe UI"/>
              </a:rPr>
              <a:t> </a:t>
            </a:r>
          </a:p>
        </p:txBody>
      </p:sp>
      <p:grpSp>
        <p:nvGrpSpPr>
          <p:cNvPr id="92" name="Group 91">
            <a:extLst>
              <a:ext uri="{FF2B5EF4-FFF2-40B4-BE49-F238E27FC236}">
                <a16:creationId xmlns:a16="http://schemas.microsoft.com/office/drawing/2014/main" id="{D75636C8-4FD5-4A3B-B9DB-09A387B63737}"/>
              </a:ext>
              <a:ext uri="{C183D7F6-B498-43B3-948B-1728B52AA6E4}">
                <adec:decorative xmlns:adec="http://schemas.microsoft.com/office/drawing/2017/decorative" val="1"/>
              </a:ext>
            </a:extLst>
          </p:cNvPr>
          <p:cNvGrpSpPr/>
          <p:nvPr/>
        </p:nvGrpSpPr>
        <p:grpSpPr>
          <a:xfrm>
            <a:off x="3876990" y="1583155"/>
            <a:ext cx="7710923" cy="3933087"/>
            <a:chOff x="4876800" y="1563379"/>
            <a:chExt cx="7315200" cy="3731242"/>
          </a:xfrm>
        </p:grpSpPr>
        <p:pic>
          <p:nvPicPr>
            <p:cNvPr id="23" name="Picture 22">
              <a:extLst>
                <a:ext uri="{FF2B5EF4-FFF2-40B4-BE49-F238E27FC236}">
                  <a16:creationId xmlns:a16="http://schemas.microsoft.com/office/drawing/2014/main" id="{B9920E60-578C-49AA-93B1-EE6429CCC25C}"/>
                </a:ext>
              </a:extLst>
            </p:cNvPr>
            <p:cNvPicPr>
              <a:picLocks noChangeAspect="1"/>
            </p:cNvPicPr>
            <p:nvPr/>
          </p:nvPicPr>
          <p:blipFill>
            <a:blip r:embed="rId4"/>
            <a:stretch>
              <a:fillRect/>
            </a:stretch>
          </p:blipFill>
          <p:spPr>
            <a:xfrm>
              <a:off x="4876800" y="1563379"/>
              <a:ext cx="7315200" cy="3731242"/>
            </a:xfrm>
            <a:prstGeom prst="rect">
              <a:avLst/>
            </a:prstGeom>
          </p:spPr>
        </p:pic>
        <p:sp>
          <p:nvSpPr>
            <p:cNvPr id="25" name="Oval 24">
              <a:extLst>
                <a:ext uri="{FF2B5EF4-FFF2-40B4-BE49-F238E27FC236}">
                  <a16:creationId xmlns:a16="http://schemas.microsoft.com/office/drawing/2014/main" id="{91E0E19D-9C8C-489C-B78C-4A8317ECA27D}"/>
                </a:ext>
              </a:extLst>
            </p:cNvPr>
            <p:cNvSpPr/>
            <p:nvPr/>
          </p:nvSpPr>
          <p:spPr>
            <a:xfrm>
              <a:off x="6272276" y="2727545"/>
              <a:ext cx="109728" cy="109728"/>
            </a:xfrm>
            <a:prstGeom prst="ellipse">
              <a:avLst/>
            </a:prstGeom>
            <a:solidFill>
              <a:srgbClr val="002060"/>
            </a:solidFill>
            <a:ln w="19050">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27" name="Oval 26">
              <a:extLst>
                <a:ext uri="{FF2B5EF4-FFF2-40B4-BE49-F238E27FC236}">
                  <a16:creationId xmlns:a16="http://schemas.microsoft.com/office/drawing/2014/main" id="{76F0096A-891D-42A1-A176-8C7DE35731C0}"/>
                </a:ext>
              </a:extLst>
            </p:cNvPr>
            <p:cNvSpPr/>
            <p:nvPr/>
          </p:nvSpPr>
          <p:spPr>
            <a:xfrm>
              <a:off x="6127611" y="2727545"/>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A58ADA71-5265-4EF4-ABB3-5393D2AAEF69}"/>
                </a:ext>
              </a:extLst>
            </p:cNvPr>
            <p:cNvSpPr txBox="1"/>
            <p:nvPr/>
          </p:nvSpPr>
          <p:spPr>
            <a:xfrm>
              <a:off x="6416941" y="2674687"/>
              <a:ext cx="502148" cy="204387"/>
            </a:xfrm>
            <a:prstGeom prst="rect">
              <a:avLst/>
            </a:prstGeom>
            <a:noFill/>
          </p:spPr>
          <p:txBody>
            <a:bodyPr wrap="none" rtlCol="0">
              <a:spAutoFit/>
            </a:bodyPr>
            <a:lstStyle/>
            <a:p>
              <a:pPr defTabSz="914225"/>
              <a:r>
                <a:rPr lang="en-US" sz="800">
                  <a:solidFill>
                    <a:srgbClr val="002060"/>
                  </a:solidFill>
                  <a:latin typeface="Segoe UI Semibold" panose="020B0702040204020203" pitchFamily="34" charset="0"/>
                  <a:cs typeface="Segoe UI Semibold" panose="020B0702040204020203" pitchFamily="34" charset="0"/>
                </a:rPr>
                <a:t>East US</a:t>
              </a:r>
              <a:endParaRPr lang="en-US" sz="800" i="1">
                <a:solidFill>
                  <a:srgbClr val="002060"/>
                </a:soli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C6C63CAA-84E5-46EE-9E78-5788048151A3}"/>
                </a:ext>
              </a:extLst>
            </p:cNvPr>
            <p:cNvSpPr txBox="1"/>
            <p:nvPr/>
          </p:nvSpPr>
          <p:spPr>
            <a:xfrm>
              <a:off x="7172074" y="2362626"/>
              <a:ext cx="737862" cy="204387"/>
            </a:xfrm>
            <a:prstGeom prst="rect">
              <a:avLst/>
            </a:prstGeom>
            <a:noFill/>
          </p:spPr>
          <p:txBody>
            <a:bodyPr wrap="none" rtlCol="0">
              <a:spAutoFit/>
            </a:bodyPr>
            <a:lstStyle/>
            <a:p>
              <a:pPr defTabSz="914225"/>
              <a:r>
                <a:rPr lang="en-US" sz="800">
                  <a:solidFill>
                    <a:srgbClr val="002060"/>
                  </a:solidFill>
                  <a:latin typeface="Segoe UI Semibold" panose="020B0702040204020203" pitchFamily="34" charset="0"/>
                  <a:cs typeface="Segoe UI Semibold" panose="020B0702040204020203" pitchFamily="34" charset="0"/>
                </a:rPr>
                <a:t>West Europe</a:t>
              </a:r>
              <a:endParaRPr lang="en-US" sz="800" i="1">
                <a:solidFill>
                  <a:srgbClr val="002060"/>
                </a:solidFill>
                <a:latin typeface="Segoe UI Semibold" panose="020B0702040204020203" pitchFamily="34" charset="0"/>
                <a:cs typeface="Segoe UI Semibold" panose="020B0702040204020203" pitchFamily="34" charset="0"/>
              </a:endParaRPr>
            </a:p>
          </p:txBody>
        </p:sp>
        <p:sp>
          <p:nvSpPr>
            <p:cNvPr id="35" name="TextBox 34">
              <a:extLst>
                <a:ext uri="{FF2B5EF4-FFF2-40B4-BE49-F238E27FC236}">
                  <a16:creationId xmlns:a16="http://schemas.microsoft.com/office/drawing/2014/main" id="{0B20AE2F-BF4B-4F38-90B6-369ADF12A4F0}"/>
                </a:ext>
              </a:extLst>
            </p:cNvPr>
            <p:cNvSpPr txBox="1"/>
            <p:nvPr/>
          </p:nvSpPr>
          <p:spPr>
            <a:xfrm>
              <a:off x="9572146" y="3628451"/>
              <a:ext cx="824544" cy="204387"/>
            </a:xfrm>
            <a:prstGeom prst="rect">
              <a:avLst/>
            </a:prstGeom>
            <a:noFill/>
          </p:spPr>
          <p:txBody>
            <a:bodyPr wrap="none" rtlCol="0">
              <a:spAutoFit/>
            </a:bodyPr>
            <a:lstStyle/>
            <a:p>
              <a:pPr defTabSz="914225"/>
              <a:r>
                <a:rPr lang="en-US" sz="800">
                  <a:solidFill>
                    <a:srgbClr val="002060"/>
                  </a:solidFill>
                  <a:latin typeface="Segoe UI Semibold" panose="020B0702040204020203" pitchFamily="34" charset="0"/>
                  <a:cs typeface="Segoe UI Semibold" panose="020B0702040204020203" pitchFamily="34" charset="0"/>
                </a:rPr>
                <a:t>Southeast Asia</a:t>
              </a:r>
              <a:endParaRPr lang="en-US" sz="800" i="1">
                <a:solidFill>
                  <a:srgbClr val="002060"/>
                </a:solidFill>
                <a:latin typeface="Segoe UI Semibold" panose="020B0702040204020203" pitchFamily="34" charset="0"/>
                <a:cs typeface="Segoe UI Semibold" panose="020B0702040204020203" pitchFamily="34" charset="0"/>
              </a:endParaRPr>
            </a:p>
          </p:txBody>
        </p:sp>
        <p:sp>
          <p:nvSpPr>
            <p:cNvPr id="37" name="TextBox 36">
              <a:extLst>
                <a:ext uri="{FF2B5EF4-FFF2-40B4-BE49-F238E27FC236}">
                  <a16:creationId xmlns:a16="http://schemas.microsoft.com/office/drawing/2014/main" id="{8BFE5885-EBE1-47DB-8059-6F88D8AE063F}"/>
                </a:ext>
              </a:extLst>
            </p:cNvPr>
            <p:cNvSpPr txBox="1"/>
            <p:nvPr/>
          </p:nvSpPr>
          <p:spPr>
            <a:xfrm>
              <a:off x="7817147" y="1860073"/>
              <a:ext cx="588830"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UK South</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EBD4B853-9405-447B-9A8F-93BD1A0B168B}"/>
                </a:ext>
              </a:extLst>
            </p:cNvPr>
            <p:cNvSpPr txBox="1"/>
            <p:nvPr/>
          </p:nvSpPr>
          <p:spPr>
            <a:xfrm>
              <a:off x="9807174" y="2878657"/>
              <a:ext cx="712009"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China East 2</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41" name="TextBox 40">
              <a:extLst>
                <a:ext uri="{FF2B5EF4-FFF2-40B4-BE49-F238E27FC236}">
                  <a16:creationId xmlns:a16="http://schemas.microsoft.com/office/drawing/2014/main" id="{A5FDF192-0643-47C7-A731-6EC7A70209F9}"/>
                </a:ext>
              </a:extLst>
            </p:cNvPr>
            <p:cNvSpPr txBox="1"/>
            <p:nvPr/>
          </p:nvSpPr>
          <p:spPr>
            <a:xfrm>
              <a:off x="8482471" y="2268537"/>
              <a:ext cx="1169751"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Germany West Central</a:t>
              </a:r>
            </a:p>
          </p:txBody>
        </p:sp>
        <p:sp>
          <p:nvSpPr>
            <p:cNvPr id="43" name="TextBox 42">
              <a:extLst>
                <a:ext uri="{FF2B5EF4-FFF2-40B4-BE49-F238E27FC236}">
                  <a16:creationId xmlns:a16="http://schemas.microsoft.com/office/drawing/2014/main" id="{06ADB9B6-956E-47D4-A3B2-0ABF3772AF18}"/>
                </a:ext>
              </a:extLst>
            </p:cNvPr>
            <p:cNvSpPr txBox="1"/>
            <p:nvPr/>
          </p:nvSpPr>
          <p:spPr>
            <a:xfrm>
              <a:off x="10769515" y="4930404"/>
              <a:ext cx="768276"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Australia East</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8F239413-56D7-49E4-B9EB-A3B4D7C0746D}"/>
                </a:ext>
              </a:extLst>
            </p:cNvPr>
            <p:cNvSpPr txBox="1"/>
            <p:nvPr/>
          </p:nvSpPr>
          <p:spPr>
            <a:xfrm>
              <a:off x="5222831" y="2674687"/>
              <a:ext cx="868645"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US Gov Virginia</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66" name="Oval 65">
              <a:extLst>
                <a:ext uri="{FF2B5EF4-FFF2-40B4-BE49-F238E27FC236}">
                  <a16:creationId xmlns:a16="http://schemas.microsoft.com/office/drawing/2014/main" id="{3D656007-2F7B-41BE-85EF-164BDFBC02E5}"/>
                </a:ext>
              </a:extLst>
            </p:cNvPr>
            <p:cNvSpPr/>
            <p:nvPr/>
          </p:nvSpPr>
          <p:spPr>
            <a:xfrm>
              <a:off x="8208151" y="2409063"/>
              <a:ext cx="109728" cy="109728"/>
            </a:xfrm>
            <a:prstGeom prst="ellipse">
              <a:avLst/>
            </a:prstGeom>
            <a:solidFill>
              <a:srgbClr val="002060"/>
            </a:solidFill>
            <a:ln w="19050">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68" name="Oval 67">
              <a:extLst>
                <a:ext uri="{FF2B5EF4-FFF2-40B4-BE49-F238E27FC236}">
                  <a16:creationId xmlns:a16="http://schemas.microsoft.com/office/drawing/2014/main" id="{85614CA9-D529-4190-BF1C-A4AE0FC65BA3}"/>
                </a:ext>
              </a:extLst>
            </p:cNvPr>
            <p:cNvSpPr/>
            <p:nvPr/>
          </p:nvSpPr>
          <p:spPr>
            <a:xfrm>
              <a:off x="8067562" y="2319389"/>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9E9621E2-1888-44A9-AA79-DF2D50200145}"/>
                </a:ext>
              </a:extLst>
            </p:cNvPr>
            <p:cNvSpPr/>
            <p:nvPr/>
          </p:nvSpPr>
          <p:spPr>
            <a:xfrm>
              <a:off x="8372743" y="2374253"/>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55A3E74B-61CF-43A4-88C8-0849DFB2D7D8}"/>
                </a:ext>
              </a:extLst>
            </p:cNvPr>
            <p:cNvSpPr/>
            <p:nvPr/>
          </p:nvSpPr>
          <p:spPr>
            <a:xfrm>
              <a:off x="10406382" y="3573587"/>
              <a:ext cx="109728" cy="109728"/>
            </a:xfrm>
            <a:prstGeom prst="ellipse">
              <a:avLst/>
            </a:prstGeom>
            <a:solidFill>
              <a:srgbClr val="002060"/>
            </a:solidFill>
            <a:ln w="19050">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4" name="Oval 73">
              <a:extLst>
                <a:ext uri="{FF2B5EF4-FFF2-40B4-BE49-F238E27FC236}">
                  <a16:creationId xmlns:a16="http://schemas.microsoft.com/office/drawing/2014/main" id="{6B1FAB15-291A-4566-A8EA-512C0EB1CA6F}"/>
                </a:ext>
              </a:extLst>
            </p:cNvPr>
            <p:cNvSpPr/>
            <p:nvPr/>
          </p:nvSpPr>
          <p:spPr>
            <a:xfrm>
              <a:off x="6908720" y="4146211"/>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6" name="Oval 75">
              <a:extLst>
                <a:ext uri="{FF2B5EF4-FFF2-40B4-BE49-F238E27FC236}">
                  <a16:creationId xmlns:a16="http://schemas.microsoft.com/office/drawing/2014/main" id="{BE46ADC5-1E0A-4316-A6A4-15D7A1E110E3}"/>
                </a:ext>
              </a:extLst>
            </p:cNvPr>
            <p:cNvSpPr/>
            <p:nvPr/>
          </p:nvSpPr>
          <p:spPr>
            <a:xfrm>
              <a:off x="11308655" y="4324563"/>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8" name="Oval 77">
              <a:extLst>
                <a:ext uri="{FF2B5EF4-FFF2-40B4-BE49-F238E27FC236}">
                  <a16:creationId xmlns:a16="http://schemas.microsoft.com/office/drawing/2014/main" id="{2D145597-897E-4424-B03C-434CCABDA5EB}"/>
                </a:ext>
              </a:extLst>
            </p:cNvPr>
            <p:cNvSpPr/>
            <p:nvPr/>
          </p:nvSpPr>
          <p:spPr>
            <a:xfrm>
              <a:off x="10552209" y="2931515"/>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cxnSp>
          <p:nvCxnSpPr>
            <p:cNvPr id="80" name="Straight Connector 79">
              <a:extLst>
                <a:ext uri="{FF2B5EF4-FFF2-40B4-BE49-F238E27FC236}">
                  <a16:creationId xmlns:a16="http://schemas.microsoft.com/office/drawing/2014/main" id="{9026E664-F0D2-44C7-A3B3-EE2C0B92A3DF}"/>
                </a:ext>
              </a:extLst>
            </p:cNvPr>
            <p:cNvCxnSpPr>
              <a:cxnSpLocks/>
            </p:cNvCxnSpPr>
            <p:nvPr/>
          </p:nvCxnSpPr>
          <p:spPr>
            <a:xfrm>
              <a:off x="8122426" y="2075517"/>
              <a:ext cx="0" cy="182880"/>
            </a:xfrm>
            <a:prstGeom prst="line">
              <a:avLst/>
            </a:prstGeom>
            <a:ln w="19050">
              <a:solidFill>
                <a:srgbClr val="0386E0"/>
              </a:solidFill>
              <a:head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3328F99-61EC-4278-9DD0-2E532767BAB6}"/>
                </a:ext>
              </a:extLst>
            </p:cNvPr>
            <p:cNvSpPr txBox="1"/>
            <p:nvPr/>
          </p:nvSpPr>
          <p:spPr>
            <a:xfrm>
              <a:off x="11155156" y="2667582"/>
              <a:ext cx="634452"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Japan East</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84" name="Oval 83">
              <a:extLst>
                <a:ext uri="{FF2B5EF4-FFF2-40B4-BE49-F238E27FC236}">
                  <a16:creationId xmlns:a16="http://schemas.microsoft.com/office/drawing/2014/main" id="{834C3B0A-4C53-4D44-9D73-9D6BCC4614E6}"/>
                </a:ext>
              </a:extLst>
            </p:cNvPr>
            <p:cNvSpPr/>
            <p:nvPr/>
          </p:nvSpPr>
          <p:spPr>
            <a:xfrm>
              <a:off x="11045428" y="2720440"/>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86" name="TextBox 85">
              <a:extLst>
                <a:ext uri="{FF2B5EF4-FFF2-40B4-BE49-F238E27FC236}">
                  <a16:creationId xmlns:a16="http://schemas.microsoft.com/office/drawing/2014/main" id="{4AD12125-E1F3-44F7-B870-A52EAF25CB8C}"/>
                </a:ext>
              </a:extLst>
            </p:cNvPr>
            <p:cNvSpPr txBox="1"/>
            <p:nvPr/>
          </p:nvSpPr>
          <p:spPr>
            <a:xfrm>
              <a:off x="7018745" y="4269325"/>
              <a:ext cx="704405"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Brazil South</a:t>
              </a:r>
              <a:endParaRPr lang="en-US" sz="800" i="1">
                <a:solidFill>
                  <a:srgbClr val="0386E0"/>
                </a:solidFill>
                <a:latin typeface="Segoe UI Semibold" panose="020B0702040204020203" pitchFamily="34" charset="0"/>
                <a:cs typeface="Segoe UI Semibold" panose="020B0702040204020203" pitchFamily="34" charset="0"/>
              </a:endParaRPr>
            </a:p>
          </p:txBody>
        </p:sp>
        <p:cxnSp>
          <p:nvCxnSpPr>
            <p:cNvPr id="89" name="Straight Connector 88">
              <a:extLst>
                <a:ext uri="{FF2B5EF4-FFF2-40B4-BE49-F238E27FC236}">
                  <a16:creationId xmlns:a16="http://schemas.microsoft.com/office/drawing/2014/main" id="{6E9298B7-A0DB-4B11-BDF3-A73F1D4F08F5}"/>
                </a:ext>
              </a:extLst>
            </p:cNvPr>
            <p:cNvCxnSpPr>
              <a:cxnSpLocks/>
            </p:cNvCxnSpPr>
            <p:nvPr/>
          </p:nvCxnSpPr>
          <p:spPr>
            <a:xfrm>
              <a:off x="11363519" y="4473204"/>
              <a:ext cx="0" cy="457200"/>
            </a:xfrm>
            <a:prstGeom prst="line">
              <a:avLst/>
            </a:prstGeom>
            <a:ln w="19050">
              <a:solidFill>
                <a:srgbClr val="0386E0"/>
              </a:solidFill>
              <a:head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F0FACE8-7B53-42CF-8EA4-6238C91F17FC}"/>
                </a:ext>
              </a:extLst>
            </p:cNvPr>
            <p:cNvCxnSpPr>
              <a:cxnSpLocks/>
            </p:cNvCxnSpPr>
            <p:nvPr/>
          </p:nvCxnSpPr>
          <p:spPr>
            <a:xfrm>
              <a:off x="7902970" y="2470348"/>
              <a:ext cx="274320" cy="0"/>
            </a:xfrm>
            <a:prstGeom prst="line">
              <a:avLst/>
            </a:prstGeom>
            <a:ln w="19050">
              <a:solidFill>
                <a:srgbClr val="002060"/>
              </a:solidFill>
              <a:headEnd type="non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058B7A17-294F-4AFB-B85D-A55E11E4A82F}"/>
              </a:ext>
            </a:extLst>
          </p:cNvPr>
          <p:cNvSpPr>
            <a:spLocks noGrp="1"/>
          </p:cNvSpPr>
          <p:nvPr>
            <p:ph type="title"/>
          </p:nvPr>
        </p:nvSpPr>
        <p:spPr/>
        <p:txBody>
          <a:bodyPr/>
          <a:lstStyle/>
          <a:p>
            <a:r>
              <a:rPr lang="en-US" sz="3600" dirty="0">
                <a:solidFill>
                  <a:srgbClr val="FFFFFF"/>
                </a:solidFill>
              </a:rPr>
              <a:t>Expanding to new Azure regions</a:t>
            </a:r>
          </a:p>
        </p:txBody>
      </p:sp>
    </p:spTree>
    <p:extLst>
      <p:ext uri="{BB962C8B-B14F-4D97-AF65-F5344CB8AC3E}">
        <p14:creationId xmlns:p14="http://schemas.microsoft.com/office/powerpoint/2010/main" val="64998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46A9-6AFE-4198-9FFD-CD0BD44CE2ED}"/>
              </a:ext>
            </a:extLst>
          </p:cNvPr>
          <p:cNvSpPr>
            <a:spLocks noGrp="1"/>
          </p:cNvSpPr>
          <p:nvPr>
            <p:ph type="title"/>
          </p:nvPr>
        </p:nvSpPr>
        <p:spPr>
          <a:xfrm>
            <a:off x="588263" y="457200"/>
            <a:ext cx="11018520" cy="492443"/>
          </a:xfrm>
        </p:spPr>
        <p:txBody>
          <a:bodyPr/>
          <a:lstStyle/>
          <a:p>
            <a:r>
              <a:rPr lang="en-US" sz="3200" dirty="0">
                <a:solidFill>
                  <a:schemeClr val="bg1"/>
                </a:solidFill>
                <a:cs typeface="Segoe UI"/>
              </a:rPr>
              <a:t>Azure Stack HCI Preview Channel</a:t>
            </a:r>
            <a:endParaRPr lang="en-US" sz="3200" dirty="0">
              <a:solidFill>
                <a:schemeClr val="bg1"/>
              </a:solidFill>
            </a:endParaRPr>
          </a:p>
        </p:txBody>
      </p:sp>
      <p:pic>
        <p:nvPicPr>
          <p:cNvPr id="4" name="Picture 3">
            <a:extLst>
              <a:ext uri="{FF2B5EF4-FFF2-40B4-BE49-F238E27FC236}">
                <a16:creationId xmlns:a16="http://schemas.microsoft.com/office/drawing/2014/main" id="{ACA3FA72-220D-40EA-AD1D-5473B3C3AF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7306" y="2069432"/>
            <a:ext cx="5927558" cy="3074629"/>
          </a:xfrm>
          <a:prstGeom prst="rect">
            <a:avLst/>
          </a:prstGeom>
        </p:spPr>
      </p:pic>
      <p:sp>
        <p:nvSpPr>
          <p:cNvPr id="5" name="TextBox 4">
            <a:extLst>
              <a:ext uri="{FF2B5EF4-FFF2-40B4-BE49-F238E27FC236}">
                <a16:creationId xmlns:a16="http://schemas.microsoft.com/office/drawing/2014/main" id="{2ED0C0ED-AB70-4CE7-A375-FED399C7D348}"/>
              </a:ext>
            </a:extLst>
          </p:cNvPr>
          <p:cNvSpPr txBox="1"/>
          <p:nvPr/>
        </p:nvSpPr>
        <p:spPr>
          <a:xfrm>
            <a:off x="588263" y="1070811"/>
            <a:ext cx="7460863" cy="307777"/>
          </a:xfrm>
          <a:prstGeom prst="rect">
            <a:avLst/>
          </a:prstGeom>
          <a:noFill/>
        </p:spPr>
        <p:txBody>
          <a:bodyPr wrap="square" lIns="0" tIns="0" rIns="0" bIns="0" rtlCol="0">
            <a:spAutoFit/>
          </a:bodyPr>
          <a:lstStyle/>
          <a:p>
            <a:pPr algn="l"/>
            <a:r>
              <a:rPr lang="en-US" sz="2000" dirty="0">
                <a:solidFill>
                  <a:schemeClr val="accent2"/>
                </a:solidFill>
              </a:rPr>
              <a:t>Introducing an all-new way to see what's next for Azure Stack HCI</a:t>
            </a:r>
          </a:p>
        </p:txBody>
      </p:sp>
      <p:sp>
        <p:nvSpPr>
          <p:cNvPr id="6" name="TextBox 5">
            <a:extLst>
              <a:ext uri="{FF2B5EF4-FFF2-40B4-BE49-F238E27FC236}">
                <a16:creationId xmlns:a16="http://schemas.microsoft.com/office/drawing/2014/main" id="{52B1E8B7-8BA1-46CA-9714-5B4DEED6A7CC}"/>
              </a:ext>
            </a:extLst>
          </p:cNvPr>
          <p:cNvSpPr txBox="1"/>
          <p:nvPr/>
        </p:nvSpPr>
        <p:spPr>
          <a:xfrm>
            <a:off x="6845968" y="2069432"/>
            <a:ext cx="5005137" cy="2800767"/>
          </a:xfrm>
          <a:prstGeom prst="rect">
            <a:avLst/>
          </a:prstGeom>
          <a:noFill/>
        </p:spPr>
        <p:txBody>
          <a:bodyPr wrap="square" lIns="0" tIns="0" rIns="0" bIns="0" rtlCol="0">
            <a:spAutoFit/>
          </a:bodyPr>
          <a:lstStyle/>
          <a:p>
            <a:pPr marL="285750" indent="-285750" algn="l">
              <a:spcAft>
                <a:spcPts val="1200"/>
              </a:spcAft>
              <a:buClr>
                <a:srgbClr val="50E6FF"/>
              </a:buClr>
              <a:buFont typeface="Arial" panose="020B0604020202020204" pitchFamily="34" charset="0"/>
              <a:buChar char="•"/>
            </a:pPr>
            <a:r>
              <a:rPr lang="en-US" dirty="0">
                <a:solidFill>
                  <a:schemeClr val="bg1"/>
                </a:solidFill>
              </a:rPr>
              <a:t>Beginning with the June 2021 cumulative update, you can join a secondary (non-production) cluster to the Preview channel and start flighting. </a:t>
            </a:r>
          </a:p>
          <a:p>
            <a:pPr marL="285750" indent="-285750" algn="l">
              <a:spcAft>
                <a:spcPts val="1200"/>
              </a:spcAft>
              <a:buClr>
                <a:srgbClr val="50E6FF"/>
              </a:buClr>
              <a:buFont typeface="Arial" panose="020B0604020202020204" pitchFamily="34" charset="0"/>
              <a:buChar char="•"/>
            </a:pPr>
            <a:r>
              <a:rPr lang="en-US" dirty="0">
                <a:solidFill>
                  <a:schemeClr val="bg1"/>
                </a:solidFill>
              </a:rPr>
              <a:t>Use Windows Admin Center or PowerShell to join the Preview channel</a:t>
            </a:r>
          </a:p>
          <a:p>
            <a:pPr marL="285750" indent="-285750" algn="l">
              <a:spcAft>
                <a:spcPts val="1200"/>
              </a:spcAft>
              <a:buClr>
                <a:srgbClr val="50E6FF"/>
              </a:buClr>
              <a:buFont typeface="Arial" panose="020B0604020202020204" pitchFamily="34" charset="0"/>
              <a:buChar char="•"/>
            </a:pPr>
            <a:r>
              <a:rPr lang="en-US" dirty="0">
                <a:solidFill>
                  <a:schemeClr val="bg1"/>
                </a:solidFill>
              </a:rPr>
              <a:t>The Preview channel is for evaluation and testing only. You won’t get billed for Azure Stack HCI.</a:t>
            </a:r>
          </a:p>
        </p:txBody>
      </p:sp>
      <p:sp>
        <p:nvSpPr>
          <p:cNvPr id="8" name="TextBox 7">
            <a:extLst>
              <a:ext uri="{FF2B5EF4-FFF2-40B4-BE49-F238E27FC236}">
                <a16:creationId xmlns:a16="http://schemas.microsoft.com/office/drawing/2014/main" id="{2150147C-1311-40EE-8190-5719ED5EF9EE}"/>
              </a:ext>
            </a:extLst>
          </p:cNvPr>
          <p:cNvSpPr txBox="1"/>
          <p:nvPr/>
        </p:nvSpPr>
        <p:spPr>
          <a:xfrm>
            <a:off x="4297723" y="6246911"/>
            <a:ext cx="3596554" cy="307777"/>
          </a:xfrm>
          <a:prstGeom prst="rect">
            <a:avLst/>
          </a:prstGeom>
          <a:noFill/>
        </p:spPr>
        <p:txBody>
          <a:bodyPr wrap="square">
            <a:spAutoFit/>
          </a:bodyPr>
          <a:lstStyle/>
          <a:p>
            <a:r>
              <a:rPr lang="en-US" sz="1400" b="0" i="0" u="sng" dirty="0">
                <a:solidFill>
                  <a:srgbClr val="50E6FF"/>
                </a:solidFill>
                <a:effectLst/>
                <a:latin typeface="SegoeUI"/>
                <a:hlinkClick r:id="rId4">
                  <a:extLst>
                    <a:ext uri="{A12FA001-AC4F-418D-AE19-62706E023703}">
                      <ahyp:hlinkClr xmlns:ahyp="http://schemas.microsoft.com/office/drawing/2018/hyperlinkcolor" val="tx"/>
                    </a:ext>
                  </a:extLst>
                </a:hlinkClick>
              </a:rPr>
              <a:t>Docs: Azure Stack HCI preview channel &gt;&gt;</a:t>
            </a:r>
            <a:endParaRPr lang="en-US" sz="1400" dirty="0">
              <a:solidFill>
                <a:srgbClr val="50E6FF"/>
              </a:solidFill>
            </a:endParaRPr>
          </a:p>
        </p:txBody>
      </p:sp>
    </p:spTree>
    <p:extLst>
      <p:ext uri="{BB962C8B-B14F-4D97-AF65-F5344CB8AC3E}">
        <p14:creationId xmlns:p14="http://schemas.microsoft.com/office/powerpoint/2010/main" val="127580855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A724814-425C-4013-807C-D0F0D1F3D3C3}"/>
              </a:ext>
            </a:extLst>
          </p:cNvPr>
          <p:cNvSpPr txBox="1"/>
          <p:nvPr/>
        </p:nvSpPr>
        <p:spPr>
          <a:xfrm>
            <a:off x="775854" y="2180066"/>
            <a:ext cx="2444900" cy="400110"/>
          </a:xfrm>
          <a:prstGeom prst="rect">
            <a:avLst/>
          </a:prstGeom>
          <a:noFill/>
        </p:spPr>
        <p:txBody>
          <a:bodyPr wrap="none" rtlCol="0">
            <a:spAutoFit/>
          </a:bodyPr>
          <a:lstStyle/>
          <a:p>
            <a:r>
              <a:rPr lang="en-US" sz="2000" b="1" dirty="0">
                <a:solidFill>
                  <a:srgbClr val="FFFFFF"/>
                </a:solidFill>
                <a:latin typeface="Segoe UI" panose="020B0502040204020203" pitchFamily="34" charset="0"/>
                <a:cs typeface="Segoe UI" panose="020B0502040204020203" pitchFamily="34" charset="0"/>
              </a:rPr>
              <a:t>2020 H2 </a:t>
            </a:r>
            <a:r>
              <a:rPr lang="en-US" sz="1200" b="1" dirty="0">
                <a:solidFill>
                  <a:srgbClr val="FFFFFF"/>
                </a:solidFill>
                <a:latin typeface="Segoe UI" panose="020B0502040204020203" pitchFamily="34" charset="0"/>
                <a:cs typeface="Segoe UI" panose="020B0502040204020203" pitchFamily="34" charset="0"/>
              </a:rPr>
              <a:t>July – December</a:t>
            </a:r>
            <a:endParaRPr lang="en-US" sz="1200" b="1" baseline="30000" dirty="0">
              <a:solidFill>
                <a:srgbClr val="FFFFFF"/>
              </a:solidFill>
              <a:latin typeface="Segoe UI" panose="020B0502040204020203" pitchFamily="34" charset="0"/>
              <a:cs typeface="Segoe UI" panose="020B0502040204020203" pitchFamily="34" charset="0"/>
            </a:endParaRPr>
          </a:p>
        </p:txBody>
      </p:sp>
      <p:cxnSp>
        <p:nvCxnSpPr>
          <p:cNvPr id="21" name="Straight Connector 20">
            <a:extLst>
              <a:ext uri="{FF2B5EF4-FFF2-40B4-BE49-F238E27FC236}">
                <a16:creationId xmlns:a16="http://schemas.microsoft.com/office/drawing/2014/main" id="{0A0BDEB2-1114-4F08-8973-6B9D13179E15}"/>
              </a:ext>
              <a:ext uri="{C183D7F6-B498-43B3-948B-1728B52AA6E4}">
                <adec:decorative xmlns:adec="http://schemas.microsoft.com/office/drawing/2017/decorative" val="1"/>
              </a:ext>
            </a:extLst>
          </p:cNvPr>
          <p:cNvCxnSpPr>
            <a:cxnSpLocks/>
          </p:cNvCxnSpPr>
          <p:nvPr/>
        </p:nvCxnSpPr>
        <p:spPr>
          <a:xfrm>
            <a:off x="4380098" y="1944393"/>
            <a:ext cx="3431805" cy="0"/>
          </a:xfrm>
          <a:prstGeom prst="line">
            <a:avLst/>
          </a:prstGeom>
          <a:ln w="114300" cap="rnd">
            <a:solidFill>
              <a:srgbClr val="0078D3"/>
            </a:solidFill>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D1D6AB-7AE2-4B00-8796-8CAE9A34DE48}"/>
              </a:ext>
              <a:ext uri="{C183D7F6-B498-43B3-948B-1728B52AA6E4}">
                <adec:decorative xmlns:adec="http://schemas.microsoft.com/office/drawing/2017/decorative" val="1"/>
              </a:ext>
            </a:extLst>
          </p:cNvPr>
          <p:cNvCxnSpPr>
            <a:cxnSpLocks/>
          </p:cNvCxnSpPr>
          <p:nvPr/>
        </p:nvCxnSpPr>
        <p:spPr>
          <a:xfrm>
            <a:off x="8150595" y="1944393"/>
            <a:ext cx="3431805" cy="0"/>
          </a:xfrm>
          <a:prstGeom prst="line">
            <a:avLst/>
          </a:prstGeom>
          <a:ln w="114300" cap="rnd">
            <a:solidFill>
              <a:srgbClr val="0090FC"/>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732309-E2AA-4257-B858-F1E72E940A17}"/>
              </a:ext>
              <a:ext uri="{C183D7F6-B498-43B3-948B-1728B52AA6E4}">
                <adec:decorative xmlns:adec="http://schemas.microsoft.com/office/drawing/2017/decorative" val="1"/>
              </a:ext>
            </a:extLst>
          </p:cNvPr>
          <p:cNvCxnSpPr>
            <a:cxnSpLocks/>
          </p:cNvCxnSpPr>
          <p:nvPr/>
        </p:nvCxnSpPr>
        <p:spPr>
          <a:xfrm>
            <a:off x="609600" y="1944393"/>
            <a:ext cx="3431805" cy="0"/>
          </a:xfrm>
          <a:prstGeom prst="line">
            <a:avLst/>
          </a:prstGeom>
          <a:ln w="114300" cap="rnd">
            <a:solidFill>
              <a:srgbClr val="005798"/>
            </a:solidFill>
            <a:roun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5E42AAC-764F-4BFA-BD98-A477A0844E69}"/>
              </a:ext>
            </a:extLst>
          </p:cNvPr>
          <p:cNvSpPr txBox="1"/>
          <p:nvPr/>
        </p:nvSpPr>
        <p:spPr>
          <a:xfrm>
            <a:off x="4546352" y="2180066"/>
            <a:ext cx="2371034" cy="400110"/>
          </a:xfrm>
          <a:prstGeom prst="rect">
            <a:avLst/>
          </a:prstGeom>
          <a:noFill/>
        </p:spPr>
        <p:txBody>
          <a:bodyPr wrap="none" rtlCol="0">
            <a:spAutoFit/>
          </a:bodyPr>
          <a:lstStyle/>
          <a:p>
            <a:r>
              <a:rPr lang="en-US" sz="2000" b="1" dirty="0">
                <a:solidFill>
                  <a:srgbClr val="FFFFFF"/>
                </a:solidFill>
                <a:latin typeface="Segoe UI" panose="020B0502040204020203" pitchFamily="34" charset="0"/>
                <a:cs typeface="Segoe UI" panose="020B0502040204020203" pitchFamily="34" charset="0"/>
              </a:rPr>
              <a:t>2021 H1 </a:t>
            </a:r>
            <a:r>
              <a:rPr lang="en-US" sz="1200" b="1" dirty="0">
                <a:solidFill>
                  <a:srgbClr val="FFFFFF"/>
                </a:solidFill>
                <a:latin typeface="Segoe UI" panose="020B0502040204020203" pitchFamily="34" charset="0"/>
                <a:cs typeface="Segoe UI" panose="020B0502040204020203" pitchFamily="34" charset="0"/>
              </a:rPr>
              <a:t>January – June</a:t>
            </a:r>
            <a:endParaRPr lang="en-US" sz="1200" b="1" baseline="30000" dirty="0">
              <a:solidFill>
                <a:srgbClr val="FFFFFF"/>
              </a:soli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EC7E48A8-87B1-49F8-9C7C-0A129743C04D}"/>
              </a:ext>
            </a:extLst>
          </p:cNvPr>
          <p:cNvSpPr txBox="1"/>
          <p:nvPr/>
        </p:nvSpPr>
        <p:spPr>
          <a:xfrm>
            <a:off x="8316849" y="2180066"/>
            <a:ext cx="2444900" cy="400110"/>
          </a:xfrm>
          <a:prstGeom prst="rect">
            <a:avLst/>
          </a:prstGeom>
          <a:noFill/>
        </p:spPr>
        <p:txBody>
          <a:bodyPr wrap="none" rtlCol="0">
            <a:spAutoFit/>
          </a:bodyPr>
          <a:lstStyle/>
          <a:p>
            <a:r>
              <a:rPr lang="en-US" sz="2000" b="1" dirty="0">
                <a:solidFill>
                  <a:srgbClr val="FFFFFF"/>
                </a:solidFill>
                <a:latin typeface="Segoe UI" panose="020B0502040204020203" pitchFamily="34" charset="0"/>
                <a:cs typeface="Segoe UI" panose="020B0502040204020203" pitchFamily="34" charset="0"/>
              </a:rPr>
              <a:t>2021 H2 </a:t>
            </a:r>
            <a:r>
              <a:rPr lang="en-US" sz="1200" b="1" dirty="0">
                <a:solidFill>
                  <a:srgbClr val="FFFFFF"/>
                </a:solidFill>
                <a:latin typeface="Segoe UI" panose="020B0502040204020203" pitchFamily="34" charset="0"/>
                <a:cs typeface="Segoe UI" panose="020B0502040204020203" pitchFamily="34" charset="0"/>
              </a:rPr>
              <a:t>July – December</a:t>
            </a:r>
            <a:endParaRPr lang="en-US" sz="1200" b="1" baseline="30000" dirty="0">
              <a:solidFill>
                <a:srgbClr val="FFFFFF"/>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CFD70423-FA09-4AD0-91F0-84B2FF68FD11}"/>
              </a:ext>
            </a:extLst>
          </p:cNvPr>
          <p:cNvSpPr txBox="1"/>
          <p:nvPr/>
        </p:nvSpPr>
        <p:spPr>
          <a:xfrm>
            <a:off x="8316849" y="2752306"/>
            <a:ext cx="3093026" cy="2620141"/>
          </a:xfrm>
          <a:prstGeom prst="rect">
            <a:avLst/>
          </a:prstGeom>
          <a:noFill/>
        </p:spPr>
        <p:txBody>
          <a:bodyPr wrap="none" rtlCol="0">
            <a:spAutoFit/>
          </a:bodyPr>
          <a:lstStyle/>
          <a:p>
            <a:pPr>
              <a:lnSpc>
                <a:spcPct val="200000"/>
              </a:lnSpc>
            </a:pPr>
            <a:r>
              <a:rPr lang="en-US" sz="1200" dirty="0">
                <a:solidFill>
                  <a:srgbClr val="FFFFFF"/>
                </a:solidFill>
                <a:latin typeface="Segoe UI" panose="020B0502040204020203" pitchFamily="34" charset="0"/>
                <a:cs typeface="Segoe UI" panose="020B0502040204020203" pitchFamily="34" charset="0"/>
              </a:rPr>
              <a:t>Restart in seconds with kernel soft reboot</a:t>
            </a:r>
          </a:p>
          <a:p>
            <a:pPr>
              <a:lnSpc>
                <a:spcPct val="200000"/>
              </a:lnSpc>
            </a:pPr>
            <a:r>
              <a:rPr lang="it-IT" sz="1200" dirty="0">
                <a:solidFill>
                  <a:srgbClr val="FFFFFF"/>
                </a:solidFill>
                <a:latin typeface="Segoe UI" panose="020B0502040204020203" pitchFamily="34" charset="0"/>
                <a:cs typeface="Segoe UI" panose="020B0502040204020203" pitchFamily="34" charset="0"/>
              </a:rPr>
              <a:t>Intent-driven network configuration</a:t>
            </a:r>
          </a:p>
          <a:p>
            <a:pPr>
              <a:lnSpc>
                <a:spcPct val="200000"/>
              </a:lnSpc>
            </a:pPr>
            <a:r>
              <a:rPr lang="it-IT" sz="1200" dirty="0">
                <a:solidFill>
                  <a:srgbClr val="FFFFFF"/>
                </a:solidFill>
                <a:latin typeface="Segoe UI" panose="020B0502040204020203" pitchFamily="34" charset="0"/>
                <a:cs typeface="Segoe UI" panose="020B0502040204020203" pitchFamily="34" charset="0"/>
              </a:rPr>
              <a:t>GPU acceleration for AI/ML workloads</a:t>
            </a:r>
          </a:p>
          <a:p>
            <a:pPr>
              <a:lnSpc>
                <a:spcPct val="200000"/>
              </a:lnSpc>
            </a:pPr>
            <a:r>
              <a:rPr lang="it-IT" sz="1200" dirty="0">
                <a:solidFill>
                  <a:srgbClr val="FFFFFF"/>
                </a:solidFill>
                <a:latin typeface="Segoe UI" panose="020B0502040204020203" pitchFamily="34" charset="0"/>
                <a:cs typeface="Segoe UI" panose="020B0502040204020203" pitchFamily="34" charset="0"/>
              </a:rPr>
              <a:t>Thin provisioning for Storage Spaces Direct</a:t>
            </a:r>
          </a:p>
          <a:p>
            <a:pPr>
              <a:lnSpc>
                <a:spcPct val="200000"/>
              </a:lnSpc>
            </a:pPr>
            <a:r>
              <a:rPr lang="it-IT" sz="1200" dirty="0">
                <a:solidFill>
                  <a:srgbClr val="FFFFFF"/>
                </a:solidFill>
                <a:latin typeface="Segoe UI" panose="020B0502040204020203" pitchFamily="34" charset="0"/>
                <a:cs typeface="Segoe UI" panose="020B0502040204020203" pitchFamily="34" charset="0"/>
              </a:rPr>
              <a:t>All-new CPU compatibility mode</a:t>
            </a:r>
          </a:p>
          <a:p>
            <a:pPr>
              <a:lnSpc>
                <a:spcPct val="200000"/>
              </a:lnSpc>
            </a:pPr>
            <a:r>
              <a:rPr lang="it-IT" sz="1200" dirty="0">
                <a:solidFill>
                  <a:srgbClr val="FFFFFF"/>
                </a:solidFill>
                <a:latin typeface="Segoe UI" panose="020B0502040204020203" pitchFamily="34" charset="0"/>
                <a:cs typeface="Segoe UI" panose="020B0502040204020203" pitchFamily="34" charset="0"/>
              </a:rPr>
              <a:t>256-bit SMB encryption with RDMA</a:t>
            </a:r>
          </a:p>
          <a:p>
            <a:pPr>
              <a:lnSpc>
                <a:spcPct val="200000"/>
              </a:lnSpc>
            </a:pPr>
            <a:r>
              <a:rPr lang="it-IT" sz="1200" dirty="0">
                <a:solidFill>
                  <a:srgbClr val="FFFFFF"/>
                </a:solidFill>
                <a:latin typeface="Segoe UI" panose="020B0502040204020203" pitchFamily="34" charset="0"/>
                <a:cs typeface="Segoe UI" panose="020B0502040204020203" pitchFamily="34" charset="0"/>
              </a:rPr>
              <a:t>... and more!</a:t>
            </a:r>
          </a:p>
        </p:txBody>
      </p:sp>
      <p:sp>
        <p:nvSpPr>
          <p:cNvPr id="27" name="TextBox 26">
            <a:extLst>
              <a:ext uri="{FF2B5EF4-FFF2-40B4-BE49-F238E27FC236}">
                <a16:creationId xmlns:a16="http://schemas.microsoft.com/office/drawing/2014/main" id="{3505C245-BBF4-4A98-B00A-795737E135A7}"/>
              </a:ext>
            </a:extLst>
          </p:cNvPr>
          <p:cNvSpPr txBox="1"/>
          <p:nvPr/>
        </p:nvSpPr>
        <p:spPr>
          <a:xfrm>
            <a:off x="4546352" y="2752306"/>
            <a:ext cx="3388363" cy="2620141"/>
          </a:xfrm>
          <a:prstGeom prst="rect">
            <a:avLst/>
          </a:prstGeom>
          <a:noFill/>
        </p:spPr>
        <p:txBody>
          <a:bodyPr wrap="none" rtlCol="0">
            <a:spAutoFit/>
          </a:bodyPr>
          <a:lstStyle/>
          <a:p>
            <a:pPr>
              <a:lnSpc>
                <a:spcPct val="200000"/>
              </a:lnSpc>
            </a:pPr>
            <a:r>
              <a:rPr lang="en-US" sz="1200" dirty="0">
                <a:solidFill>
                  <a:srgbClr val="FFFFFF"/>
                </a:solidFill>
                <a:latin typeface="Segoe UI" panose="020B0502040204020203" pitchFamily="34" charset="0"/>
                <a:cs typeface="Segoe UI" panose="020B0502040204020203" pitchFamily="34" charset="0"/>
              </a:rPr>
              <a:t>Azure Arc integration (Preview)</a:t>
            </a:r>
          </a:p>
          <a:p>
            <a:pPr>
              <a:lnSpc>
                <a:spcPct val="200000"/>
              </a:lnSpc>
            </a:pPr>
            <a:r>
              <a:rPr lang="en-US" sz="1200" dirty="0">
                <a:solidFill>
                  <a:srgbClr val="FFFFFF"/>
                </a:solidFill>
                <a:latin typeface="Segoe UI" panose="020B0502040204020203" pitchFamily="34" charset="0"/>
                <a:cs typeface="Segoe UI" panose="020B0502040204020203" pitchFamily="34" charset="0"/>
              </a:rPr>
              <a:t>Azure Policy, Azure Automation, and extensions</a:t>
            </a:r>
          </a:p>
          <a:p>
            <a:pPr>
              <a:lnSpc>
                <a:spcPct val="200000"/>
              </a:lnSpc>
            </a:pPr>
            <a:r>
              <a:rPr lang="en-US" sz="1200" dirty="0">
                <a:solidFill>
                  <a:srgbClr val="FFFFFF"/>
                </a:solidFill>
                <a:latin typeface="Segoe UI" panose="020B0502040204020203" pitchFamily="34" charset="0"/>
                <a:cs typeface="Segoe UI" panose="020B0502040204020203" pitchFamily="34" charset="0"/>
              </a:rPr>
              <a:t>Monitor at scale from Azure</a:t>
            </a:r>
          </a:p>
          <a:p>
            <a:pPr>
              <a:lnSpc>
                <a:spcPct val="200000"/>
              </a:lnSpc>
            </a:pPr>
            <a:r>
              <a:rPr lang="en-US" sz="1200" dirty="0">
                <a:solidFill>
                  <a:srgbClr val="FFFFFF"/>
                </a:solidFill>
                <a:latin typeface="Segoe UI" panose="020B0502040204020203" pitchFamily="34" charset="0"/>
                <a:cs typeface="Segoe UI" panose="020B0502040204020203" pitchFamily="34" charset="0"/>
              </a:rPr>
              <a:t>VM self-service in Azure Portal (Preview)</a:t>
            </a:r>
          </a:p>
          <a:p>
            <a:pPr>
              <a:lnSpc>
                <a:spcPct val="200000"/>
              </a:lnSpc>
            </a:pPr>
            <a:r>
              <a:rPr lang="en-US" sz="1200" dirty="0">
                <a:solidFill>
                  <a:srgbClr val="FFFFFF"/>
                </a:solidFill>
                <a:latin typeface="Segoe UI" panose="020B0502040204020203" pitchFamily="34" charset="0"/>
                <a:cs typeface="Segoe UI" panose="020B0502040204020203" pitchFamily="34" charset="0"/>
              </a:rPr>
              <a:t>AVMA for Windows Server virtual machines</a:t>
            </a:r>
          </a:p>
          <a:p>
            <a:pPr>
              <a:lnSpc>
                <a:spcPct val="200000"/>
              </a:lnSpc>
            </a:pPr>
            <a:r>
              <a:rPr lang="en-US" sz="1200" dirty="0">
                <a:solidFill>
                  <a:srgbClr val="FFFFFF"/>
                </a:solidFill>
                <a:latin typeface="Segoe UI" panose="020B0502040204020203" pitchFamily="34" charset="0"/>
                <a:cs typeface="Segoe UI" panose="020B0502040204020203" pitchFamily="34" charset="0"/>
              </a:rPr>
              <a:t>Regional expansion, incl. China</a:t>
            </a:r>
          </a:p>
          <a:p>
            <a:pPr>
              <a:lnSpc>
                <a:spcPct val="200000"/>
              </a:lnSpc>
            </a:pPr>
            <a:r>
              <a:rPr lang="en-US" sz="1200" dirty="0">
                <a:solidFill>
                  <a:srgbClr val="FFFFFF"/>
                </a:solidFill>
                <a:latin typeface="Segoe UI" panose="020B0502040204020203" pitchFamily="34" charset="0"/>
                <a:cs typeface="Segoe UI" panose="020B0502040204020203" pitchFamily="34" charset="0"/>
              </a:rPr>
              <a:t>Azure Stack HCI Preview release channel</a:t>
            </a:r>
          </a:p>
        </p:txBody>
      </p:sp>
      <p:sp>
        <p:nvSpPr>
          <p:cNvPr id="28" name="TextBox 27">
            <a:extLst>
              <a:ext uri="{FF2B5EF4-FFF2-40B4-BE49-F238E27FC236}">
                <a16:creationId xmlns:a16="http://schemas.microsoft.com/office/drawing/2014/main" id="{D0AB200F-F738-4158-86D1-3664276F4E0E}"/>
              </a:ext>
            </a:extLst>
          </p:cNvPr>
          <p:cNvSpPr txBox="1"/>
          <p:nvPr/>
        </p:nvSpPr>
        <p:spPr>
          <a:xfrm>
            <a:off x="92076" y="6458768"/>
            <a:ext cx="5047216" cy="276999"/>
          </a:xfrm>
          <a:prstGeom prst="rect">
            <a:avLst/>
          </a:prstGeom>
          <a:noFill/>
        </p:spPr>
        <p:txBody>
          <a:bodyPr wrap="none" rtlCol="0">
            <a:spAutoFit/>
          </a:bodyPr>
          <a:lstStyle/>
          <a:p>
            <a:pPr algn="ctr"/>
            <a:r>
              <a:rPr lang="en-US" sz="1200" b="1" dirty="0">
                <a:solidFill>
                  <a:srgbClr val="FF0000"/>
                </a:solidFill>
                <a:latin typeface="Segoe UI Semibold" panose="020B0702040204020203" pitchFamily="34" charset="0"/>
                <a:cs typeface="Segoe UI Semibold" panose="020B0702040204020203" pitchFamily="34" charset="0"/>
              </a:rPr>
              <a:t>PLEASE NOTE: Forward-looking statements always subject to change.</a:t>
            </a:r>
            <a:endParaRPr lang="en-US" sz="1200" i="1" dirty="0">
              <a:solidFill>
                <a:srgbClr val="FF0000"/>
              </a:solidFill>
              <a:latin typeface="Segoe UI Semibold" panose="020B0702040204020203" pitchFamily="34" charset="0"/>
              <a:cs typeface="Segoe UI Semibold" panose="020B0702040204020203" pitchFamily="34" charset="0"/>
            </a:endParaRPr>
          </a:p>
        </p:txBody>
      </p:sp>
      <p:cxnSp>
        <p:nvCxnSpPr>
          <p:cNvPr id="29" name="Straight Connector 28">
            <a:extLst>
              <a:ext uri="{FF2B5EF4-FFF2-40B4-BE49-F238E27FC236}">
                <a16:creationId xmlns:a16="http://schemas.microsoft.com/office/drawing/2014/main" id="{76CF09B1-5DFD-4C10-B3EA-DA183C6741B6}"/>
              </a:ext>
              <a:ext uri="{C183D7F6-B498-43B3-948B-1728B52AA6E4}">
                <adec:decorative xmlns:adec="http://schemas.microsoft.com/office/drawing/2017/decorative" val="1"/>
              </a:ext>
            </a:extLst>
          </p:cNvPr>
          <p:cNvCxnSpPr>
            <a:cxnSpLocks/>
          </p:cNvCxnSpPr>
          <p:nvPr/>
        </p:nvCxnSpPr>
        <p:spPr>
          <a:xfrm>
            <a:off x="8150595" y="2874992"/>
            <a:ext cx="0" cy="2468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E548C4C-43E5-4042-BB7A-04832C04FF4E}"/>
              </a:ext>
            </a:extLst>
          </p:cNvPr>
          <p:cNvSpPr txBox="1"/>
          <p:nvPr/>
        </p:nvSpPr>
        <p:spPr>
          <a:xfrm>
            <a:off x="775854" y="2752306"/>
            <a:ext cx="3210623" cy="2620141"/>
          </a:xfrm>
          <a:prstGeom prst="rect">
            <a:avLst/>
          </a:prstGeom>
          <a:noFill/>
        </p:spPr>
        <p:txBody>
          <a:bodyPr wrap="none" rtlCol="0">
            <a:spAutoFit/>
          </a:bodyPr>
          <a:lstStyle/>
          <a:p>
            <a:pPr>
              <a:lnSpc>
                <a:spcPct val="200000"/>
              </a:lnSpc>
            </a:pPr>
            <a:r>
              <a:rPr lang="en-US" sz="1200" dirty="0">
                <a:solidFill>
                  <a:srgbClr val="FFFFFF"/>
                </a:solidFill>
                <a:latin typeface="Segoe UI" panose="020B0502040204020203" pitchFamily="34" charset="0"/>
                <a:cs typeface="Segoe UI" panose="020B0502040204020203" pitchFamily="34" charset="0"/>
              </a:rPr>
              <a:t>Stretch clustering for BC/DR</a:t>
            </a:r>
          </a:p>
          <a:p>
            <a:pPr>
              <a:lnSpc>
                <a:spcPct val="200000"/>
              </a:lnSpc>
            </a:pPr>
            <a:r>
              <a:rPr lang="en-US" sz="1200" dirty="0">
                <a:solidFill>
                  <a:srgbClr val="FFFFFF"/>
                </a:solidFill>
                <a:latin typeface="Segoe UI" panose="020B0502040204020203" pitchFamily="34" charset="0"/>
                <a:cs typeface="Segoe UI" panose="020B0502040204020203" pitchFamily="34" charset="0"/>
              </a:rPr>
              <a:t>Guided cluster deployment workflow</a:t>
            </a:r>
          </a:p>
          <a:p>
            <a:pPr>
              <a:lnSpc>
                <a:spcPct val="200000"/>
              </a:lnSpc>
            </a:pPr>
            <a:r>
              <a:rPr lang="en-US" sz="1200" dirty="0">
                <a:solidFill>
                  <a:srgbClr val="FFFFFF"/>
                </a:solidFill>
                <a:latin typeface="Segoe UI" panose="020B0502040204020203" pitchFamily="34" charset="0"/>
                <a:cs typeface="Segoe UI" panose="020B0502040204020203" pitchFamily="34" charset="0"/>
              </a:rPr>
              <a:t>Storage resync 4-5x faster</a:t>
            </a:r>
          </a:p>
          <a:p>
            <a:pPr>
              <a:lnSpc>
                <a:spcPct val="200000"/>
              </a:lnSpc>
            </a:pPr>
            <a:r>
              <a:rPr lang="en-US" sz="1200" dirty="0">
                <a:solidFill>
                  <a:srgbClr val="FFFFFF"/>
                </a:solidFill>
                <a:latin typeface="Segoe UI" panose="020B0502040204020203" pitchFamily="34" charset="0"/>
                <a:cs typeface="Segoe UI" panose="020B0502040204020203" pitchFamily="34" charset="0"/>
              </a:rPr>
              <a:t>Integrated full-stack firmware/driver updates</a:t>
            </a:r>
          </a:p>
          <a:p>
            <a:pPr>
              <a:lnSpc>
                <a:spcPct val="200000"/>
              </a:lnSpc>
            </a:pPr>
            <a:r>
              <a:rPr lang="en-US" sz="1200" dirty="0">
                <a:solidFill>
                  <a:srgbClr val="FFFFFF"/>
                </a:solidFill>
                <a:latin typeface="Segoe UI" panose="020B0502040204020203" pitchFamily="34" charset="0"/>
                <a:cs typeface="Segoe UI" panose="020B0502040204020203" pitchFamily="34" charset="0"/>
              </a:rPr>
              <a:t>Azure Kubernetes Service (Preview)</a:t>
            </a:r>
          </a:p>
          <a:p>
            <a:pPr>
              <a:lnSpc>
                <a:spcPct val="200000"/>
              </a:lnSpc>
            </a:pPr>
            <a:r>
              <a:rPr lang="en-US" sz="1200" dirty="0">
                <a:solidFill>
                  <a:srgbClr val="FFFFFF"/>
                </a:solidFill>
                <a:latin typeface="Segoe UI" panose="020B0502040204020203" pitchFamily="34" charset="0"/>
                <a:cs typeface="Segoe UI" panose="020B0502040204020203" pitchFamily="34" charset="0"/>
              </a:rPr>
              <a:t>Covered by Azure Support</a:t>
            </a:r>
          </a:p>
          <a:p>
            <a:pPr>
              <a:lnSpc>
                <a:spcPct val="200000"/>
              </a:lnSpc>
            </a:pPr>
            <a:r>
              <a:rPr lang="en-US" sz="1200" dirty="0">
                <a:solidFill>
                  <a:srgbClr val="FFFFFF"/>
                </a:solidFill>
                <a:latin typeface="Segoe UI" panose="020B0502040204020203" pitchFamily="34" charset="0"/>
                <a:cs typeface="Segoe UI" panose="020B0502040204020203" pitchFamily="34" charset="0"/>
              </a:rPr>
              <a:t>200+ validated OEM solutions</a:t>
            </a:r>
          </a:p>
        </p:txBody>
      </p:sp>
      <p:cxnSp>
        <p:nvCxnSpPr>
          <p:cNvPr id="31" name="Straight Connector 30">
            <a:extLst>
              <a:ext uri="{FF2B5EF4-FFF2-40B4-BE49-F238E27FC236}">
                <a16:creationId xmlns:a16="http://schemas.microsoft.com/office/drawing/2014/main" id="{1F7EF256-F51A-44FD-B673-4F925EDBBFD7}"/>
              </a:ext>
              <a:ext uri="{C183D7F6-B498-43B3-948B-1728B52AA6E4}">
                <adec:decorative xmlns:adec="http://schemas.microsoft.com/office/drawing/2017/decorative" val="1"/>
              </a:ext>
            </a:extLst>
          </p:cNvPr>
          <p:cNvCxnSpPr>
            <a:cxnSpLocks/>
          </p:cNvCxnSpPr>
          <p:nvPr/>
        </p:nvCxnSpPr>
        <p:spPr>
          <a:xfrm>
            <a:off x="4380098" y="2874992"/>
            <a:ext cx="0" cy="2468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B109310-2A9A-48BF-9FCA-F2AFFFAC9C30}"/>
              </a:ext>
              <a:ext uri="{C183D7F6-B498-43B3-948B-1728B52AA6E4}">
                <adec:decorative xmlns:adec="http://schemas.microsoft.com/office/drawing/2017/decorative" val="1"/>
              </a:ext>
            </a:extLst>
          </p:cNvPr>
          <p:cNvCxnSpPr>
            <a:cxnSpLocks/>
          </p:cNvCxnSpPr>
          <p:nvPr/>
        </p:nvCxnSpPr>
        <p:spPr>
          <a:xfrm>
            <a:off x="609600" y="2874992"/>
            <a:ext cx="0" cy="2468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DA52A92-BB8D-4AB4-873B-B1567EC0F0BE}"/>
              </a:ext>
            </a:extLst>
          </p:cNvPr>
          <p:cNvSpPr txBox="1"/>
          <p:nvPr/>
        </p:nvSpPr>
        <p:spPr>
          <a:xfrm>
            <a:off x="503557" y="1059991"/>
            <a:ext cx="75387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50E6FF"/>
                </a:solidFill>
                <a:latin typeface="Segoe UI"/>
                <a:cs typeface="Segoe UI"/>
              </a:rPr>
              <a:t>New features that accumulate with your subscription</a:t>
            </a:r>
          </a:p>
        </p:txBody>
      </p:sp>
      <p:sp>
        <p:nvSpPr>
          <p:cNvPr id="3" name="Title 2">
            <a:extLst>
              <a:ext uri="{FF2B5EF4-FFF2-40B4-BE49-F238E27FC236}">
                <a16:creationId xmlns:a16="http://schemas.microsoft.com/office/drawing/2014/main" id="{52AEBE83-CEC6-4F41-8FF1-858A070E26D3}"/>
              </a:ext>
            </a:extLst>
          </p:cNvPr>
          <p:cNvSpPr>
            <a:spLocks noGrp="1"/>
          </p:cNvSpPr>
          <p:nvPr>
            <p:ph type="title"/>
          </p:nvPr>
        </p:nvSpPr>
        <p:spPr/>
        <p:txBody>
          <a:bodyPr/>
          <a:lstStyle/>
          <a:p>
            <a:r>
              <a:rPr lang="en-US" dirty="0">
                <a:solidFill>
                  <a:schemeClr val="bg1"/>
                </a:solidFill>
              </a:rPr>
              <a:t>Azure Stack HCI Public Technical roadmap</a:t>
            </a:r>
          </a:p>
        </p:txBody>
      </p:sp>
    </p:spTree>
    <p:extLst>
      <p:ext uri="{BB962C8B-B14F-4D97-AF65-F5344CB8AC3E}">
        <p14:creationId xmlns:p14="http://schemas.microsoft.com/office/powerpoint/2010/main" val="2622948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
                                        <p:tgtEl>
                                          <p:spTgt spid="30">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animEffect transition="in" filter="fade">
                                      <p:cBhvr>
                                        <p:cTn id="11" dur="100"/>
                                        <p:tgtEl>
                                          <p:spTgt spid="30">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animEffect transition="in" filter="fade">
                                      <p:cBhvr>
                                        <p:cTn id="15" dur="100"/>
                                        <p:tgtEl>
                                          <p:spTgt spid="30">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animEffect transition="in" filter="fade">
                                      <p:cBhvr>
                                        <p:cTn id="19" dur="100"/>
                                        <p:tgtEl>
                                          <p:spTgt spid="30">
                                            <p:txEl>
                                              <p:pRg st="3" end="3"/>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animEffect transition="in" filter="fade">
                                      <p:cBhvr>
                                        <p:cTn id="23" dur="100"/>
                                        <p:tgtEl>
                                          <p:spTgt spid="30">
                                            <p:txEl>
                                              <p:pRg st="4" end="4"/>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0">
                                            <p:txEl>
                                              <p:pRg st="5" end="5"/>
                                            </p:txEl>
                                          </p:spTgt>
                                        </p:tgtEl>
                                        <p:attrNameLst>
                                          <p:attrName>style.visibility</p:attrName>
                                        </p:attrNameLst>
                                      </p:cBhvr>
                                      <p:to>
                                        <p:strVal val="visible"/>
                                      </p:to>
                                    </p:set>
                                    <p:animEffect transition="in" filter="fade">
                                      <p:cBhvr>
                                        <p:cTn id="27" dur="100"/>
                                        <p:tgtEl>
                                          <p:spTgt spid="30">
                                            <p:txEl>
                                              <p:pRg st="5" end="5"/>
                                            </p:tx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30">
                                            <p:txEl>
                                              <p:pRg st="6" end="6"/>
                                            </p:txEl>
                                          </p:spTgt>
                                        </p:tgtEl>
                                        <p:attrNameLst>
                                          <p:attrName>style.visibility</p:attrName>
                                        </p:attrNameLst>
                                      </p:cBhvr>
                                      <p:to>
                                        <p:strVal val="visible"/>
                                      </p:to>
                                    </p:set>
                                    <p:animEffect transition="in" filter="fade">
                                      <p:cBhvr>
                                        <p:cTn id="31" dur="100"/>
                                        <p:tgtEl>
                                          <p:spTgt spid="30">
                                            <p:txEl>
                                              <p:pRg st="6" end="6"/>
                                            </p:tx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animEffect transition="in" filter="fade">
                                      <p:cBhvr>
                                        <p:cTn id="35" dur="100"/>
                                        <p:tgtEl>
                                          <p:spTgt spid="27">
                                            <p:txEl>
                                              <p:pRg st="0" end="0"/>
                                            </p:tx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7">
                                            <p:txEl>
                                              <p:pRg st="1" end="1"/>
                                            </p:txEl>
                                          </p:spTgt>
                                        </p:tgtEl>
                                        <p:attrNameLst>
                                          <p:attrName>style.visibility</p:attrName>
                                        </p:attrNameLst>
                                      </p:cBhvr>
                                      <p:to>
                                        <p:strVal val="visible"/>
                                      </p:to>
                                    </p:set>
                                    <p:animEffect transition="in" filter="fade">
                                      <p:cBhvr>
                                        <p:cTn id="39" dur="100"/>
                                        <p:tgtEl>
                                          <p:spTgt spid="27">
                                            <p:txEl>
                                              <p:pRg st="1" end="1"/>
                                            </p:tx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7">
                                            <p:txEl>
                                              <p:pRg st="2" end="2"/>
                                            </p:txEl>
                                          </p:spTgt>
                                        </p:tgtEl>
                                        <p:attrNameLst>
                                          <p:attrName>style.visibility</p:attrName>
                                        </p:attrNameLst>
                                      </p:cBhvr>
                                      <p:to>
                                        <p:strVal val="visible"/>
                                      </p:to>
                                    </p:set>
                                    <p:animEffect transition="in" filter="fade">
                                      <p:cBhvr>
                                        <p:cTn id="43" dur="100"/>
                                        <p:tgtEl>
                                          <p:spTgt spid="27">
                                            <p:txEl>
                                              <p:pRg st="2" end="2"/>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7">
                                            <p:txEl>
                                              <p:pRg st="3" end="3"/>
                                            </p:txEl>
                                          </p:spTgt>
                                        </p:tgtEl>
                                        <p:attrNameLst>
                                          <p:attrName>style.visibility</p:attrName>
                                        </p:attrNameLst>
                                      </p:cBhvr>
                                      <p:to>
                                        <p:strVal val="visible"/>
                                      </p:to>
                                    </p:set>
                                    <p:animEffect transition="in" filter="fade">
                                      <p:cBhvr>
                                        <p:cTn id="47" dur="100"/>
                                        <p:tgtEl>
                                          <p:spTgt spid="27">
                                            <p:txEl>
                                              <p:pRg st="3" end="3"/>
                                            </p:txEl>
                                          </p:spTgt>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27">
                                            <p:txEl>
                                              <p:pRg st="4" end="4"/>
                                            </p:txEl>
                                          </p:spTgt>
                                        </p:tgtEl>
                                        <p:attrNameLst>
                                          <p:attrName>style.visibility</p:attrName>
                                        </p:attrNameLst>
                                      </p:cBhvr>
                                      <p:to>
                                        <p:strVal val="visible"/>
                                      </p:to>
                                    </p:set>
                                    <p:animEffect transition="in" filter="fade">
                                      <p:cBhvr>
                                        <p:cTn id="51" dur="100"/>
                                        <p:tgtEl>
                                          <p:spTgt spid="27">
                                            <p:txEl>
                                              <p:pRg st="4" end="4"/>
                                            </p:txEl>
                                          </p:spTgt>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27">
                                            <p:txEl>
                                              <p:pRg st="5" end="5"/>
                                            </p:txEl>
                                          </p:spTgt>
                                        </p:tgtEl>
                                        <p:attrNameLst>
                                          <p:attrName>style.visibility</p:attrName>
                                        </p:attrNameLst>
                                      </p:cBhvr>
                                      <p:to>
                                        <p:strVal val="visible"/>
                                      </p:to>
                                    </p:set>
                                    <p:animEffect transition="in" filter="fade">
                                      <p:cBhvr>
                                        <p:cTn id="55" dur="100"/>
                                        <p:tgtEl>
                                          <p:spTgt spid="27">
                                            <p:txEl>
                                              <p:pRg st="5" end="5"/>
                                            </p:txEl>
                                          </p:spTgt>
                                        </p:tgtEl>
                                      </p:cBhvr>
                                    </p:animEffect>
                                  </p:childTnLst>
                                </p:cTn>
                              </p:par>
                            </p:childTnLst>
                          </p:cTn>
                        </p:par>
                        <p:par>
                          <p:cTn id="56" fill="hold">
                            <p:stCondLst>
                              <p:cond delay="1300"/>
                            </p:stCondLst>
                            <p:childTnLst>
                              <p:par>
                                <p:cTn id="57" presetID="10" presetClass="entr" presetSubtype="0" fill="hold" grpId="0" nodeType="afterEffect">
                                  <p:stCondLst>
                                    <p:cond delay="0"/>
                                  </p:stCondLst>
                                  <p:childTnLst>
                                    <p:set>
                                      <p:cBhvr>
                                        <p:cTn id="58" dur="1" fill="hold">
                                          <p:stCondLst>
                                            <p:cond delay="0"/>
                                          </p:stCondLst>
                                        </p:cTn>
                                        <p:tgtEl>
                                          <p:spTgt spid="27">
                                            <p:txEl>
                                              <p:pRg st="6" end="6"/>
                                            </p:txEl>
                                          </p:spTgt>
                                        </p:tgtEl>
                                        <p:attrNameLst>
                                          <p:attrName>style.visibility</p:attrName>
                                        </p:attrNameLst>
                                      </p:cBhvr>
                                      <p:to>
                                        <p:strVal val="visible"/>
                                      </p:to>
                                    </p:set>
                                    <p:animEffect transition="in" filter="fade">
                                      <p:cBhvr>
                                        <p:cTn id="59" dur="100"/>
                                        <p:tgtEl>
                                          <p:spTgt spid="27">
                                            <p:txEl>
                                              <p:pRg st="6" end="6"/>
                                            </p:txEl>
                                          </p:spTgt>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26">
                                            <p:txEl>
                                              <p:pRg st="0" end="0"/>
                                            </p:txEl>
                                          </p:spTgt>
                                        </p:tgtEl>
                                        <p:attrNameLst>
                                          <p:attrName>style.visibility</p:attrName>
                                        </p:attrNameLst>
                                      </p:cBhvr>
                                      <p:to>
                                        <p:strVal val="visible"/>
                                      </p:to>
                                    </p:set>
                                    <p:animEffect transition="in" filter="fade">
                                      <p:cBhvr>
                                        <p:cTn id="63" dur="100"/>
                                        <p:tgtEl>
                                          <p:spTgt spid="26">
                                            <p:txEl>
                                              <p:pRg st="0" end="0"/>
                                            </p:txEl>
                                          </p:spTgt>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26">
                                            <p:txEl>
                                              <p:pRg st="1" end="1"/>
                                            </p:txEl>
                                          </p:spTgt>
                                        </p:tgtEl>
                                        <p:attrNameLst>
                                          <p:attrName>style.visibility</p:attrName>
                                        </p:attrNameLst>
                                      </p:cBhvr>
                                      <p:to>
                                        <p:strVal val="visible"/>
                                      </p:to>
                                    </p:set>
                                    <p:animEffect transition="in" filter="fade">
                                      <p:cBhvr>
                                        <p:cTn id="67" dur="100"/>
                                        <p:tgtEl>
                                          <p:spTgt spid="26">
                                            <p:txEl>
                                              <p:pRg st="1" end="1"/>
                                            </p:txEl>
                                          </p:spTgt>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26">
                                            <p:txEl>
                                              <p:pRg st="2" end="2"/>
                                            </p:txEl>
                                          </p:spTgt>
                                        </p:tgtEl>
                                        <p:attrNameLst>
                                          <p:attrName>style.visibility</p:attrName>
                                        </p:attrNameLst>
                                      </p:cBhvr>
                                      <p:to>
                                        <p:strVal val="visible"/>
                                      </p:to>
                                    </p:set>
                                    <p:animEffect transition="in" filter="fade">
                                      <p:cBhvr>
                                        <p:cTn id="71" dur="100"/>
                                        <p:tgtEl>
                                          <p:spTgt spid="26">
                                            <p:txEl>
                                              <p:pRg st="2" end="2"/>
                                            </p:txEl>
                                          </p:spTgt>
                                        </p:tgtEl>
                                      </p:cBhvr>
                                    </p:animEffect>
                                  </p:childTnLst>
                                </p:cTn>
                              </p:par>
                            </p:childTnLst>
                          </p:cTn>
                        </p:par>
                        <p:par>
                          <p:cTn id="72" fill="hold">
                            <p:stCondLst>
                              <p:cond delay="1700"/>
                            </p:stCondLst>
                            <p:childTnLst>
                              <p:par>
                                <p:cTn id="73" presetID="10" presetClass="entr" presetSubtype="0" fill="hold" grpId="0" nodeType="afterEffect">
                                  <p:stCondLst>
                                    <p:cond delay="0"/>
                                  </p:stCondLst>
                                  <p:childTnLst>
                                    <p:set>
                                      <p:cBhvr>
                                        <p:cTn id="74" dur="1" fill="hold">
                                          <p:stCondLst>
                                            <p:cond delay="0"/>
                                          </p:stCondLst>
                                        </p:cTn>
                                        <p:tgtEl>
                                          <p:spTgt spid="26">
                                            <p:txEl>
                                              <p:pRg st="3" end="3"/>
                                            </p:txEl>
                                          </p:spTgt>
                                        </p:tgtEl>
                                        <p:attrNameLst>
                                          <p:attrName>style.visibility</p:attrName>
                                        </p:attrNameLst>
                                      </p:cBhvr>
                                      <p:to>
                                        <p:strVal val="visible"/>
                                      </p:to>
                                    </p:set>
                                    <p:animEffect transition="in" filter="fade">
                                      <p:cBhvr>
                                        <p:cTn id="75" dur="100"/>
                                        <p:tgtEl>
                                          <p:spTgt spid="26">
                                            <p:txEl>
                                              <p:pRg st="3" end="3"/>
                                            </p:txEl>
                                          </p:spTgt>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26">
                                            <p:txEl>
                                              <p:pRg st="4" end="4"/>
                                            </p:txEl>
                                          </p:spTgt>
                                        </p:tgtEl>
                                        <p:attrNameLst>
                                          <p:attrName>style.visibility</p:attrName>
                                        </p:attrNameLst>
                                      </p:cBhvr>
                                      <p:to>
                                        <p:strVal val="visible"/>
                                      </p:to>
                                    </p:set>
                                    <p:animEffect transition="in" filter="fade">
                                      <p:cBhvr>
                                        <p:cTn id="79" dur="100"/>
                                        <p:tgtEl>
                                          <p:spTgt spid="26">
                                            <p:txEl>
                                              <p:pRg st="4" end="4"/>
                                            </p:txEl>
                                          </p:spTgt>
                                        </p:tgtEl>
                                      </p:cBhvr>
                                    </p:animEffect>
                                  </p:childTnLst>
                                </p:cTn>
                              </p:par>
                            </p:childTnLst>
                          </p:cTn>
                        </p:par>
                        <p:par>
                          <p:cTn id="80" fill="hold">
                            <p:stCondLst>
                              <p:cond delay="1900"/>
                            </p:stCondLst>
                            <p:childTnLst>
                              <p:par>
                                <p:cTn id="81" presetID="10" presetClass="entr" presetSubtype="0" fill="hold" grpId="0" nodeType="afterEffect">
                                  <p:stCondLst>
                                    <p:cond delay="0"/>
                                  </p:stCondLst>
                                  <p:childTnLst>
                                    <p:set>
                                      <p:cBhvr>
                                        <p:cTn id="82" dur="1" fill="hold">
                                          <p:stCondLst>
                                            <p:cond delay="0"/>
                                          </p:stCondLst>
                                        </p:cTn>
                                        <p:tgtEl>
                                          <p:spTgt spid="26">
                                            <p:txEl>
                                              <p:pRg st="5" end="5"/>
                                            </p:txEl>
                                          </p:spTgt>
                                        </p:tgtEl>
                                        <p:attrNameLst>
                                          <p:attrName>style.visibility</p:attrName>
                                        </p:attrNameLst>
                                      </p:cBhvr>
                                      <p:to>
                                        <p:strVal val="visible"/>
                                      </p:to>
                                    </p:set>
                                    <p:animEffect transition="in" filter="fade">
                                      <p:cBhvr>
                                        <p:cTn id="83" dur="100"/>
                                        <p:tgtEl>
                                          <p:spTgt spid="26">
                                            <p:txEl>
                                              <p:pRg st="5" end="5"/>
                                            </p:txEl>
                                          </p:spTgt>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26">
                                            <p:txEl>
                                              <p:pRg st="6" end="6"/>
                                            </p:txEl>
                                          </p:spTgt>
                                        </p:tgtEl>
                                        <p:attrNameLst>
                                          <p:attrName>style.visibility</p:attrName>
                                        </p:attrNameLst>
                                      </p:cBhvr>
                                      <p:to>
                                        <p:strVal val="visible"/>
                                      </p:to>
                                    </p:set>
                                    <p:animEffect transition="in" filter="fade">
                                      <p:cBhvr>
                                        <p:cTn id="87" dur="1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3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79985" y="2486103"/>
            <a:ext cx="4178300" cy="1661993"/>
          </a:xfrm>
        </p:spPr>
        <p:txBody>
          <a:bodyPr/>
          <a:lstStyle/>
          <a:p>
            <a:pPr algn="ctr"/>
            <a:r>
              <a:rPr lang="en-US" dirty="0">
                <a:cs typeface="Segoe UI"/>
              </a:rPr>
              <a:t>Customer momentum, use cases, and evidence</a:t>
            </a:r>
          </a:p>
        </p:txBody>
      </p:sp>
    </p:spTree>
    <p:extLst>
      <p:ext uri="{BB962C8B-B14F-4D97-AF65-F5344CB8AC3E}">
        <p14:creationId xmlns:p14="http://schemas.microsoft.com/office/powerpoint/2010/main" val="57473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0BCE9F-948F-4991-9D02-5120CF9AE041}"/>
              </a:ext>
            </a:extLst>
          </p:cNvPr>
          <p:cNvSpPr>
            <a:spLocks noGrp="1"/>
          </p:cNvSpPr>
          <p:nvPr>
            <p:ph type="title"/>
          </p:nvPr>
        </p:nvSpPr>
        <p:spPr/>
        <p:txBody>
          <a:bodyPr/>
          <a:lstStyle/>
          <a:p>
            <a:r>
              <a:rPr lang="en-US" dirty="0">
                <a:solidFill>
                  <a:schemeClr val="bg1"/>
                </a:solidFill>
              </a:rPr>
              <a:t>Azure Stack HCI customer momentum</a:t>
            </a:r>
          </a:p>
        </p:txBody>
      </p:sp>
      <p:pic>
        <p:nvPicPr>
          <p:cNvPr id="2" name="Picture 1">
            <a:extLst>
              <a:ext uri="{FF2B5EF4-FFF2-40B4-BE49-F238E27FC236}">
                <a16:creationId xmlns:a16="http://schemas.microsoft.com/office/drawing/2014/main" id="{7E900375-10C1-4CC7-861F-7A53A383F78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3528" y="2980400"/>
            <a:ext cx="2171700" cy="737558"/>
          </a:xfrm>
          <a:prstGeom prst="rect">
            <a:avLst/>
          </a:prstGeom>
        </p:spPr>
      </p:pic>
      <p:pic>
        <p:nvPicPr>
          <p:cNvPr id="4" name="Picture 3">
            <a:extLst>
              <a:ext uri="{FF2B5EF4-FFF2-40B4-BE49-F238E27FC236}">
                <a16:creationId xmlns:a16="http://schemas.microsoft.com/office/drawing/2014/main" id="{6B2B06C1-70AD-4A1C-B19E-67A0C7AF1D1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32967" y="1333815"/>
            <a:ext cx="3468097" cy="1101631"/>
          </a:xfrm>
          <a:prstGeom prst="rect">
            <a:avLst/>
          </a:prstGeom>
        </p:spPr>
      </p:pic>
      <p:pic>
        <p:nvPicPr>
          <p:cNvPr id="3" name="Picture 2">
            <a:extLst>
              <a:ext uri="{FF2B5EF4-FFF2-40B4-BE49-F238E27FC236}">
                <a16:creationId xmlns:a16="http://schemas.microsoft.com/office/drawing/2014/main" id="{DEA385C9-37A4-4A8F-A876-12886538A4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415643" y="4612269"/>
            <a:ext cx="3117773" cy="673578"/>
          </a:xfrm>
          <a:prstGeom prst="rect">
            <a:avLst/>
          </a:prstGeom>
        </p:spPr>
      </p:pic>
      <p:pic>
        <p:nvPicPr>
          <p:cNvPr id="13" name="Picture 12">
            <a:extLst>
              <a:ext uri="{FF2B5EF4-FFF2-40B4-BE49-F238E27FC236}">
                <a16:creationId xmlns:a16="http://schemas.microsoft.com/office/drawing/2014/main" id="{BF42850C-B618-4235-B289-B1B19F5BB0D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533416" y="5771409"/>
            <a:ext cx="2291362" cy="527013"/>
          </a:xfrm>
          <a:prstGeom prst="rect">
            <a:avLst/>
          </a:prstGeom>
        </p:spPr>
      </p:pic>
      <p:pic>
        <p:nvPicPr>
          <p:cNvPr id="15" name="Picture 14">
            <a:extLst>
              <a:ext uri="{FF2B5EF4-FFF2-40B4-BE49-F238E27FC236}">
                <a16:creationId xmlns:a16="http://schemas.microsoft.com/office/drawing/2014/main" id="{BCBB9896-F826-42AB-AC9F-3C2E2E46148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874181" y="4585510"/>
            <a:ext cx="1612272" cy="1612272"/>
          </a:xfrm>
          <a:prstGeom prst="rect">
            <a:avLst/>
          </a:prstGeom>
        </p:spPr>
      </p:pic>
      <p:sp>
        <p:nvSpPr>
          <p:cNvPr id="11" name="Speech Bubble: Rectangle with Corners Rounded 10">
            <a:extLst>
              <a:ext uri="{FF2B5EF4-FFF2-40B4-BE49-F238E27FC236}">
                <a16:creationId xmlns:a16="http://schemas.microsoft.com/office/drawing/2014/main" id="{3C14315D-0264-4475-BE0F-36000F7299EA}"/>
              </a:ext>
              <a:ext uri="{C183D7F6-B498-43B3-948B-1728B52AA6E4}">
                <adec:decorative xmlns:adec="http://schemas.microsoft.com/office/drawing/2017/decorative" val="1"/>
              </a:ext>
            </a:extLst>
          </p:cNvPr>
          <p:cNvSpPr/>
          <p:nvPr/>
        </p:nvSpPr>
        <p:spPr bwMode="auto">
          <a:xfrm rot="5400000">
            <a:off x="7492221" y="-1774017"/>
            <a:ext cx="1101632" cy="7560740"/>
          </a:xfrm>
          <a:prstGeom prst="wedgeRoundRectCallout">
            <a:avLst>
              <a:gd name="adj1" fmla="val -22689"/>
              <a:gd name="adj2" fmla="val 55172"/>
              <a:gd name="adj3" fmla="val 16667"/>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3ABA9F6F-5DDD-4431-8E0F-9022E04CBE9C}"/>
              </a:ext>
            </a:extLst>
          </p:cNvPr>
          <p:cNvSpPr txBox="1"/>
          <p:nvPr/>
        </p:nvSpPr>
        <p:spPr>
          <a:xfrm>
            <a:off x="4395339" y="1573672"/>
            <a:ext cx="7336102" cy="861774"/>
          </a:xfrm>
          <a:prstGeom prst="rect">
            <a:avLst/>
          </a:prstGeom>
          <a:noFill/>
        </p:spPr>
        <p:txBody>
          <a:bodyPr wrap="square">
            <a:spAutoFit/>
          </a:bodyPr>
          <a:lstStyle/>
          <a:p>
            <a:r>
              <a:rPr lang="en-US" sz="1400" b="1" i="1" dirty="0">
                <a:solidFill>
                  <a:srgbClr val="0078D4"/>
                </a:solidFill>
              </a:rPr>
              <a:t>“What amazed us is how well Azure Stack HCI just worked. Getting set up was straightforward and seamless, and we didn’t have to worry about any of the details.”</a:t>
            </a:r>
          </a:p>
          <a:p>
            <a:endParaRPr lang="en-US" sz="1100" dirty="0">
              <a:solidFill>
                <a:srgbClr val="0078D4"/>
              </a:solidFill>
            </a:endParaRPr>
          </a:p>
          <a:p>
            <a:r>
              <a:rPr lang="en-US" sz="1100" dirty="0">
                <a:solidFill>
                  <a:srgbClr val="0078D4"/>
                </a:solidFill>
              </a:rPr>
              <a:t>Andrew France, Systems Administrator and Technical IT Services Delivery Manager, Benenden School</a:t>
            </a:r>
          </a:p>
        </p:txBody>
      </p:sp>
      <p:sp>
        <p:nvSpPr>
          <p:cNvPr id="16" name="Speech Bubble: Rectangle with Corners Rounded 15">
            <a:extLst>
              <a:ext uri="{FF2B5EF4-FFF2-40B4-BE49-F238E27FC236}">
                <a16:creationId xmlns:a16="http://schemas.microsoft.com/office/drawing/2014/main" id="{D80ADA53-D1ED-45A5-990C-D29406231904}"/>
              </a:ext>
              <a:ext uri="{C183D7F6-B498-43B3-948B-1728B52AA6E4}">
                <adec:decorative xmlns:adec="http://schemas.microsoft.com/office/drawing/2017/decorative" val="1"/>
              </a:ext>
            </a:extLst>
          </p:cNvPr>
          <p:cNvSpPr/>
          <p:nvPr/>
        </p:nvSpPr>
        <p:spPr bwMode="auto">
          <a:xfrm rot="5400000">
            <a:off x="7512574" y="-351370"/>
            <a:ext cx="1101632" cy="7560740"/>
          </a:xfrm>
          <a:prstGeom prst="wedgeRoundRectCallout">
            <a:avLst>
              <a:gd name="adj1" fmla="val -22689"/>
              <a:gd name="adj2" fmla="val 55172"/>
              <a:gd name="adj3" fmla="val 16667"/>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72FCB942-F522-4F81-9E22-35F1FBFF1AF0}"/>
              </a:ext>
            </a:extLst>
          </p:cNvPr>
          <p:cNvSpPr txBox="1"/>
          <p:nvPr/>
        </p:nvSpPr>
        <p:spPr>
          <a:xfrm>
            <a:off x="4459135" y="2980400"/>
            <a:ext cx="7272305" cy="861774"/>
          </a:xfrm>
          <a:prstGeom prst="rect">
            <a:avLst/>
          </a:prstGeom>
          <a:noFill/>
        </p:spPr>
        <p:txBody>
          <a:bodyPr wrap="square">
            <a:spAutoFit/>
          </a:bodyPr>
          <a:lstStyle/>
          <a:p>
            <a:r>
              <a:rPr lang="en-US" sz="1400" b="1" i="1" dirty="0">
                <a:solidFill>
                  <a:srgbClr val="0078D4"/>
                </a:solidFill>
              </a:rPr>
              <a:t>“We wanted high-speed performance, not just reduced costs and a smaller physical footprint. Using Azure Stack HCI to accomplish those aims is a no-brainer.”</a:t>
            </a:r>
          </a:p>
          <a:p>
            <a:endParaRPr lang="en-US" sz="1100" dirty="0">
              <a:solidFill>
                <a:srgbClr val="0078D4"/>
              </a:solidFill>
            </a:endParaRPr>
          </a:p>
          <a:p>
            <a:r>
              <a:rPr lang="en-US" sz="1100" dirty="0">
                <a:solidFill>
                  <a:srgbClr val="0078D4"/>
                </a:solidFill>
              </a:rPr>
              <a:t>Paul Maune, Systems Architect, Bradley</a:t>
            </a:r>
          </a:p>
        </p:txBody>
      </p:sp>
      <p:pic>
        <p:nvPicPr>
          <p:cNvPr id="18" name="Picture 17">
            <a:extLst>
              <a:ext uri="{FF2B5EF4-FFF2-40B4-BE49-F238E27FC236}">
                <a16:creationId xmlns:a16="http://schemas.microsoft.com/office/drawing/2014/main" id="{6E4968A0-CF4E-4DA7-8F19-007FD1811147}"/>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05547" y="4733649"/>
            <a:ext cx="2033886" cy="1464133"/>
          </a:xfrm>
          <a:prstGeom prst="rect">
            <a:avLst/>
          </a:prstGeom>
        </p:spPr>
      </p:pic>
    </p:spTree>
    <p:extLst>
      <p:ext uri="{BB962C8B-B14F-4D97-AF65-F5344CB8AC3E}">
        <p14:creationId xmlns:p14="http://schemas.microsoft.com/office/powerpoint/2010/main" val="154618790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A81B-C093-4B56-BA02-CD9133621DCD}"/>
              </a:ext>
            </a:extLst>
          </p:cNvPr>
          <p:cNvSpPr>
            <a:spLocks noGrp="1"/>
          </p:cNvSpPr>
          <p:nvPr>
            <p:ph type="title"/>
          </p:nvPr>
        </p:nvSpPr>
        <p:spPr/>
        <p:txBody>
          <a:bodyPr/>
          <a:lstStyle/>
          <a:p>
            <a:r>
              <a:rPr lang="en-US" sz="3200" dirty="0">
                <a:cs typeface="Segoe UI"/>
              </a:rPr>
              <a:t>Azure Stack HCI: Datacenter modernization use cases  </a:t>
            </a:r>
            <a:endParaRPr lang="en-US" sz="3200" dirty="0"/>
          </a:p>
        </p:txBody>
      </p:sp>
      <p:sp>
        <p:nvSpPr>
          <p:cNvPr id="6" name="TextBox 5">
            <a:extLst>
              <a:ext uri="{FF2B5EF4-FFF2-40B4-BE49-F238E27FC236}">
                <a16:creationId xmlns:a16="http://schemas.microsoft.com/office/drawing/2014/main" id="{6EB56DDD-F54C-47F0-9B01-A88132CF1BF4}"/>
              </a:ext>
            </a:extLst>
          </p:cNvPr>
          <p:cNvSpPr txBox="1"/>
          <p:nvPr/>
        </p:nvSpPr>
        <p:spPr>
          <a:xfrm>
            <a:off x="285038" y="1119291"/>
            <a:ext cx="5379961"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000" dirty="0"/>
              <a:t>Real examples in three verticals</a:t>
            </a:r>
            <a:endParaRPr lang="en-US" sz="2000" dirty="0">
              <a:cs typeface="Segoe UI"/>
            </a:endParaRPr>
          </a:p>
        </p:txBody>
      </p:sp>
      <p:sp>
        <p:nvSpPr>
          <p:cNvPr id="24" name="Text Placeholder 23">
            <a:extLst>
              <a:ext uri="{FF2B5EF4-FFF2-40B4-BE49-F238E27FC236}">
                <a16:creationId xmlns:a16="http://schemas.microsoft.com/office/drawing/2014/main" id="{4DE27819-A130-4217-8835-69B7A04C1093}"/>
              </a:ext>
            </a:extLst>
          </p:cNvPr>
          <p:cNvSpPr>
            <a:spLocks noGrp="1"/>
          </p:cNvSpPr>
          <p:nvPr>
            <p:ph type="body" sz="quarter" idx="13"/>
          </p:nvPr>
        </p:nvSpPr>
        <p:spPr>
          <a:xfrm>
            <a:off x="420039" y="2316612"/>
            <a:ext cx="3474720" cy="4060984"/>
          </a:xfrm>
        </p:spPr>
        <p:txBody>
          <a:bodyPr vert="horz" wrap="square" lIns="0" tIns="0" rIns="0" bIns="0" rtlCol="0" anchor="t">
            <a:spAutoFit/>
          </a:bodyPr>
          <a:lstStyle/>
          <a:p>
            <a:pPr marL="285750" indent="-285750">
              <a:spcAft>
                <a:spcPts val="1176"/>
              </a:spcAft>
              <a:buFont typeface="Arial" panose="020B0604020202020204" pitchFamily="34" charset="0"/>
              <a:buChar char="•"/>
            </a:pPr>
            <a:endParaRPr lang="en-US" b="1" dirty="0">
              <a:solidFill>
                <a:schemeClr val="tx1"/>
              </a:solidFill>
              <a:latin typeface="+mn-lt"/>
              <a:cs typeface="Segoe UI"/>
            </a:endParaRPr>
          </a:p>
          <a:p>
            <a:pPr marL="285750" indent="-285750">
              <a:spcAft>
                <a:spcPts val="1176"/>
              </a:spcAft>
              <a:buFont typeface="Arial" panose="020B0604020202020204" pitchFamily="34" charset="0"/>
              <a:buChar char="•"/>
            </a:pPr>
            <a:r>
              <a:rPr lang="en-US" b="1" dirty="0">
                <a:solidFill>
                  <a:schemeClr val="tx1"/>
                </a:solidFill>
                <a:latin typeface="+mn-lt"/>
                <a:cs typeface="Segoe UI"/>
              </a:rPr>
              <a:t>Background: </a:t>
            </a:r>
            <a:r>
              <a:rPr lang="en-US" dirty="0">
                <a:solidFill>
                  <a:schemeClr val="tx1"/>
                </a:solidFill>
                <a:latin typeface="+mn-lt"/>
                <a:cs typeface="Segoe UI"/>
              </a:rPr>
              <a:t> software developer internal IT to enabled build/production, billing and support systems</a:t>
            </a:r>
          </a:p>
          <a:p>
            <a:pPr marL="285750" indent="-285750">
              <a:spcAft>
                <a:spcPts val="1176"/>
              </a:spcAft>
              <a:buFont typeface="Arial" panose="020B0604020202020204" pitchFamily="34" charset="0"/>
              <a:buChar char="•"/>
            </a:pPr>
            <a:r>
              <a:rPr lang="en-US" b="1" dirty="0">
                <a:solidFill>
                  <a:schemeClr val="tx1"/>
                </a:solidFill>
                <a:latin typeface="+mn-lt"/>
                <a:cs typeface="Segoe UI"/>
              </a:rPr>
              <a:t>Workloads:</a:t>
            </a:r>
            <a:r>
              <a:rPr lang="en-US" dirty="0">
                <a:solidFill>
                  <a:schemeClr val="tx1"/>
                </a:solidFill>
                <a:latin typeface="+mn-lt"/>
                <a:cs typeface="Segoe UI"/>
              </a:rPr>
              <a:t>  build systems, developer support, customer-facing technical support, LOB apps and large file services</a:t>
            </a:r>
          </a:p>
          <a:p>
            <a:pPr marL="285750" indent="-285750">
              <a:spcAft>
                <a:spcPts val="1176"/>
              </a:spcAft>
              <a:buFont typeface="Arial" panose="020B0604020202020204" pitchFamily="34" charset="0"/>
              <a:buChar char="•"/>
            </a:pPr>
            <a:r>
              <a:rPr lang="en-US" b="1" dirty="0">
                <a:solidFill>
                  <a:schemeClr val="tx1"/>
                </a:solidFill>
                <a:latin typeface="+mn-lt"/>
                <a:cs typeface="Segoe UI"/>
              </a:rPr>
              <a:t>Needs:</a:t>
            </a:r>
            <a:r>
              <a:rPr lang="en-US" dirty="0">
                <a:solidFill>
                  <a:schemeClr val="tx1"/>
                </a:solidFill>
                <a:latin typeface="+mn-lt"/>
                <a:cs typeface="Segoe UI"/>
              </a:rPr>
              <a:t>  massive capacity and robust performance of customer-submitted “dump” files for reproduction and debugging</a:t>
            </a:r>
          </a:p>
          <a:p>
            <a:pPr marL="285750" indent="-285750">
              <a:spcAft>
                <a:spcPts val="1176"/>
              </a:spcAft>
              <a:buFont typeface="Arial" panose="020B0604020202020204" pitchFamily="34" charset="0"/>
              <a:buChar char="•"/>
            </a:pPr>
            <a:r>
              <a:rPr lang="en-US" b="1" dirty="0">
                <a:solidFill>
                  <a:schemeClr val="tx1"/>
                </a:solidFill>
                <a:latin typeface="+mn-lt"/>
                <a:cs typeface="Segoe UI"/>
              </a:rPr>
              <a:t>Plan: </a:t>
            </a:r>
            <a:r>
              <a:rPr lang="en-US" dirty="0">
                <a:solidFill>
                  <a:schemeClr val="tx1"/>
                </a:solidFill>
                <a:latin typeface="+mn-lt"/>
                <a:cs typeface="Segoe UI"/>
              </a:rPr>
              <a:t>upgrade existing Hyper-V servers to Azure Stack HCI, expand cluster size and storage capacity, leverage Stretch Cluster between 2 datacenters for fault tolerance</a:t>
            </a:r>
          </a:p>
        </p:txBody>
      </p:sp>
      <p:sp>
        <p:nvSpPr>
          <p:cNvPr id="22" name="Text Placeholder 21">
            <a:extLst>
              <a:ext uri="{FF2B5EF4-FFF2-40B4-BE49-F238E27FC236}">
                <a16:creationId xmlns:a16="http://schemas.microsoft.com/office/drawing/2014/main" id="{79FC37C2-AC8B-40FE-87CC-772FE34B9A37}"/>
              </a:ext>
            </a:extLst>
          </p:cNvPr>
          <p:cNvSpPr>
            <a:spLocks noGrp="1"/>
          </p:cNvSpPr>
          <p:nvPr>
            <p:ph type="body" sz="quarter" idx="11"/>
          </p:nvPr>
        </p:nvSpPr>
        <p:spPr>
          <a:xfrm>
            <a:off x="4329247" y="2093078"/>
            <a:ext cx="2515714" cy="213776"/>
          </a:xfrm>
        </p:spPr>
        <p:txBody>
          <a:bodyPr vert="horz" wrap="square" lIns="0" tIns="0" rIns="0" bIns="0" rtlCol="0" anchor="t">
            <a:spAutoFit/>
          </a:bodyPr>
          <a:lstStyle/>
          <a:p>
            <a:pPr>
              <a:spcAft>
                <a:spcPts val="0"/>
              </a:spcAft>
            </a:pPr>
            <a:r>
              <a:rPr lang="en-US" dirty="0">
                <a:solidFill>
                  <a:schemeClr val="accent2"/>
                </a:solidFill>
              </a:rPr>
              <a:t>Healthcare organization</a:t>
            </a:r>
          </a:p>
        </p:txBody>
      </p:sp>
      <p:sp>
        <p:nvSpPr>
          <p:cNvPr id="25" name="Text Placeholder 24">
            <a:extLst>
              <a:ext uri="{FF2B5EF4-FFF2-40B4-BE49-F238E27FC236}">
                <a16:creationId xmlns:a16="http://schemas.microsoft.com/office/drawing/2014/main" id="{BB3A5EDE-911E-4766-8BE4-F34660B0A26E}"/>
              </a:ext>
            </a:extLst>
          </p:cNvPr>
          <p:cNvSpPr>
            <a:spLocks noGrp="1"/>
          </p:cNvSpPr>
          <p:nvPr>
            <p:ph type="body" sz="quarter" idx="17"/>
          </p:nvPr>
        </p:nvSpPr>
        <p:spPr>
          <a:xfrm>
            <a:off x="4289603" y="2316612"/>
            <a:ext cx="3474720" cy="3830151"/>
          </a:xfrm>
        </p:spPr>
        <p:txBody>
          <a:bodyPr vert="horz" wrap="square" lIns="0" tIns="0" rIns="0" bIns="0" rtlCol="0" anchor="t">
            <a:spAutoFit/>
          </a:bodyPr>
          <a:lstStyle/>
          <a:p>
            <a:endParaRPr lang="en-US" b="1" dirty="0">
              <a:solidFill>
                <a:schemeClr val="tx1"/>
              </a:solidFill>
            </a:endParaRPr>
          </a:p>
          <a:p>
            <a:r>
              <a:rPr lang="en-US" b="1" dirty="0">
                <a:solidFill>
                  <a:schemeClr val="tx1"/>
                </a:solidFill>
              </a:rPr>
              <a:t>Background:  </a:t>
            </a:r>
            <a:r>
              <a:rPr lang="en-US" dirty="0">
                <a:solidFill>
                  <a:schemeClr val="tx1"/>
                </a:solidFill>
              </a:rPr>
              <a:t>multi-hospital and clinic with Hyper-V and 3</a:t>
            </a:r>
            <a:r>
              <a:rPr lang="en-US" baseline="30000" dirty="0">
                <a:solidFill>
                  <a:schemeClr val="tx1"/>
                </a:solidFill>
              </a:rPr>
              <a:t>rd</a:t>
            </a:r>
            <a:r>
              <a:rPr lang="en-US" dirty="0">
                <a:solidFill>
                  <a:schemeClr val="tx1"/>
                </a:solidFill>
              </a:rPr>
              <a:t> party disaggregated storage (migrated from VMware) and strong Azure push for some workloads</a:t>
            </a:r>
          </a:p>
          <a:p>
            <a:r>
              <a:rPr lang="en-US" b="1" dirty="0">
                <a:solidFill>
                  <a:schemeClr val="tx1"/>
                </a:solidFill>
              </a:rPr>
              <a:t>Workloads</a:t>
            </a:r>
            <a:r>
              <a:rPr lang="en-US" dirty="0">
                <a:solidFill>
                  <a:schemeClr val="tx1"/>
                </a:solidFill>
              </a:rPr>
              <a:t>: EPIC, SQL and Oracle DBs, LOB apps, AD, VDI, a few Linux apps</a:t>
            </a:r>
          </a:p>
          <a:p>
            <a:r>
              <a:rPr lang="en-US" b="1" dirty="0">
                <a:solidFill>
                  <a:schemeClr val="tx1"/>
                </a:solidFill>
              </a:rPr>
              <a:t>Needs: </a:t>
            </a:r>
            <a:r>
              <a:rPr lang="en-US" dirty="0">
                <a:solidFill>
                  <a:schemeClr val="tx1"/>
                </a:solidFill>
              </a:rPr>
              <a:t>hardware refresh, move to modern HCI model, leverage Azure investment to manage on-prem as direction</a:t>
            </a:r>
          </a:p>
          <a:p>
            <a:r>
              <a:rPr lang="en-US" b="1" dirty="0">
                <a:solidFill>
                  <a:schemeClr val="tx1"/>
                </a:solidFill>
                <a:cs typeface="Segoe UI"/>
              </a:rPr>
              <a:t>Plan:  </a:t>
            </a:r>
            <a:r>
              <a:rPr lang="en-US" dirty="0">
                <a:solidFill>
                  <a:schemeClr val="tx1"/>
                </a:solidFill>
                <a:cs typeface="Segoe UI"/>
              </a:rPr>
              <a:t>ramping on Azure Stack HCI storage feature knowledge in-house, looking for integrated systems with pre-installed HCI to modernize infrastructure</a:t>
            </a:r>
            <a:endParaRPr lang="en-US" b="1" dirty="0">
              <a:solidFill>
                <a:schemeClr val="tx1"/>
              </a:solidFill>
            </a:endParaRPr>
          </a:p>
        </p:txBody>
      </p:sp>
      <p:sp>
        <p:nvSpPr>
          <p:cNvPr id="23" name="Text Placeholder 22">
            <a:extLst>
              <a:ext uri="{FF2B5EF4-FFF2-40B4-BE49-F238E27FC236}">
                <a16:creationId xmlns:a16="http://schemas.microsoft.com/office/drawing/2014/main" id="{6920AC75-A392-4724-A426-F87C9EA77612}"/>
              </a:ext>
            </a:extLst>
          </p:cNvPr>
          <p:cNvSpPr>
            <a:spLocks noGrp="1"/>
          </p:cNvSpPr>
          <p:nvPr>
            <p:ph type="body" sz="quarter" idx="12"/>
          </p:nvPr>
        </p:nvSpPr>
        <p:spPr>
          <a:xfrm>
            <a:off x="8166983" y="2093078"/>
            <a:ext cx="2529810" cy="213776"/>
          </a:xfrm>
        </p:spPr>
        <p:txBody>
          <a:bodyPr vert="horz" wrap="square" lIns="0" tIns="0" rIns="0" bIns="0" rtlCol="0" anchor="t">
            <a:spAutoFit/>
          </a:bodyPr>
          <a:lstStyle/>
          <a:p>
            <a:pPr>
              <a:spcAft>
                <a:spcPts val="0"/>
              </a:spcAft>
            </a:pPr>
            <a:r>
              <a:rPr lang="en-US">
                <a:solidFill>
                  <a:schemeClr val="accent2"/>
                </a:solidFill>
              </a:rPr>
              <a:t>Private education institution</a:t>
            </a:r>
          </a:p>
        </p:txBody>
      </p:sp>
      <p:sp>
        <p:nvSpPr>
          <p:cNvPr id="26" name="Text Placeholder 25">
            <a:extLst>
              <a:ext uri="{FF2B5EF4-FFF2-40B4-BE49-F238E27FC236}">
                <a16:creationId xmlns:a16="http://schemas.microsoft.com/office/drawing/2014/main" id="{83CABB21-20B6-4F45-B47A-B083B5305639}"/>
              </a:ext>
            </a:extLst>
          </p:cNvPr>
          <p:cNvSpPr>
            <a:spLocks noGrp="1"/>
          </p:cNvSpPr>
          <p:nvPr>
            <p:ph type="body" sz="quarter" idx="20"/>
          </p:nvPr>
        </p:nvSpPr>
        <p:spPr>
          <a:xfrm>
            <a:off x="8156186" y="2316612"/>
            <a:ext cx="3474720" cy="3830151"/>
          </a:xfrm>
        </p:spPr>
        <p:txBody>
          <a:bodyPr/>
          <a:lstStyle/>
          <a:p>
            <a:endParaRPr lang="en-US" b="1" dirty="0">
              <a:solidFill>
                <a:schemeClr val="tx1"/>
              </a:solidFill>
            </a:endParaRPr>
          </a:p>
          <a:p>
            <a:r>
              <a:rPr lang="en-US" b="1" dirty="0">
                <a:solidFill>
                  <a:schemeClr val="tx1"/>
                </a:solidFill>
              </a:rPr>
              <a:t>Background: </a:t>
            </a:r>
            <a:r>
              <a:rPr lang="en-US" dirty="0">
                <a:solidFill>
                  <a:schemeClr val="tx1"/>
                </a:solidFill>
              </a:rPr>
              <a:t>one campus, 2 buildings, legacy </a:t>
            </a:r>
            <a:r>
              <a:rPr lang="en-US" dirty="0" err="1">
                <a:solidFill>
                  <a:schemeClr val="tx1"/>
                </a:solidFill>
              </a:rPr>
              <a:t>iSCIS</a:t>
            </a:r>
            <a:r>
              <a:rPr lang="en-US" dirty="0">
                <a:solidFill>
                  <a:schemeClr val="tx1"/>
                </a:solidFill>
              </a:rPr>
              <a:t> SAN, &lt;100 VMs</a:t>
            </a:r>
            <a:endParaRPr lang="en-US" b="1" dirty="0">
              <a:solidFill>
                <a:schemeClr val="tx1"/>
              </a:solidFill>
            </a:endParaRPr>
          </a:p>
          <a:p>
            <a:r>
              <a:rPr lang="en-US" b="1" dirty="0">
                <a:solidFill>
                  <a:schemeClr val="tx1"/>
                </a:solidFill>
              </a:rPr>
              <a:t>Workloads</a:t>
            </a:r>
            <a:r>
              <a:rPr lang="en-US" dirty="0">
                <a:solidFill>
                  <a:schemeClr val="tx1"/>
                </a:solidFill>
              </a:rPr>
              <a:t>: LOB apps primarily on Windows, file and collaboration services for students, and SC for management</a:t>
            </a:r>
          </a:p>
          <a:p>
            <a:r>
              <a:rPr lang="en-US" b="1" dirty="0">
                <a:solidFill>
                  <a:schemeClr val="tx1"/>
                </a:solidFill>
              </a:rPr>
              <a:t>Needs: </a:t>
            </a:r>
            <a:r>
              <a:rPr lang="en-US" dirty="0">
                <a:solidFill>
                  <a:schemeClr val="tx1"/>
                </a:solidFill>
              </a:rPr>
              <a:t>refresh aging hardware and upgrade to modern HCI stack while leveraging their existing operational skills</a:t>
            </a:r>
          </a:p>
          <a:p>
            <a:r>
              <a:rPr lang="en-US" b="1" dirty="0">
                <a:solidFill>
                  <a:schemeClr val="tx1"/>
                </a:solidFill>
              </a:rPr>
              <a:t>Plan: </a:t>
            </a:r>
            <a:r>
              <a:rPr lang="en-US" dirty="0">
                <a:solidFill>
                  <a:schemeClr val="tx1"/>
                </a:solidFill>
              </a:rPr>
              <a:t>replace SAN storage with Azure Stack HCI and add Stretch Cluster for automation of site resiliency, utilize Windows Admin Center to deploy HCI and Stretch Clustering</a:t>
            </a:r>
            <a:endParaRPr lang="en-US" b="1" dirty="0">
              <a:solidFill>
                <a:schemeClr val="tx1"/>
              </a:solidFill>
            </a:endParaRPr>
          </a:p>
        </p:txBody>
      </p:sp>
      <p:pic>
        <p:nvPicPr>
          <p:cNvPr id="3" name="Picture 2" descr="See the source image">
            <a:extLst>
              <a:ext uri="{FF2B5EF4-FFF2-40B4-BE49-F238E27FC236}">
                <a16:creationId xmlns:a16="http://schemas.microsoft.com/office/drawing/2014/main" id="{E2885BA3-04E5-48DC-B5F5-75423F9BC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318" y="1954693"/>
            <a:ext cx="675889" cy="5872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C6A6F41B-1ED5-42DC-ACEA-0410F755B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646" y="1878214"/>
            <a:ext cx="663770" cy="6637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8DF57384-3D80-4279-BEBA-17B143F96B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2320" y="2039654"/>
            <a:ext cx="662787" cy="4461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8B550C2-7A44-437F-AC57-DCA739AF764C}"/>
              </a:ext>
            </a:extLst>
          </p:cNvPr>
          <p:cNvSpPr txBox="1"/>
          <p:nvPr/>
        </p:nvSpPr>
        <p:spPr>
          <a:xfrm>
            <a:off x="285038" y="2045453"/>
            <a:ext cx="2726531" cy="307777"/>
          </a:xfrm>
          <a:prstGeom prst="rect">
            <a:avLst/>
          </a:prstGeom>
          <a:noFill/>
        </p:spPr>
        <p:txBody>
          <a:bodyPr wrap="square">
            <a:spAutoFit/>
          </a:bodyPr>
          <a:lstStyle/>
          <a:p>
            <a:pPr>
              <a:spcBef>
                <a:spcPts val="0"/>
              </a:spcBef>
            </a:pPr>
            <a:r>
              <a:rPr lang="en-US" sz="1400" dirty="0">
                <a:solidFill>
                  <a:schemeClr val="accent2"/>
                </a:solidFill>
                <a:latin typeface="Segoe UI Semibold"/>
                <a:cs typeface="Segoe UI Semibold"/>
              </a:rPr>
              <a:t>Technology services industry</a:t>
            </a:r>
            <a:endParaRPr lang="en-US" sz="1400" dirty="0">
              <a:solidFill>
                <a:schemeClr val="accent2"/>
              </a:solidFill>
            </a:endParaRPr>
          </a:p>
        </p:txBody>
      </p:sp>
    </p:spTree>
    <p:extLst>
      <p:ext uri="{BB962C8B-B14F-4D97-AF65-F5344CB8AC3E}">
        <p14:creationId xmlns:p14="http://schemas.microsoft.com/office/powerpoint/2010/main" val="3740660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D32EAD-6813-AC42-92B9-2E2622650223}"/>
              </a:ext>
            </a:extLst>
          </p:cNvPr>
          <p:cNvSpPr>
            <a:spLocks noGrp="1"/>
          </p:cNvSpPr>
          <p:nvPr>
            <p:ph type="title"/>
          </p:nvPr>
        </p:nvSpPr>
        <p:spPr>
          <a:xfrm>
            <a:off x="254696" y="303187"/>
            <a:ext cx="11018520" cy="553998"/>
          </a:xfrm>
        </p:spPr>
        <p:txBody>
          <a:bodyPr>
            <a:noAutofit/>
          </a:bodyPr>
          <a:lstStyle/>
          <a:p>
            <a:r>
              <a:rPr lang="en-US" dirty="0">
                <a:solidFill>
                  <a:srgbClr val="FFFFFF"/>
                </a:solidFill>
                <a:cs typeface="Segoe UI"/>
              </a:rPr>
              <a:t>What is hyperconvergence?</a:t>
            </a:r>
          </a:p>
        </p:txBody>
      </p:sp>
      <p:sp>
        <p:nvSpPr>
          <p:cNvPr id="994" name="Rectangle 993">
            <a:extLst>
              <a:ext uri="{FF2B5EF4-FFF2-40B4-BE49-F238E27FC236}">
                <a16:creationId xmlns:a16="http://schemas.microsoft.com/office/drawing/2014/main" id="{CB421A84-F37E-4349-82A2-D69EFB639DF7}"/>
              </a:ext>
              <a:ext uri="{C183D7F6-B498-43B3-948B-1728B52AA6E4}">
                <adec:decorative xmlns:adec="http://schemas.microsoft.com/office/drawing/2017/decorative" val="1"/>
              </a:ext>
            </a:extLst>
          </p:cNvPr>
          <p:cNvSpPr/>
          <p:nvPr/>
        </p:nvSpPr>
        <p:spPr bwMode="auto">
          <a:xfrm>
            <a:off x="0" y="1554479"/>
            <a:ext cx="4958451" cy="4777584"/>
          </a:xfrm>
          <a:prstGeom prst="rect">
            <a:avLst/>
          </a:prstGeom>
          <a:noFill/>
          <a:ln>
            <a:noFill/>
            <a:headEnd type="none" w="med" len="med"/>
            <a:tailEnd type="none" w="med" len="med"/>
          </a:ln>
          <a:effectLst>
            <a:outerShdw blurRad="381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1045" name="TextBox 1044">
            <a:extLst>
              <a:ext uri="{FF2B5EF4-FFF2-40B4-BE49-F238E27FC236}">
                <a16:creationId xmlns:a16="http://schemas.microsoft.com/office/drawing/2014/main" id="{2CA75AA1-C344-485C-9F14-D9CDD7DE51E5}"/>
              </a:ext>
            </a:extLst>
          </p:cNvPr>
          <p:cNvSpPr txBox="1"/>
          <p:nvPr/>
        </p:nvSpPr>
        <p:spPr>
          <a:xfrm>
            <a:off x="1214728" y="1778568"/>
            <a:ext cx="1421864"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Ethernet switches</a:t>
            </a:r>
          </a:p>
        </p:txBody>
      </p:sp>
      <p:sp>
        <p:nvSpPr>
          <p:cNvPr id="1167" name="TextBox 1166">
            <a:extLst>
              <a:ext uri="{FF2B5EF4-FFF2-40B4-BE49-F238E27FC236}">
                <a16:creationId xmlns:a16="http://schemas.microsoft.com/office/drawing/2014/main" id="{B2278440-1B26-4D34-BCC4-C1D465F38163}"/>
              </a:ext>
            </a:extLst>
          </p:cNvPr>
          <p:cNvSpPr txBox="1"/>
          <p:nvPr/>
        </p:nvSpPr>
        <p:spPr>
          <a:xfrm>
            <a:off x="1312511" y="2362090"/>
            <a:ext cx="1324080"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Misc. appliances</a:t>
            </a:r>
          </a:p>
        </p:txBody>
      </p:sp>
      <p:sp>
        <p:nvSpPr>
          <p:cNvPr id="1279" name="TextBox 1278">
            <a:extLst>
              <a:ext uri="{FF2B5EF4-FFF2-40B4-BE49-F238E27FC236}">
                <a16:creationId xmlns:a16="http://schemas.microsoft.com/office/drawing/2014/main" id="{90850731-38E9-4E6E-8B57-A6751C273D6C}"/>
              </a:ext>
            </a:extLst>
          </p:cNvPr>
          <p:cNvSpPr txBox="1"/>
          <p:nvPr/>
        </p:nvSpPr>
        <p:spPr>
          <a:xfrm>
            <a:off x="1671264" y="3501087"/>
            <a:ext cx="965328"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Hypervisors</a:t>
            </a:r>
          </a:p>
        </p:txBody>
      </p:sp>
      <p:sp>
        <p:nvSpPr>
          <p:cNvPr id="1370" name="TextBox 1369">
            <a:extLst>
              <a:ext uri="{FF2B5EF4-FFF2-40B4-BE49-F238E27FC236}">
                <a16:creationId xmlns:a16="http://schemas.microsoft.com/office/drawing/2014/main" id="{11C1CA29-4AC8-4F3B-B6DA-F799BD428829}"/>
              </a:ext>
            </a:extLst>
          </p:cNvPr>
          <p:cNvSpPr txBox="1"/>
          <p:nvPr/>
        </p:nvSpPr>
        <p:spPr>
          <a:xfrm>
            <a:off x="1501473" y="4488810"/>
            <a:ext cx="1135119"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Storage fabric</a:t>
            </a:r>
          </a:p>
        </p:txBody>
      </p:sp>
      <p:sp>
        <p:nvSpPr>
          <p:cNvPr id="1457" name="TextBox 1456">
            <a:extLst>
              <a:ext uri="{FF2B5EF4-FFF2-40B4-BE49-F238E27FC236}">
                <a16:creationId xmlns:a16="http://schemas.microsoft.com/office/drawing/2014/main" id="{E93C99C1-3C29-47B5-99D7-131297B29F9B}"/>
              </a:ext>
            </a:extLst>
          </p:cNvPr>
          <p:cNvSpPr txBox="1"/>
          <p:nvPr/>
        </p:nvSpPr>
        <p:spPr>
          <a:xfrm>
            <a:off x="1487590" y="5391826"/>
            <a:ext cx="1149545"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Storage (SAN)</a:t>
            </a:r>
          </a:p>
        </p:txBody>
      </p:sp>
      <p:grpSp>
        <p:nvGrpSpPr>
          <p:cNvPr id="1500" name="Group 1499" descr="Server with switchboard panels">
            <a:extLst>
              <a:ext uri="{FF2B5EF4-FFF2-40B4-BE49-F238E27FC236}">
                <a16:creationId xmlns:a16="http://schemas.microsoft.com/office/drawing/2014/main" id="{C1AD3E2E-13B2-4D90-9703-FBBDB8128316}"/>
              </a:ext>
            </a:extLst>
          </p:cNvPr>
          <p:cNvGrpSpPr/>
          <p:nvPr/>
        </p:nvGrpSpPr>
        <p:grpSpPr>
          <a:xfrm>
            <a:off x="2942962" y="1649068"/>
            <a:ext cx="1874148" cy="4588407"/>
            <a:chOff x="2404431" y="1561134"/>
            <a:chExt cx="1991943" cy="4876800"/>
          </a:xfrm>
        </p:grpSpPr>
        <p:sp>
          <p:nvSpPr>
            <p:cNvPr id="1501" name="Rectangle 1500" descr="Processing frame">
              <a:extLst>
                <a:ext uri="{FF2B5EF4-FFF2-40B4-BE49-F238E27FC236}">
                  <a16:creationId xmlns:a16="http://schemas.microsoft.com/office/drawing/2014/main" id="{1E0F583B-955F-4629-A431-1F89DD4A26CF}"/>
                </a:ext>
              </a:extLst>
            </p:cNvPr>
            <p:cNvSpPr/>
            <p:nvPr/>
          </p:nvSpPr>
          <p:spPr>
            <a:xfrm>
              <a:off x="2404431" y="1561134"/>
              <a:ext cx="1991943" cy="48768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502" name="Group 1501" descr="Switchboard panels">
              <a:extLst>
                <a:ext uri="{FF2B5EF4-FFF2-40B4-BE49-F238E27FC236}">
                  <a16:creationId xmlns:a16="http://schemas.microsoft.com/office/drawing/2014/main" id="{34594A12-FFE9-4C20-9AC5-5CFA86A03CB2}"/>
                </a:ext>
              </a:extLst>
            </p:cNvPr>
            <p:cNvGrpSpPr/>
            <p:nvPr/>
          </p:nvGrpSpPr>
          <p:grpSpPr>
            <a:xfrm>
              <a:off x="2491375" y="2070135"/>
              <a:ext cx="1828800" cy="727782"/>
              <a:chOff x="2491375" y="2070135"/>
              <a:chExt cx="1828800" cy="727782"/>
            </a:xfrm>
          </p:grpSpPr>
          <p:pic>
            <p:nvPicPr>
              <p:cNvPr id="1521" name="Picture 1520">
                <a:extLst>
                  <a:ext uri="{FF2B5EF4-FFF2-40B4-BE49-F238E27FC236}">
                    <a16:creationId xmlns:a16="http://schemas.microsoft.com/office/drawing/2014/main" id="{8EEBAE4E-9E7A-4917-929F-9D983D4FA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375" y="2444349"/>
                <a:ext cx="1828800" cy="353568"/>
              </a:xfrm>
              <a:prstGeom prst="rect">
                <a:avLst/>
              </a:prstGeom>
            </p:spPr>
          </p:pic>
          <p:pic>
            <p:nvPicPr>
              <p:cNvPr id="1522" name="Picture 1521">
                <a:extLst>
                  <a:ext uri="{FF2B5EF4-FFF2-40B4-BE49-F238E27FC236}">
                    <a16:creationId xmlns:a16="http://schemas.microsoft.com/office/drawing/2014/main" id="{3FB4406A-39BC-495F-BB53-B50ADD862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375" y="2070135"/>
                <a:ext cx="1828800" cy="353568"/>
              </a:xfrm>
              <a:prstGeom prst="rect">
                <a:avLst/>
              </a:prstGeom>
            </p:spPr>
          </p:pic>
        </p:grpSp>
        <p:grpSp>
          <p:nvGrpSpPr>
            <p:cNvPr id="1503" name="Group 1502" descr="Switchboard panels">
              <a:extLst>
                <a:ext uri="{FF2B5EF4-FFF2-40B4-BE49-F238E27FC236}">
                  <a16:creationId xmlns:a16="http://schemas.microsoft.com/office/drawing/2014/main" id="{909C3C03-426A-4B2E-82EB-D3013D795CD8}"/>
                </a:ext>
              </a:extLst>
            </p:cNvPr>
            <p:cNvGrpSpPr/>
            <p:nvPr/>
          </p:nvGrpSpPr>
          <p:grpSpPr>
            <a:xfrm>
              <a:off x="2491375" y="2861693"/>
              <a:ext cx="1828800" cy="1568546"/>
              <a:chOff x="2491375" y="2861693"/>
              <a:chExt cx="1828800" cy="1568546"/>
            </a:xfrm>
          </p:grpSpPr>
          <p:pic>
            <p:nvPicPr>
              <p:cNvPr id="1513" name="Picture 1512" descr="A close up of a logo&#10;&#10;Description generated with high confidence">
                <a:extLst>
                  <a:ext uri="{FF2B5EF4-FFF2-40B4-BE49-F238E27FC236}">
                    <a16:creationId xmlns:a16="http://schemas.microsoft.com/office/drawing/2014/main" id="{950E7985-0276-429F-A7F3-573813D37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4252236"/>
                <a:ext cx="1828800" cy="178003"/>
              </a:xfrm>
              <a:prstGeom prst="rect">
                <a:avLst/>
              </a:prstGeom>
            </p:spPr>
          </p:pic>
          <p:pic>
            <p:nvPicPr>
              <p:cNvPr id="1514" name="Picture 1513" descr="A close up of a logo&#10;&#10;Description generated with high confidence">
                <a:extLst>
                  <a:ext uri="{FF2B5EF4-FFF2-40B4-BE49-F238E27FC236}">
                    <a16:creationId xmlns:a16="http://schemas.microsoft.com/office/drawing/2014/main" id="{534D2C54-2E6E-4C10-A0A2-381A3C3C1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4053587"/>
                <a:ext cx="1828800" cy="178003"/>
              </a:xfrm>
              <a:prstGeom prst="rect">
                <a:avLst/>
              </a:prstGeom>
            </p:spPr>
          </p:pic>
          <p:pic>
            <p:nvPicPr>
              <p:cNvPr id="1515" name="Picture 1514" descr="A close up of a logo&#10;&#10;Description generated with high confidence">
                <a:extLst>
                  <a:ext uri="{FF2B5EF4-FFF2-40B4-BE49-F238E27FC236}">
                    <a16:creationId xmlns:a16="http://schemas.microsoft.com/office/drawing/2014/main" id="{F4EEC981-53F2-49D7-8B69-B1F1DE500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854938"/>
                <a:ext cx="1828800" cy="178003"/>
              </a:xfrm>
              <a:prstGeom prst="rect">
                <a:avLst/>
              </a:prstGeom>
            </p:spPr>
          </p:pic>
          <p:pic>
            <p:nvPicPr>
              <p:cNvPr id="1516" name="Picture 1515" descr="A close up of a logo&#10;&#10;Description generated with high confidence">
                <a:extLst>
                  <a:ext uri="{FF2B5EF4-FFF2-40B4-BE49-F238E27FC236}">
                    <a16:creationId xmlns:a16="http://schemas.microsoft.com/office/drawing/2014/main" id="{10C3CDE6-F2FF-44EA-A6E5-1C6B2F93D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656289"/>
                <a:ext cx="1828800" cy="178003"/>
              </a:xfrm>
              <a:prstGeom prst="rect">
                <a:avLst/>
              </a:prstGeom>
            </p:spPr>
          </p:pic>
          <p:pic>
            <p:nvPicPr>
              <p:cNvPr id="1517" name="Picture 1516" descr="A close up of a logo&#10;&#10;Description generated with high confidence">
                <a:extLst>
                  <a:ext uri="{FF2B5EF4-FFF2-40B4-BE49-F238E27FC236}">
                    <a16:creationId xmlns:a16="http://schemas.microsoft.com/office/drawing/2014/main" id="{9B8DCEB5-C75F-4F74-952D-43C556207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457640"/>
                <a:ext cx="1828800" cy="178003"/>
              </a:xfrm>
              <a:prstGeom prst="rect">
                <a:avLst/>
              </a:prstGeom>
            </p:spPr>
          </p:pic>
          <p:pic>
            <p:nvPicPr>
              <p:cNvPr id="1518" name="Picture 1517" descr="A close up of a logo&#10;&#10;Description generated with high confidence">
                <a:extLst>
                  <a:ext uri="{FF2B5EF4-FFF2-40B4-BE49-F238E27FC236}">
                    <a16:creationId xmlns:a16="http://schemas.microsoft.com/office/drawing/2014/main" id="{7215D7BA-1986-4B84-B762-06675BAE8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258991"/>
                <a:ext cx="1828800" cy="178003"/>
              </a:xfrm>
              <a:prstGeom prst="rect">
                <a:avLst/>
              </a:prstGeom>
            </p:spPr>
          </p:pic>
          <p:pic>
            <p:nvPicPr>
              <p:cNvPr id="1519" name="Picture 1518" descr="A close up of a logo&#10;&#10;Description generated with high confidence">
                <a:extLst>
                  <a:ext uri="{FF2B5EF4-FFF2-40B4-BE49-F238E27FC236}">
                    <a16:creationId xmlns:a16="http://schemas.microsoft.com/office/drawing/2014/main" id="{20029AB1-08AF-42C8-A411-61C68701C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060342"/>
                <a:ext cx="1828800" cy="178003"/>
              </a:xfrm>
              <a:prstGeom prst="rect">
                <a:avLst/>
              </a:prstGeom>
            </p:spPr>
          </p:pic>
          <p:pic>
            <p:nvPicPr>
              <p:cNvPr id="1520" name="Picture 1519" descr="A close up of a logo&#10;&#10;Description generated with high confidence">
                <a:extLst>
                  <a:ext uri="{FF2B5EF4-FFF2-40B4-BE49-F238E27FC236}">
                    <a16:creationId xmlns:a16="http://schemas.microsoft.com/office/drawing/2014/main" id="{EFABE761-00FA-40D1-8508-B7EBF1282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2861693"/>
                <a:ext cx="1828800" cy="178003"/>
              </a:xfrm>
              <a:prstGeom prst="rect">
                <a:avLst/>
              </a:prstGeom>
            </p:spPr>
          </p:pic>
        </p:grpSp>
        <p:grpSp>
          <p:nvGrpSpPr>
            <p:cNvPr id="1504" name="Group 1503" descr="Switchboard panels">
              <a:extLst>
                <a:ext uri="{FF2B5EF4-FFF2-40B4-BE49-F238E27FC236}">
                  <a16:creationId xmlns:a16="http://schemas.microsoft.com/office/drawing/2014/main" id="{13B906A9-A2D4-4F69-8971-BCB512469B3B}"/>
                </a:ext>
              </a:extLst>
            </p:cNvPr>
            <p:cNvGrpSpPr/>
            <p:nvPr/>
          </p:nvGrpSpPr>
          <p:grpSpPr>
            <a:xfrm>
              <a:off x="2491375" y="4494015"/>
              <a:ext cx="1828800" cy="376652"/>
              <a:chOff x="2491375" y="4494015"/>
              <a:chExt cx="1828800" cy="376652"/>
            </a:xfrm>
          </p:grpSpPr>
          <p:pic>
            <p:nvPicPr>
              <p:cNvPr id="1511" name="Picture 1510" descr="A close up of a logo&#10;&#10;Description generated with high confidence">
                <a:extLst>
                  <a:ext uri="{FF2B5EF4-FFF2-40B4-BE49-F238E27FC236}">
                    <a16:creationId xmlns:a16="http://schemas.microsoft.com/office/drawing/2014/main" id="{C63F874D-DA9F-4ACB-B956-B1DAD754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4692664"/>
                <a:ext cx="1828800" cy="178003"/>
              </a:xfrm>
              <a:prstGeom prst="rect">
                <a:avLst/>
              </a:prstGeom>
            </p:spPr>
          </p:pic>
          <p:pic>
            <p:nvPicPr>
              <p:cNvPr id="1512" name="Picture 1511" descr="A close up of a logo&#10;&#10;Description generated with high confidence">
                <a:extLst>
                  <a:ext uri="{FF2B5EF4-FFF2-40B4-BE49-F238E27FC236}">
                    <a16:creationId xmlns:a16="http://schemas.microsoft.com/office/drawing/2014/main" id="{E49E819D-545B-45C6-866B-D5D7F9E7A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4494015"/>
                <a:ext cx="1828800" cy="178003"/>
              </a:xfrm>
              <a:prstGeom prst="rect">
                <a:avLst/>
              </a:prstGeom>
            </p:spPr>
          </p:pic>
        </p:grpSp>
        <p:grpSp>
          <p:nvGrpSpPr>
            <p:cNvPr id="1505" name="Group 1504" descr="Switchboard panels">
              <a:extLst>
                <a:ext uri="{FF2B5EF4-FFF2-40B4-BE49-F238E27FC236}">
                  <a16:creationId xmlns:a16="http://schemas.microsoft.com/office/drawing/2014/main" id="{3B67FD6C-7F36-4DC3-848B-67702A7632B4}"/>
                </a:ext>
              </a:extLst>
            </p:cNvPr>
            <p:cNvGrpSpPr/>
            <p:nvPr/>
          </p:nvGrpSpPr>
          <p:grpSpPr>
            <a:xfrm>
              <a:off x="2491375" y="4934443"/>
              <a:ext cx="1828800" cy="1434918"/>
              <a:chOff x="2491375" y="4934443"/>
              <a:chExt cx="1828800" cy="1434918"/>
            </a:xfrm>
          </p:grpSpPr>
          <p:pic>
            <p:nvPicPr>
              <p:cNvPr id="1509" name="Picture 1508" descr="A close up of a building&#10;&#10;Description generated with high confidence">
                <a:extLst>
                  <a:ext uri="{FF2B5EF4-FFF2-40B4-BE49-F238E27FC236}">
                    <a16:creationId xmlns:a16="http://schemas.microsoft.com/office/drawing/2014/main" id="{D0CBA9C1-E247-4465-8136-346C395DC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375" y="4934443"/>
                <a:ext cx="1828800" cy="707136"/>
              </a:xfrm>
              <a:prstGeom prst="rect">
                <a:avLst/>
              </a:prstGeom>
            </p:spPr>
          </p:pic>
          <p:pic>
            <p:nvPicPr>
              <p:cNvPr id="1510" name="Picture 1509" descr="A close up of a building&#10;&#10;Description generated with high confidence">
                <a:extLst>
                  <a:ext uri="{FF2B5EF4-FFF2-40B4-BE49-F238E27FC236}">
                    <a16:creationId xmlns:a16="http://schemas.microsoft.com/office/drawing/2014/main" id="{1E51DDA8-9F37-45C9-A89D-85E4F53664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375" y="5662225"/>
                <a:ext cx="1828800" cy="707136"/>
              </a:xfrm>
              <a:prstGeom prst="rect">
                <a:avLst/>
              </a:prstGeom>
            </p:spPr>
          </p:pic>
        </p:grpSp>
        <p:grpSp>
          <p:nvGrpSpPr>
            <p:cNvPr id="1506" name="Group 1505" descr="Switchboard panels">
              <a:extLst>
                <a:ext uri="{FF2B5EF4-FFF2-40B4-BE49-F238E27FC236}">
                  <a16:creationId xmlns:a16="http://schemas.microsoft.com/office/drawing/2014/main" id="{5141AB1C-4CD4-43C6-AF1F-E2A7D63B6FD6}"/>
                </a:ext>
              </a:extLst>
            </p:cNvPr>
            <p:cNvGrpSpPr/>
            <p:nvPr/>
          </p:nvGrpSpPr>
          <p:grpSpPr>
            <a:xfrm>
              <a:off x="2491375" y="1629707"/>
              <a:ext cx="1828800" cy="376652"/>
              <a:chOff x="2491375" y="1629707"/>
              <a:chExt cx="1828800" cy="376652"/>
            </a:xfrm>
          </p:grpSpPr>
          <p:pic>
            <p:nvPicPr>
              <p:cNvPr id="1507" name="Picture 1506" descr="A close up of a logo&#10;&#10;Description generated with high confidence">
                <a:extLst>
                  <a:ext uri="{FF2B5EF4-FFF2-40B4-BE49-F238E27FC236}">
                    <a16:creationId xmlns:a16="http://schemas.microsoft.com/office/drawing/2014/main" id="{2EE3E8F3-70D1-4BD4-A22E-C7A107110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1828356"/>
                <a:ext cx="1828800" cy="178003"/>
              </a:xfrm>
              <a:prstGeom prst="rect">
                <a:avLst/>
              </a:prstGeom>
            </p:spPr>
          </p:pic>
          <p:pic>
            <p:nvPicPr>
              <p:cNvPr id="1508" name="Picture 1507" descr="A close up of a logo&#10;&#10;Description generated with high confidence">
                <a:extLst>
                  <a:ext uri="{FF2B5EF4-FFF2-40B4-BE49-F238E27FC236}">
                    <a16:creationId xmlns:a16="http://schemas.microsoft.com/office/drawing/2014/main" id="{35BB5820-96E9-4C75-B3FA-F55C888A5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1629707"/>
                <a:ext cx="1828800" cy="178003"/>
              </a:xfrm>
              <a:prstGeom prst="rect">
                <a:avLst/>
              </a:prstGeom>
            </p:spPr>
          </p:pic>
        </p:grpSp>
      </p:grpSp>
      <p:sp>
        <p:nvSpPr>
          <p:cNvPr id="1573" name="Rectangle 1572">
            <a:extLst>
              <a:ext uri="{FF2B5EF4-FFF2-40B4-BE49-F238E27FC236}">
                <a16:creationId xmlns:a16="http://schemas.microsoft.com/office/drawing/2014/main" id="{4A46FCDF-441B-4051-98A5-69C238DAB52B}"/>
              </a:ext>
              <a:ext uri="{C183D7F6-B498-43B3-948B-1728B52AA6E4}">
                <adec:decorative xmlns:adec="http://schemas.microsoft.com/office/drawing/2017/decorative" val="1"/>
              </a:ext>
            </a:extLst>
          </p:cNvPr>
          <p:cNvSpPr/>
          <p:nvPr/>
        </p:nvSpPr>
        <p:spPr bwMode="auto">
          <a:xfrm>
            <a:off x="6655206" y="2539915"/>
            <a:ext cx="5536794" cy="2791502"/>
          </a:xfrm>
          <a:prstGeom prst="rect">
            <a:avLst/>
          </a:prstGeom>
          <a:noFill/>
          <a:ln>
            <a:noFill/>
            <a:headEnd type="none" w="med" len="med"/>
            <a:tailEnd type="none" w="med" len="med"/>
          </a:ln>
          <a:effectLst>
            <a:outerShdw blurRad="381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589" name="Group 1588" descr="Server with switchboard panels">
            <a:extLst>
              <a:ext uri="{FF2B5EF4-FFF2-40B4-BE49-F238E27FC236}">
                <a16:creationId xmlns:a16="http://schemas.microsoft.com/office/drawing/2014/main" id="{F8D90579-304D-4105-8BE2-5229F5348B1D}"/>
              </a:ext>
            </a:extLst>
          </p:cNvPr>
          <p:cNvGrpSpPr/>
          <p:nvPr/>
        </p:nvGrpSpPr>
        <p:grpSpPr>
          <a:xfrm>
            <a:off x="6924850" y="2917058"/>
            <a:ext cx="1874148" cy="2007428"/>
            <a:chOff x="6665884" y="2932734"/>
            <a:chExt cx="1991943" cy="2133600"/>
          </a:xfrm>
        </p:grpSpPr>
        <p:sp>
          <p:nvSpPr>
            <p:cNvPr id="1590" name="Rectangle 1589" descr="Processing frame">
              <a:extLst>
                <a:ext uri="{FF2B5EF4-FFF2-40B4-BE49-F238E27FC236}">
                  <a16:creationId xmlns:a16="http://schemas.microsoft.com/office/drawing/2014/main" id="{5CC84846-50D4-4F36-9BBF-417AC0AED224}"/>
                </a:ext>
              </a:extLst>
            </p:cNvPr>
            <p:cNvSpPr/>
            <p:nvPr/>
          </p:nvSpPr>
          <p:spPr>
            <a:xfrm>
              <a:off x="6665884" y="2932734"/>
              <a:ext cx="1991943" cy="2133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591" name="Group 1590" descr="Switchboard panels">
              <a:extLst>
                <a:ext uri="{FF2B5EF4-FFF2-40B4-BE49-F238E27FC236}">
                  <a16:creationId xmlns:a16="http://schemas.microsoft.com/office/drawing/2014/main" id="{BDC7ADD5-110B-42B0-9E49-AE52ABF2DB68}"/>
                </a:ext>
              </a:extLst>
            </p:cNvPr>
            <p:cNvGrpSpPr/>
            <p:nvPr/>
          </p:nvGrpSpPr>
          <p:grpSpPr>
            <a:xfrm>
              <a:off x="6731360" y="3481643"/>
              <a:ext cx="1828800" cy="1476210"/>
              <a:chOff x="6731360" y="3481643"/>
              <a:chExt cx="1828800" cy="1476210"/>
            </a:xfrm>
          </p:grpSpPr>
          <p:pic>
            <p:nvPicPr>
              <p:cNvPr id="1595" name="Picture 1594" descr="A close up of a logo&#10;&#10;Description generated with high confidence">
                <a:extLst>
                  <a:ext uri="{FF2B5EF4-FFF2-40B4-BE49-F238E27FC236}">
                    <a16:creationId xmlns:a16="http://schemas.microsoft.com/office/drawing/2014/main" id="{B3A23680-2F0C-4505-AC8F-1A633F06E9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3481643"/>
                <a:ext cx="1828800" cy="353568"/>
              </a:xfrm>
              <a:prstGeom prst="rect">
                <a:avLst/>
              </a:prstGeom>
              <a:ln>
                <a:noFill/>
              </a:ln>
              <a:effectLst>
                <a:outerShdw blurRad="292100" dist="139700" dir="2700000" algn="tl" rotWithShape="0">
                  <a:srgbClr val="333333">
                    <a:alpha val="65000"/>
                  </a:srgbClr>
                </a:outerShdw>
              </a:effectLst>
            </p:spPr>
          </p:pic>
          <p:pic>
            <p:nvPicPr>
              <p:cNvPr id="1596" name="Picture 1595" descr="A close up of a logo&#10;&#10;Description generated with high confidence">
                <a:extLst>
                  <a:ext uri="{FF2B5EF4-FFF2-40B4-BE49-F238E27FC236}">
                    <a16:creationId xmlns:a16="http://schemas.microsoft.com/office/drawing/2014/main" id="{0F77F679-A091-4F57-BD6A-AAFEF33D2B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3855857"/>
                <a:ext cx="1828800" cy="353568"/>
              </a:xfrm>
              <a:prstGeom prst="rect">
                <a:avLst/>
              </a:prstGeom>
              <a:ln>
                <a:noFill/>
              </a:ln>
              <a:effectLst>
                <a:outerShdw blurRad="292100" dist="139700" dir="2700000" algn="tl" rotWithShape="0">
                  <a:srgbClr val="333333">
                    <a:alpha val="65000"/>
                  </a:srgbClr>
                </a:outerShdw>
              </a:effectLst>
            </p:spPr>
          </p:pic>
          <p:pic>
            <p:nvPicPr>
              <p:cNvPr id="1597" name="Picture 1596" descr="A close up of a logo&#10;&#10;Description generated with high confidence">
                <a:extLst>
                  <a:ext uri="{FF2B5EF4-FFF2-40B4-BE49-F238E27FC236}">
                    <a16:creationId xmlns:a16="http://schemas.microsoft.com/office/drawing/2014/main" id="{85B6AC62-633F-4AAD-87F5-2D8E79D99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4230071"/>
                <a:ext cx="1828800" cy="353568"/>
              </a:xfrm>
              <a:prstGeom prst="rect">
                <a:avLst/>
              </a:prstGeom>
              <a:ln>
                <a:noFill/>
              </a:ln>
              <a:effectLst>
                <a:outerShdw blurRad="292100" dist="139700" dir="2700000" algn="tl" rotWithShape="0">
                  <a:srgbClr val="333333">
                    <a:alpha val="65000"/>
                  </a:srgbClr>
                </a:outerShdw>
              </a:effectLst>
            </p:spPr>
          </p:pic>
          <p:pic>
            <p:nvPicPr>
              <p:cNvPr id="1598" name="Picture 1597" descr="A close up of a logo&#10;&#10;Description generated with high confidence">
                <a:extLst>
                  <a:ext uri="{FF2B5EF4-FFF2-40B4-BE49-F238E27FC236}">
                    <a16:creationId xmlns:a16="http://schemas.microsoft.com/office/drawing/2014/main" id="{117FE629-38DF-4338-A09C-438C564E4A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4604285"/>
                <a:ext cx="1828800" cy="353568"/>
              </a:xfrm>
              <a:prstGeom prst="rect">
                <a:avLst/>
              </a:prstGeom>
              <a:ln>
                <a:noFill/>
              </a:ln>
              <a:effectLst>
                <a:outerShdw blurRad="292100" dist="139700" dir="2700000" algn="tl" rotWithShape="0">
                  <a:srgbClr val="333333">
                    <a:alpha val="65000"/>
                  </a:srgbClr>
                </a:outerShdw>
              </a:effectLst>
            </p:spPr>
          </p:pic>
        </p:grpSp>
        <p:grpSp>
          <p:nvGrpSpPr>
            <p:cNvPr id="1592" name="Group 1591" descr="Switchboard panels">
              <a:extLst>
                <a:ext uri="{FF2B5EF4-FFF2-40B4-BE49-F238E27FC236}">
                  <a16:creationId xmlns:a16="http://schemas.microsoft.com/office/drawing/2014/main" id="{C72D95C6-D815-4FFE-9686-1F528D4A6EDF}"/>
                </a:ext>
              </a:extLst>
            </p:cNvPr>
            <p:cNvGrpSpPr/>
            <p:nvPr/>
          </p:nvGrpSpPr>
          <p:grpSpPr>
            <a:xfrm>
              <a:off x="6731360" y="3041215"/>
              <a:ext cx="1828800" cy="376652"/>
              <a:chOff x="6731360" y="3041215"/>
              <a:chExt cx="1828800" cy="376652"/>
            </a:xfrm>
          </p:grpSpPr>
          <p:pic>
            <p:nvPicPr>
              <p:cNvPr id="1593" name="Picture 1592" descr="A close up of a logo&#10;&#10;Description generated with high confidence">
                <a:extLst>
                  <a:ext uri="{FF2B5EF4-FFF2-40B4-BE49-F238E27FC236}">
                    <a16:creationId xmlns:a16="http://schemas.microsoft.com/office/drawing/2014/main" id="{0FF16456-4173-483F-A69B-9469CCDA39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360" y="3239864"/>
                <a:ext cx="1828800" cy="178003"/>
              </a:xfrm>
              <a:prstGeom prst="rect">
                <a:avLst/>
              </a:prstGeom>
              <a:ln>
                <a:noFill/>
              </a:ln>
              <a:effectLst>
                <a:outerShdw blurRad="292100" dist="139700" dir="2700000" algn="tl" rotWithShape="0">
                  <a:srgbClr val="333333">
                    <a:alpha val="65000"/>
                  </a:srgbClr>
                </a:outerShdw>
              </a:effectLst>
            </p:spPr>
          </p:pic>
          <p:pic>
            <p:nvPicPr>
              <p:cNvPr id="1594" name="Picture 1593" descr="A close up of a logo&#10;&#10;Description generated with high confidence">
                <a:extLst>
                  <a:ext uri="{FF2B5EF4-FFF2-40B4-BE49-F238E27FC236}">
                    <a16:creationId xmlns:a16="http://schemas.microsoft.com/office/drawing/2014/main" id="{121B4B79-2C89-46FC-A4F2-08ECAD27D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360" y="3041215"/>
                <a:ext cx="1828800" cy="178003"/>
              </a:xfrm>
              <a:prstGeom prst="rect">
                <a:avLst/>
              </a:prstGeom>
              <a:ln>
                <a:noFill/>
              </a:ln>
              <a:effectLst>
                <a:outerShdw blurRad="292100" dist="139700" dir="2700000" algn="tl" rotWithShape="0">
                  <a:srgbClr val="333333">
                    <a:alpha val="65000"/>
                  </a:srgbClr>
                </a:outerShdw>
              </a:effectLst>
            </p:spPr>
          </p:pic>
        </p:grpSp>
      </p:grpSp>
      <p:sp>
        <p:nvSpPr>
          <p:cNvPr id="1611" name="TextBox 1610">
            <a:extLst>
              <a:ext uri="{FF2B5EF4-FFF2-40B4-BE49-F238E27FC236}">
                <a16:creationId xmlns:a16="http://schemas.microsoft.com/office/drawing/2014/main" id="{BD161B3B-FB36-4853-8DCF-32CE3F3D0DD6}"/>
              </a:ext>
            </a:extLst>
          </p:cNvPr>
          <p:cNvSpPr txBox="1"/>
          <p:nvPr/>
        </p:nvSpPr>
        <p:spPr>
          <a:xfrm>
            <a:off x="9106459" y="3084479"/>
            <a:ext cx="1421864" cy="215444"/>
          </a:xfrm>
          <a:prstGeom prst="rect">
            <a:avLst/>
          </a:prstGeom>
          <a:noFill/>
        </p:spPr>
        <p:txBody>
          <a:bodyPr wrap="none" lIns="0" tIns="0" rIns="0" bIns="0" rtlCol="0" anchor="ctr">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cap="none" spc="0" normalizeH="0" baseline="0">
                <a:ln>
                  <a:noFill/>
                </a:ln>
                <a:solidFill>
                  <a:schemeClr val="tx2"/>
                </a:solidFill>
                <a:effectLst/>
                <a:uLnTx/>
                <a:uFillTx/>
                <a:latin typeface="+mj-lt"/>
                <a:cs typeface="Segoe UI" panose="020B0502040204020203" pitchFamily="34" charset="0"/>
              </a:defRPr>
            </a:lvl1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Ethernet switches</a:t>
            </a:r>
          </a:p>
        </p:txBody>
      </p:sp>
      <p:sp>
        <p:nvSpPr>
          <p:cNvPr id="1614" name="TextBox 1613">
            <a:extLst>
              <a:ext uri="{FF2B5EF4-FFF2-40B4-BE49-F238E27FC236}">
                <a16:creationId xmlns:a16="http://schemas.microsoft.com/office/drawing/2014/main" id="{30095503-6C47-4747-89FA-D08A1B5E44B0}"/>
              </a:ext>
            </a:extLst>
          </p:cNvPr>
          <p:cNvSpPr txBox="1"/>
          <p:nvPr/>
        </p:nvSpPr>
        <p:spPr>
          <a:xfrm>
            <a:off x="9106459" y="3538221"/>
            <a:ext cx="1807226" cy="1179810"/>
          </a:xfrm>
          <a:prstGeom prst="rect">
            <a:avLst/>
          </a:prstGeom>
          <a:noFill/>
        </p:spPr>
        <p:txBody>
          <a:bodyPr wrap="none" lIns="0" tIns="0" rIns="0" bIns="0" rtlCol="0" anchor="ctr">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cap="none" spc="0" normalizeH="0" baseline="0">
                <a:ln>
                  <a:noFill/>
                </a:ln>
                <a:solidFill>
                  <a:schemeClr val="tx2"/>
                </a:solidFill>
                <a:effectLst/>
                <a:uLnTx/>
                <a:uFillTx/>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Standard x86 servers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Local drives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The magic of software</a:t>
            </a:r>
          </a:p>
        </p:txBody>
      </p:sp>
      <p:sp>
        <p:nvSpPr>
          <p:cNvPr id="8" name="Rectangle 7">
            <a:extLst>
              <a:ext uri="{FF2B5EF4-FFF2-40B4-BE49-F238E27FC236}">
                <a16:creationId xmlns:a16="http://schemas.microsoft.com/office/drawing/2014/main" id="{3FEEC85A-5E8B-407A-BF91-966ED3620165}"/>
              </a:ext>
              <a:ext uri="{C183D7F6-B498-43B3-948B-1728B52AA6E4}">
                <adec:decorative xmlns:adec="http://schemas.microsoft.com/office/drawing/2017/decorative" val="1"/>
              </a:ext>
            </a:extLst>
          </p:cNvPr>
          <p:cNvSpPr/>
          <p:nvPr/>
        </p:nvSpPr>
        <p:spPr bwMode="auto">
          <a:xfrm>
            <a:off x="2843575" y="1707982"/>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7">
            <a:extLst>
              <a:ext uri="{FF2B5EF4-FFF2-40B4-BE49-F238E27FC236}">
                <a16:creationId xmlns:a16="http://schemas.microsoft.com/office/drawing/2014/main" id="{2224F85D-999E-429B-AA45-817FD3456286}"/>
              </a:ext>
              <a:ext uri="{C183D7F6-B498-43B3-948B-1728B52AA6E4}">
                <adec:decorative xmlns:adec="http://schemas.microsoft.com/office/drawing/2017/decorative" val="1"/>
              </a:ext>
            </a:extLst>
          </p:cNvPr>
          <p:cNvSpPr/>
          <p:nvPr/>
        </p:nvSpPr>
        <p:spPr bwMode="auto">
          <a:xfrm>
            <a:off x="2843575" y="2126912"/>
            <a:ext cx="64008" cy="685800"/>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7">
            <a:extLst>
              <a:ext uri="{FF2B5EF4-FFF2-40B4-BE49-F238E27FC236}">
                <a16:creationId xmlns:a16="http://schemas.microsoft.com/office/drawing/2014/main" id="{4DCD7B0F-CC88-42EC-A93F-D360EC61A373}"/>
              </a:ext>
              <a:ext uri="{C183D7F6-B498-43B3-948B-1728B52AA6E4}">
                <adec:decorative xmlns:adec="http://schemas.microsoft.com/office/drawing/2017/decorative" val="1"/>
              </a:ext>
            </a:extLst>
          </p:cNvPr>
          <p:cNvSpPr/>
          <p:nvPr/>
        </p:nvSpPr>
        <p:spPr bwMode="auto">
          <a:xfrm>
            <a:off x="2843575" y="2872717"/>
            <a:ext cx="64008" cy="1472184"/>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7">
            <a:extLst>
              <a:ext uri="{FF2B5EF4-FFF2-40B4-BE49-F238E27FC236}">
                <a16:creationId xmlns:a16="http://schemas.microsoft.com/office/drawing/2014/main" id="{1E90B3E3-4475-4AB2-A8D0-FAB2E9507C94}"/>
              </a:ext>
              <a:ext uri="{C183D7F6-B498-43B3-948B-1728B52AA6E4}">
                <adec:decorative xmlns:adec="http://schemas.microsoft.com/office/drawing/2017/decorative" val="1"/>
              </a:ext>
            </a:extLst>
          </p:cNvPr>
          <p:cNvSpPr/>
          <p:nvPr/>
        </p:nvSpPr>
        <p:spPr bwMode="auto">
          <a:xfrm>
            <a:off x="2843575" y="4418224"/>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7">
            <a:extLst>
              <a:ext uri="{FF2B5EF4-FFF2-40B4-BE49-F238E27FC236}">
                <a16:creationId xmlns:a16="http://schemas.microsoft.com/office/drawing/2014/main" id="{D39156B1-BF12-4F46-8AB7-ED1E0A535E06}"/>
              </a:ext>
              <a:ext uri="{C183D7F6-B498-43B3-948B-1728B52AA6E4}">
                <adec:decorative xmlns:adec="http://schemas.microsoft.com/office/drawing/2017/decorative" val="1"/>
              </a:ext>
            </a:extLst>
          </p:cNvPr>
          <p:cNvSpPr/>
          <p:nvPr/>
        </p:nvSpPr>
        <p:spPr bwMode="auto">
          <a:xfrm>
            <a:off x="2843575" y="4822892"/>
            <a:ext cx="64008" cy="1353312"/>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7">
            <a:extLst>
              <a:ext uri="{FF2B5EF4-FFF2-40B4-BE49-F238E27FC236}">
                <a16:creationId xmlns:a16="http://schemas.microsoft.com/office/drawing/2014/main" id="{62B10DA1-2064-4D7E-A544-E51D9BE2D773}"/>
              </a:ext>
              <a:ext uri="{C183D7F6-B498-43B3-948B-1728B52AA6E4}">
                <adec:decorative xmlns:adec="http://schemas.microsoft.com/office/drawing/2017/decorative" val="1"/>
              </a:ext>
            </a:extLst>
          </p:cNvPr>
          <p:cNvSpPr/>
          <p:nvPr/>
        </p:nvSpPr>
        <p:spPr bwMode="auto">
          <a:xfrm flipH="1">
            <a:off x="8881226" y="3013893"/>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7">
            <a:extLst>
              <a:ext uri="{FF2B5EF4-FFF2-40B4-BE49-F238E27FC236}">
                <a16:creationId xmlns:a16="http://schemas.microsoft.com/office/drawing/2014/main" id="{D08D5F74-1814-45A3-9F38-A056BB050FEC}"/>
              </a:ext>
              <a:ext uri="{C183D7F6-B498-43B3-948B-1728B52AA6E4}">
                <adec:decorative xmlns:adec="http://schemas.microsoft.com/office/drawing/2017/decorative" val="1"/>
              </a:ext>
            </a:extLst>
          </p:cNvPr>
          <p:cNvSpPr/>
          <p:nvPr/>
        </p:nvSpPr>
        <p:spPr bwMode="auto">
          <a:xfrm flipH="1">
            <a:off x="8892801" y="3433182"/>
            <a:ext cx="64008" cy="1389888"/>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Arrow: Right 54" descr="Arrow pointing to the right">
            <a:extLst>
              <a:ext uri="{FF2B5EF4-FFF2-40B4-BE49-F238E27FC236}">
                <a16:creationId xmlns:a16="http://schemas.microsoft.com/office/drawing/2014/main" id="{D5DFE159-E45A-4B88-A3A9-A92FA333E038}"/>
              </a:ext>
            </a:extLst>
          </p:cNvPr>
          <p:cNvSpPr/>
          <p:nvPr/>
        </p:nvSpPr>
        <p:spPr bwMode="auto">
          <a:xfrm>
            <a:off x="5593287" y="3494944"/>
            <a:ext cx="978408" cy="484632"/>
          </a:xfrm>
          <a:prstGeom prst="rightArrow">
            <a:avLst/>
          </a:prstGeom>
          <a:gradFill flip="none" rotWithShape="1">
            <a:gsLst>
              <a:gs pos="0">
                <a:srgbClr val="0078D4"/>
              </a:gs>
              <a:gs pos="100000">
                <a:srgbClr val="FFFFFF">
                  <a:lumMod val="75000"/>
                  <a:alpha val="0"/>
                </a:srgbClr>
              </a:gs>
            </a:gsLst>
            <a:lin ang="1080000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err="1">
              <a:ln>
                <a:noFill/>
              </a:ln>
              <a:solidFill>
                <a:srgbClr val="000000"/>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0C1537A5-40C0-46E8-B3DA-FEC64BECACF9}"/>
              </a:ext>
            </a:extLst>
          </p:cNvPr>
          <p:cNvSpPr txBox="1"/>
          <p:nvPr/>
        </p:nvSpPr>
        <p:spPr>
          <a:xfrm>
            <a:off x="2262125" y="1278255"/>
            <a:ext cx="323582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Legacy “three tier” infrastructure</a:t>
            </a:r>
          </a:p>
        </p:txBody>
      </p:sp>
      <p:sp>
        <p:nvSpPr>
          <p:cNvPr id="57" name="TextBox 56">
            <a:extLst>
              <a:ext uri="{FF2B5EF4-FFF2-40B4-BE49-F238E27FC236}">
                <a16:creationId xmlns:a16="http://schemas.microsoft.com/office/drawing/2014/main" id="{5B6C0C1B-A497-4E60-8F17-B3BB3F74FF39}"/>
              </a:ext>
            </a:extLst>
          </p:cNvPr>
          <p:cNvSpPr txBox="1"/>
          <p:nvPr/>
        </p:nvSpPr>
        <p:spPr>
          <a:xfrm>
            <a:off x="6853579" y="2415080"/>
            <a:ext cx="400148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gradFill>
                  <a:gsLst>
                    <a:gs pos="0">
                      <a:srgbClr val="00B0F0"/>
                    </a:gs>
                    <a:gs pos="100000">
                      <a:srgbClr val="0078D4"/>
                    </a:gs>
                  </a:gsLst>
                  <a:lin ang="0" scaled="0"/>
                </a:gradFill>
                <a:effectLst/>
                <a:uLnTx/>
                <a:uFillTx/>
                <a:latin typeface="Segoe UI Semibold" panose="020B0702040204020203" pitchFamily="34" charset="0"/>
                <a:cs typeface="Segoe UI Semibold" panose="020B0702040204020203" pitchFamily="34" charset="0"/>
              </a:rPr>
              <a:t>Hyperconverged infrastructure (HCI)</a:t>
            </a:r>
          </a:p>
        </p:txBody>
      </p:sp>
      <p:sp>
        <p:nvSpPr>
          <p:cNvPr id="58" name="Trapezoid 57">
            <a:extLst>
              <a:ext uri="{FF2B5EF4-FFF2-40B4-BE49-F238E27FC236}">
                <a16:creationId xmlns:a16="http://schemas.microsoft.com/office/drawing/2014/main" id="{3827D195-E99F-4F56-8757-FC2B2AA43FB5}"/>
              </a:ext>
              <a:ext uri="{C183D7F6-B498-43B3-948B-1728B52AA6E4}">
                <adec:decorative xmlns:adec="http://schemas.microsoft.com/office/drawing/2017/decorative" val="1"/>
              </a:ext>
            </a:extLst>
          </p:cNvPr>
          <p:cNvSpPr/>
          <p:nvPr/>
        </p:nvSpPr>
        <p:spPr>
          <a:xfrm rot="5400000">
            <a:off x="3469753" y="3136686"/>
            <a:ext cx="4588407" cy="1632848"/>
          </a:xfrm>
          <a:prstGeom prst="trapezoid">
            <a:avLst>
              <a:gd name="adj" fmla="val 67789"/>
            </a:avLst>
          </a:prstGeom>
          <a:gradFill>
            <a:gsLst>
              <a:gs pos="0">
                <a:srgbClr val="FFFFFF">
                  <a:lumMod val="85000"/>
                  <a:alpha val="5000"/>
                </a:srgbClr>
              </a:gs>
              <a:gs pos="100000">
                <a:srgbClr val="FFFFFF">
                  <a:lumMod val="85000"/>
                </a:srgbClr>
              </a:gs>
            </a:gsLst>
            <a:lin ang="5400000" scaled="1"/>
          </a:gra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24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73"/>
                                        </p:tgtEl>
                                        <p:attrNameLst>
                                          <p:attrName>style.visibility</p:attrName>
                                        </p:attrNameLst>
                                      </p:cBhvr>
                                      <p:to>
                                        <p:strVal val="visible"/>
                                      </p:to>
                                    </p:set>
                                    <p:animEffect transition="in" filter="fade">
                                      <p:cBhvr>
                                        <p:cTn id="7" dur="500"/>
                                        <p:tgtEl>
                                          <p:spTgt spid="157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3" grpId="0" animBg="1"/>
      <p:bldP spid="5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A81B-C093-4B56-BA02-CD9133621DCD}"/>
              </a:ext>
            </a:extLst>
          </p:cNvPr>
          <p:cNvSpPr>
            <a:spLocks noGrp="1"/>
          </p:cNvSpPr>
          <p:nvPr>
            <p:ph type="title"/>
          </p:nvPr>
        </p:nvSpPr>
        <p:spPr/>
        <p:txBody>
          <a:bodyPr/>
          <a:lstStyle/>
          <a:p>
            <a:r>
              <a:rPr lang="en-US" sz="3200" dirty="0">
                <a:cs typeface="Segoe UI"/>
              </a:rPr>
              <a:t>Azure Stack HCI: Branch office and edge use cases</a:t>
            </a:r>
            <a:endParaRPr lang="en-US" sz="3200" dirty="0"/>
          </a:p>
        </p:txBody>
      </p:sp>
      <p:sp>
        <p:nvSpPr>
          <p:cNvPr id="5" name="TextBox 4">
            <a:extLst>
              <a:ext uri="{FF2B5EF4-FFF2-40B4-BE49-F238E27FC236}">
                <a16:creationId xmlns:a16="http://schemas.microsoft.com/office/drawing/2014/main" id="{45A98EF2-D11E-41B9-A396-A9696DE299B2}"/>
              </a:ext>
            </a:extLst>
          </p:cNvPr>
          <p:cNvSpPr txBox="1"/>
          <p:nvPr/>
        </p:nvSpPr>
        <p:spPr>
          <a:xfrm>
            <a:off x="249162" y="1083733"/>
            <a:ext cx="5379961"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000"/>
              <a:t>Real examples in three verticals</a:t>
            </a:r>
            <a:endParaRPr lang="en-US" sz="2000">
              <a:cs typeface="Segoe UI"/>
            </a:endParaRPr>
          </a:p>
        </p:txBody>
      </p:sp>
      <p:sp>
        <p:nvSpPr>
          <p:cNvPr id="21" name="Text Placeholder 20">
            <a:extLst>
              <a:ext uri="{FF2B5EF4-FFF2-40B4-BE49-F238E27FC236}">
                <a16:creationId xmlns:a16="http://schemas.microsoft.com/office/drawing/2014/main" id="{58617818-DC64-4F83-AA54-BB287875CF88}"/>
              </a:ext>
            </a:extLst>
          </p:cNvPr>
          <p:cNvSpPr>
            <a:spLocks noGrp="1"/>
          </p:cNvSpPr>
          <p:nvPr>
            <p:ph type="body" sz="quarter" idx="10"/>
          </p:nvPr>
        </p:nvSpPr>
        <p:spPr>
          <a:xfrm>
            <a:off x="420039" y="1983268"/>
            <a:ext cx="3643551" cy="271485"/>
          </a:xfrm>
        </p:spPr>
        <p:txBody>
          <a:bodyPr/>
          <a:lstStyle/>
          <a:p>
            <a:r>
              <a:rPr lang="en-US" sz="1400">
                <a:solidFill>
                  <a:srgbClr val="50E6FF"/>
                </a:solidFill>
                <a:latin typeface="+mj-lt"/>
                <a:cs typeface="Segoe UI Semibold"/>
              </a:rPr>
              <a:t>Grocery retailer</a:t>
            </a:r>
          </a:p>
        </p:txBody>
      </p:sp>
      <p:sp>
        <p:nvSpPr>
          <p:cNvPr id="24" name="Text Placeholder 23">
            <a:extLst>
              <a:ext uri="{FF2B5EF4-FFF2-40B4-BE49-F238E27FC236}">
                <a16:creationId xmlns:a16="http://schemas.microsoft.com/office/drawing/2014/main" id="{4DE27819-A130-4217-8835-69B7A04C1093}"/>
              </a:ext>
            </a:extLst>
          </p:cNvPr>
          <p:cNvSpPr>
            <a:spLocks noGrp="1"/>
          </p:cNvSpPr>
          <p:nvPr>
            <p:ph type="body" sz="quarter" idx="13"/>
          </p:nvPr>
        </p:nvSpPr>
        <p:spPr>
          <a:xfrm>
            <a:off x="420039" y="2138113"/>
            <a:ext cx="3474720" cy="4522648"/>
          </a:xfrm>
        </p:spPr>
        <p:txBody>
          <a:bodyPr vert="horz" wrap="square" lIns="0" tIns="0" rIns="0" bIns="0" rtlCol="0" anchor="t">
            <a:spAutoFit/>
          </a:bodyPr>
          <a:lstStyle/>
          <a:p>
            <a:pPr marL="285750" indent="-285750">
              <a:spcAft>
                <a:spcPts val="1176"/>
              </a:spcAft>
              <a:buFont typeface="Arial" panose="020B0604020202020204" pitchFamily="34" charset="0"/>
              <a:buChar char="•"/>
            </a:pPr>
            <a:endParaRPr lang="en-US" b="1" dirty="0">
              <a:solidFill>
                <a:schemeClr val="tx1"/>
              </a:solidFill>
              <a:latin typeface="Segoe UI"/>
              <a:cs typeface="Segoe UI"/>
            </a:endParaRPr>
          </a:p>
          <a:p>
            <a:pPr marL="285750" indent="-285750">
              <a:spcAft>
                <a:spcPts val="1176"/>
              </a:spcAft>
              <a:buFont typeface="Arial" panose="020B0604020202020204" pitchFamily="34" charset="0"/>
              <a:buChar char="•"/>
            </a:pPr>
            <a:r>
              <a:rPr lang="en-US" b="1" dirty="0">
                <a:solidFill>
                  <a:schemeClr val="tx1"/>
                </a:solidFill>
                <a:latin typeface="Segoe UI"/>
                <a:cs typeface="Segoe UI"/>
              </a:rPr>
              <a:t>Background:</a:t>
            </a:r>
            <a:r>
              <a:rPr lang="en-US" dirty="0">
                <a:solidFill>
                  <a:schemeClr val="tx1"/>
                </a:solidFill>
                <a:latin typeface="Segoe UI"/>
                <a:cs typeface="Segoe UI"/>
              </a:rPr>
              <a:t> legacy Hyper-V x 2 servers, not clustered, not hyperconverged, local storage only, hundreds of stores</a:t>
            </a:r>
          </a:p>
          <a:p>
            <a:pPr marL="285750" indent="-285750">
              <a:spcAft>
                <a:spcPts val="1176"/>
              </a:spcAft>
              <a:buFont typeface="Arial" panose="020B0604020202020204" pitchFamily="34" charset="0"/>
              <a:buChar char="•"/>
            </a:pPr>
            <a:r>
              <a:rPr lang="en-US" b="1" dirty="0">
                <a:solidFill>
                  <a:schemeClr val="tx1"/>
                </a:solidFill>
                <a:latin typeface="Segoe UI"/>
                <a:cs typeface="Segoe UI"/>
              </a:rPr>
              <a:t>Workloads:</a:t>
            </a:r>
            <a:r>
              <a:rPr lang="en-US" dirty="0">
                <a:solidFill>
                  <a:schemeClr val="tx1"/>
                </a:solidFill>
                <a:latin typeface="Segoe UI"/>
                <a:cs typeface="Segoe UI"/>
              </a:rPr>
              <a:t>  SC Configuration Manager DP, Print server, POS transactional software and database, inventory system, store control systems and IoT</a:t>
            </a:r>
          </a:p>
          <a:p>
            <a:pPr marL="285750" indent="-285750">
              <a:spcAft>
                <a:spcPts val="1176"/>
              </a:spcAft>
              <a:buFont typeface="Arial" panose="020B0604020202020204" pitchFamily="34" charset="0"/>
              <a:buChar char="•"/>
            </a:pPr>
            <a:r>
              <a:rPr lang="en-US" b="1" dirty="0">
                <a:solidFill>
                  <a:schemeClr val="tx1"/>
                </a:solidFill>
                <a:latin typeface="Segoe UI"/>
                <a:cs typeface="Segoe UI"/>
              </a:rPr>
              <a:t>Needs:</a:t>
            </a:r>
            <a:r>
              <a:rPr lang="en-US" dirty="0">
                <a:solidFill>
                  <a:schemeClr val="tx1"/>
                </a:solidFill>
                <a:latin typeface="Segoe UI"/>
                <a:cs typeface="Segoe UI"/>
              </a:rPr>
              <a:t>  resiliency/fault tolerance, hybrid model to attach cloud services, fleet management, platform to modernize applications (K8s) </a:t>
            </a:r>
          </a:p>
          <a:p>
            <a:pPr marL="285750" indent="-285750">
              <a:spcAft>
                <a:spcPts val="1176"/>
              </a:spcAft>
              <a:buFont typeface="Arial" panose="020B0604020202020204" pitchFamily="34" charset="0"/>
              <a:buChar char="•"/>
            </a:pPr>
            <a:r>
              <a:rPr lang="en-US" b="1" dirty="0">
                <a:solidFill>
                  <a:schemeClr val="tx1"/>
                </a:solidFill>
                <a:latin typeface="Segoe UI"/>
                <a:cs typeface="Segoe UI"/>
              </a:rPr>
              <a:t>Plan:</a:t>
            </a:r>
            <a:r>
              <a:rPr lang="en-US" dirty="0">
                <a:solidFill>
                  <a:schemeClr val="tx1"/>
                </a:solidFill>
                <a:latin typeface="Segoe UI"/>
                <a:cs typeface="Segoe UI"/>
              </a:rPr>
              <a:t>  migrate VMs to 2 node </a:t>
            </a:r>
            <a:r>
              <a:rPr lang="en-US">
                <a:solidFill>
                  <a:schemeClr val="tx1"/>
                </a:solidFill>
                <a:latin typeface="Segoe UI"/>
                <a:cs typeface="Segoe UI"/>
              </a:rPr>
              <a:t>Azure Stack </a:t>
            </a:r>
            <a:r>
              <a:rPr lang="en-US" dirty="0">
                <a:solidFill>
                  <a:schemeClr val="tx1"/>
                </a:solidFill>
                <a:latin typeface="Segoe UI"/>
                <a:cs typeface="Segoe UI"/>
              </a:rPr>
              <a:t>HCI cluster, improve perf/reliability, future proof, Azure billing simplicity</a:t>
            </a:r>
          </a:p>
        </p:txBody>
      </p:sp>
      <p:sp>
        <p:nvSpPr>
          <p:cNvPr id="22" name="Text Placeholder 21">
            <a:extLst>
              <a:ext uri="{FF2B5EF4-FFF2-40B4-BE49-F238E27FC236}">
                <a16:creationId xmlns:a16="http://schemas.microsoft.com/office/drawing/2014/main" id="{79FC37C2-AC8B-40FE-87CC-772FE34B9A37}"/>
              </a:ext>
            </a:extLst>
          </p:cNvPr>
          <p:cNvSpPr>
            <a:spLocks noGrp="1"/>
          </p:cNvSpPr>
          <p:nvPr>
            <p:ph type="body" sz="quarter" idx="11"/>
          </p:nvPr>
        </p:nvSpPr>
        <p:spPr>
          <a:xfrm>
            <a:off x="4318449" y="2031649"/>
            <a:ext cx="2709238" cy="213776"/>
          </a:xfrm>
        </p:spPr>
        <p:txBody>
          <a:bodyPr vert="horz" wrap="square" lIns="0" tIns="0" rIns="0" bIns="0" rtlCol="0" anchor="t">
            <a:spAutoFit/>
          </a:bodyPr>
          <a:lstStyle/>
          <a:p>
            <a:r>
              <a:rPr lang="en-US" dirty="0">
                <a:solidFill>
                  <a:srgbClr val="50E6FF"/>
                </a:solidFill>
                <a:cs typeface="Segoe UI"/>
              </a:rPr>
              <a:t>Clothing retailer</a:t>
            </a:r>
          </a:p>
        </p:txBody>
      </p:sp>
      <p:sp>
        <p:nvSpPr>
          <p:cNvPr id="25" name="Text Placeholder 24">
            <a:extLst>
              <a:ext uri="{FF2B5EF4-FFF2-40B4-BE49-F238E27FC236}">
                <a16:creationId xmlns:a16="http://schemas.microsoft.com/office/drawing/2014/main" id="{BB3A5EDE-911E-4766-8BE4-F34660B0A26E}"/>
              </a:ext>
            </a:extLst>
          </p:cNvPr>
          <p:cNvSpPr>
            <a:spLocks noGrp="1"/>
          </p:cNvSpPr>
          <p:nvPr>
            <p:ph type="body" sz="quarter" idx="17"/>
          </p:nvPr>
        </p:nvSpPr>
        <p:spPr>
          <a:xfrm>
            <a:off x="4288113" y="2138113"/>
            <a:ext cx="3474720" cy="4522648"/>
          </a:xfrm>
        </p:spPr>
        <p:txBody>
          <a:bodyPr vert="horz" wrap="square" lIns="0" tIns="0" rIns="0" bIns="0" rtlCol="0" anchor="t">
            <a:spAutoFit/>
          </a:bodyPr>
          <a:lstStyle/>
          <a:p>
            <a:endParaRPr lang="en-US" b="1">
              <a:solidFill>
                <a:schemeClr val="tx1"/>
              </a:solidFill>
            </a:endParaRPr>
          </a:p>
          <a:p>
            <a:r>
              <a:rPr lang="en-US" b="1" dirty="0">
                <a:solidFill>
                  <a:schemeClr val="tx1"/>
                </a:solidFill>
                <a:cs typeface="Segoe UI"/>
              </a:rPr>
              <a:t>Background: </a:t>
            </a:r>
            <a:r>
              <a:rPr lang="en-US" dirty="0">
                <a:solidFill>
                  <a:schemeClr val="tx1"/>
                </a:solidFill>
                <a:cs typeface="Segoe UI"/>
              </a:rPr>
              <a:t>VMware shop, no hybrid management, no clustering (too expensive), thousands of store locations</a:t>
            </a:r>
          </a:p>
          <a:p>
            <a:r>
              <a:rPr lang="en-US" b="1" dirty="0">
                <a:solidFill>
                  <a:schemeClr val="tx1"/>
                </a:solidFill>
                <a:cs typeface="Segoe UI"/>
              </a:rPr>
              <a:t>Workloads</a:t>
            </a:r>
            <a:r>
              <a:rPr lang="en-US" dirty="0">
                <a:solidFill>
                  <a:schemeClr val="tx1"/>
                </a:solidFill>
                <a:cs typeface="Segoe UI"/>
              </a:rPr>
              <a:t>: POS system, theft deterrent system (video, proximity), discounting/coupon/reward systems</a:t>
            </a:r>
          </a:p>
          <a:p>
            <a:r>
              <a:rPr lang="en-US" b="1" dirty="0">
                <a:solidFill>
                  <a:schemeClr val="tx1"/>
                </a:solidFill>
                <a:cs typeface="Segoe UI"/>
              </a:rPr>
              <a:t>Needs:</a:t>
            </a:r>
            <a:r>
              <a:rPr lang="en-US" dirty="0">
                <a:solidFill>
                  <a:schemeClr val="tx1"/>
                </a:solidFill>
                <a:cs typeface="Segoe UI"/>
              </a:rPr>
              <a:t>  fault and latency tolerance, fleet management, modern POS support, delegation of operations functions, basic GPU functions for inferencing, basic IoT support</a:t>
            </a:r>
          </a:p>
          <a:p>
            <a:r>
              <a:rPr lang="en-US" b="1" dirty="0">
                <a:solidFill>
                  <a:schemeClr val="tx1"/>
                </a:solidFill>
                <a:cs typeface="Segoe UI"/>
              </a:rPr>
              <a:t>Plan:</a:t>
            </a:r>
            <a:r>
              <a:rPr lang="en-US" dirty="0">
                <a:solidFill>
                  <a:schemeClr val="tx1"/>
                </a:solidFill>
                <a:cs typeface="Segoe UI"/>
              </a:rPr>
              <a:t> upgrade to modern, edge servers, right-size h/w core count to workload needs, 2 node Azure Stack HCI cluster,  virtualize/containerize every function</a:t>
            </a:r>
          </a:p>
        </p:txBody>
      </p:sp>
      <p:sp>
        <p:nvSpPr>
          <p:cNvPr id="23" name="Text Placeholder 22">
            <a:extLst>
              <a:ext uri="{FF2B5EF4-FFF2-40B4-BE49-F238E27FC236}">
                <a16:creationId xmlns:a16="http://schemas.microsoft.com/office/drawing/2014/main" id="{6920AC75-A392-4724-A426-F87C9EA77612}"/>
              </a:ext>
            </a:extLst>
          </p:cNvPr>
          <p:cNvSpPr>
            <a:spLocks noGrp="1"/>
          </p:cNvSpPr>
          <p:nvPr>
            <p:ph type="body" sz="quarter" idx="12"/>
          </p:nvPr>
        </p:nvSpPr>
        <p:spPr>
          <a:xfrm>
            <a:off x="8156185" y="2043744"/>
            <a:ext cx="2033905" cy="213776"/>
          </a:xfrm>
        </p:spPr>
        <p:txBody>
          <a:bodyPr/>
          <a:lstStyle/>
          <a:p>
            <a:r>
              <a:rPr lang="en-US">
                <a:solidFill>
                  <a:srgbClr val="50E6FF"/>
                </a:solidFill>
              </a:rPr>
              <a:t>Manufacturer</a:t>
            </a:r>
          </a:p>
        </p:txBody>
      </p:sp>
      <p:sp>
        <p:nvSpPr>
          <p:cNvPr id="26" name="Text Placeholder 25">
            <a:extLst>
              <a:ext uri="{FF2B5EF4-FFF2-40B4-BE49-F238E27FC236}">
                <a16:creationId xmlns:a16="http://schemas.microsoft.com/office/drawing/2014/main" id="{83CABB21-20B6-4F45-B47A-B083B5305639}"/>
              </a:ext>
            </a:extLst>
          </p:cNvPr>
          <p:cNvSpPr>
            <a:spLocks noGrp="1"/>
          </p:cNvSpPr>
          <p:nvPr>
            <p:ph type="body" sz="quarter" idx="20"/>
          </p:nvPr>
        </p:nvSpPr>
        <p:spPr>
          <a:xfrm>
            <a:off x="8156186" y="2138113"/>
            <a:ext cx="3474720" cy="4060984"/>
          </a:xfrm>
        </p:spPr>
        <p:txBody>
          <a:bodyPr vert="horz" wrap="square" lIns="0" tIns="0" rIns="0" bIns="0" rtlCol="0" anchor="t">
            <a:spAutoFit/>
          </a:bodyPr>
          <a:lstStyle/>
          <a:p>
            <a:endParaRPr lang="en-US" b="1" dirty="0">
              <a:solidFill>
                <a:schemeClr val="tx1"/>
              </a:solidFill>
            </a:endParaRPr>
          </a:p>
          <a:p>
            <a:r>
              <a:rPr lang="en-US" b="1" dirty="0">
                <a:solidFill>
                  <a:schemeClr val="tx1"/>
                </a:solidFill>
                <a:cs typeface="Segoe UI"/>
              </a:rPr>
              <a:t>Background: </a:t>
            </a:r>
            <a:r>
              <a:rPr lang="en-US" dirty="0">
                <a:solidFill>
                  <a:schemeClr val="tx1"/>
                </a:solidFill>
                <a:cs typeface="Segoe UI"/>
              </a:rPr>
              <a:t>mix Nutanix (ESX) and Hyper-V shop, manufacturing and distribution centers around the US, 2 datacenters and ~30 “edge” sites</a:t>
            </a:r>
            <a:endParaRPr lang="en-US" b="1" dirty="0">
              <a:solidFill>
                <a:schemeClr val="tx1"/>
              </a:solidFill>
              <a:cs typeface="Segoe UI"/>
            </a:endParaRPr>
          </a:p>
          <a:p>
            <a:r>
              <a:rPr lang="en-US" b="1" dirty="0">
                <a:solidFill>
                  <a:schemeClr val="tx1"/>
                </a:solidFill>
                <a:cs typeface="Segoe UI"/>
              </a:rPr>
              <a:t>Workloads</a:t>
            </a:r>
            <a:r>
              <a:rPr lang="en-US" dirty="0">
                <a:solidFill>
                  <a:schemeClr val="tx1"/>
                </a:solidFill>
                <a:cs typeface="Segoe UI"/>
              </a:rPr>
              <a:t>: Warehouse Management, ERP systems and other various LOB apps + infra: file/print and authentication</a:t>
            </a:r>
          </a:p>
          <a:p>
            <a:r>
              <a:rPr lang="en-US" b="1" dirty="0">
                <a:solidFill>
                  <a:schemeClr val="tx1"/>
                </a:solidFill>
                <a:cs typeface="Segoe UI"/>
              </a:rPr>
              <a:t>Needs:</a:t>
            </a:r>
            <a:r>
              <a:rPr lang="en-US" dirty="0">
                <a:solidFill>
                  <a:schemeClr val="tx1"/>
                </a:solidFill>
                <a:cs typeface="Segoe UI"/>
              </a:rPr>
              <a:t> desire move to OPEX acquisition model and pay-for-use aligned to cloud migration, support for varied connectivity in some sites</a:t>
            </a:r>
          </a:p>
          <a:p>
            <a:r>
              <a:rPr lang="en-US" b="1" dirty="0">
                <a:solidFill>
                  <a:schemeClr val="tx1"/>
                </a:solidFill>
                <a:cs typeface="Segoe UI"/>
              </a:rPr>
              <a:t>Plan: </a:t>
            </a:r>
            <a:r>
              <a:rPr lang="en-US" dirty="0">
                <a:solidFill>
                  <a:schemeClr val="tx1"/>
                </a:solidFill>
                <a:cs typeface="Segoe UI"/>
              </a:rPr>
              <a:t>replace SAN in DC with HCI and deploy 2 node clusters to edge, move to hybrid management to improve IT ops</a:t>
            </a:r>
            <a:endParaRPr lang="en-US" b="1" dirty="0">
              <a:solidFill>
                <a:schemeClr val="tx1"/>
              </a:solidFill>
              <a:cs typeface="Segoe UI"/>
            </a:endParaRPr>
          </a:p>
        </p:txBody>
      </p:sp>
      <p:pic>
        <p:nvPicPr>
          <p:cNvPr id="1026" name="Picture 2" descr="See the source image">
            <a:extLst>
              <a:ext uri="{FF2B5EF4-FFF2-40B4-BE49-F238E27FC236}">
                <a16:creationId xmlns:a16="http://schemas.microsoft.com/office/drawing/2014/main" id="{C5CE191B-256B-4B13-BBC6-CCD49BBDF1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2744" y="1842854"/>
            <a:ext cx="585229" cy="5852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219DB6DA-30E9-4803-A61F-83F04049EAD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221189" y="1739968"/>
            <a:ext cx="972621" cy="6407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29B318B6-1D6E-484E-B393-0CE5C4FA8D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68237" y="1830758"/>
            <a:ext cx="619076" cy="45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50065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Speech Bubble: Rectangle with Corners Rounded 10">
            <a:extLst>
              <a:ext uri="{FF2B5EF4-FFF2-40B4-BE49-F238E27FC236}">
                <a16:creationId xmlns:a16="http://schemas.microsoft.com/office/drawing/2014/main" id="{53D96792-8E68-47CD-A357-0233FE11383E}"/>
              </a:ext>
              <a:ext uri="{C183D7F6-B498-43B3-948B-1728B52AA6E4}">
                <adec:decorative xmlns:adec="http://schemas.microsoft.com/office/drawing/2017/decorative" val="1"/>
              </a:ext>
            </a:extLst>
          </p:cNvPr>
          <p:cNvSpPr/>
          <p:nvPr/>
        </p:nvSpPr>
        <p:spPr bwMode="auto">
          <a:xfrm rot="5400000">
            <a:off x="7719522" y="2467500"/>
            <a:ext cx="4218892" cy="3438161"/>
          </a:xfrm>
          <a:prstGeom prst="wedgeRoundRectCallou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D2917EA-93E3-457B-ABF9-1559500E4D5D}"/>
              </a:ext>
            </a:extLst>
          </p:cNvPr>
          <p:cNvSpPr>
            <a:spLocks noGrp="1"/>
          </p:cNvSpPr>
          <p:nvPr>
            <p:ph type="title"/>
          </p:nvPr>
        </p:nvSpPr>
        <p:spPr>
          <a:xfrm>
            <a:off x="3658675" y="546847"/>
            <a:ext cx="5628491" cy="430887"/>
          </a:xfrm>
        </p:spPr>
        <p:txBody>
          <a:bodyPr/>
          <a:lstStyle/>
          <a:p>
            <a:r>
              <a:rPr lang="en-US" sz="2800" dirty="0">
                <a:solidFill>
                  <a:srgbClr val="FFFFFF"/>
                </a:solidFill>
                <a:cs typeface="Segoe UI"/>
              </a:rPr>
              <a:t> Modernizing IT infrastructure</a:t>
            </a:r>
            <a:endParaRPr lang="en-US" sz="2800" dirty="0"/>
          </a:p>
        </p:txBody>
      </p:sp>
      <p:sp>
        <p:nvSpPr>
          <p:cNvPr id="3" name="TextBox 2">
            <a:extLst>
              <a:ext uri="{FF2B5EF4-FFF2-40B4-BE49-F238E27FC236}">
                <a16:creationId xmlns:a16="http://schemas.microsoft.com/office/drawing/2014/main" id="{0B0E214A-6421-4FAD-B3C7-686FF08780BF}"/>
              </a:ext>
            </a:extLst>
          </p:cNvPr>
          <p:cNvSpPr txBox="1"/>
          <p:nvPr/>
        </p:nvSpPr>
        <p:spPr>
          <a:xfrm>
            <a:off x="623049" y="4937311"/>
            <a:ext cx="6777316" cy="16235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Aft>
                <a:spcPts val="300"/>
              </a:spcAft>
              <a:buClr>
                <a:srgbClr val="50E6FF"/>
              </a:buClr>
              <a:buFont typeface="Wingdings"/>
              <a:buChar char="ü"/>
            </a:pPr>
            <a:r>
              <a:rPr lang="en-US" sz="1400" dirty="0">
                <a:solidFill>
                  <a:srgbClr val="FFFFFF"/>
                </a:solidFill>
              </a:rPr>
              <a:t>Validated Azure Stack HCI hardware configurations dramatically reduce deployment testing work </a:t>
            </a:r>
            <a:endParaRPr lang="en-US" sz="1400" dirty="0">
              <a:solidFill>
                <a:srgbClr val="000000"/>
              </a:solidFill>
              <a:cs typeface="Segoe UI"/>
            </a:endParaRPr>
          </a:p>
          <a:p>
            <a:pPr marL="285750" indent="-285750">
              <a:spcAft>
                <a:spcPts val="300"/>
              </a:spcAft>
              <a:buClr>
                <a:srgbClr val="50E6FF"/>
              </a:buClr>
              <a:buFont typeface="Wingdings"/>
              <a:buChar char="ü"/>
            </a:pPr>
            <a:r>
              <a:rPr lang="en-US" sz="1400" dirty="0">
                <a:solidFill>
                  <a:srgbClr val="FFFFFF"/>
                </a:solidFill>
              </a:rPr>
              <a:t>New IT infrastructure that can quickly accommodate business and social changes </a:t>
            </a:r>
            <a:endParaRPr lang="en-US" sz="1400" dirty="0">
              <a:solidFill>
                <a:srgbClr val="000000"/>
              </a:solidFill>
              <a:cs typeface="Segoe UI"/>
            </a:endParaRPr>
          </a:p>
          <a:p>
            <a:pPr marL="285750" indent="-285750">
              <a:spcAft>
                <a:spcPts val="300"/>
              </a:spcAft>
              <a:buClr>
                <a:srgbClr val="50E6FF"/>
              </a:buClr>
              <a:buFont typeface="Wingdings"/>
              <a:buChar char="ü"/>
            </a:pPr>
            <a:r>
              <a:rPr lang="en-US" sz="1400" dirty="0">
                <a:solidFill>
                  <a:srgbClr val="FFFFFF"/>
                </a:solidFill>
              </a:rPr>
              <a:t>Server administrators can easily manage operations without needing specialized storage expertise </a:t>
            </a:r>
            <a:endParaRPr lang="en-US" sz="1400" dirty="0">
              <a:solidFill>
                <a:srgbClr val="000000"/>
              </a:solidFill>
              <a:cs typeface="Segoe UI"/>
            </a:endParaRPr>
          </a:p>
          <a:p>
            <a:pPr marL="285750" indent="-285750">
              <a:spcAft>
                <a:spcPts val="300"/>
              </a:spcAft>
              <a:buClr>
                <a:srgbClr val="50E6FF"/>
              </a:buClr>
              <a:buFont typeface="Wingdings"/>
              <a:buChar char="ü"/>
            </a:pPr>
            <a:r>
              <a:rPr lang="en-US" sz="1400" dirty="0">
                <a:solidFill>
                  <a:srgbClr val="FFFFFF"/>
                </a:solidFill>
              </a:rPr>
              <a:t>The time required for backup, which previously hindered nighttime maintenance, has halved</a:t>
            </a:r>
            <a:endParaRPr lang="en-US" sz="1400" dirty="0">
              <a:cs typeface="Segoe UI"/>
            </a:endParaRPr>
          </a:p>
        </p:txBody>
      </p:sp>
      <p:pic>
        <p:nvPicPr>
          <p:cNvPr id="4" name="Picture 4">
            <a:extLst>
              <a:ext uri="{FF2B5EF4-FFF2-40B4-BE49-F238E27FC236}">
                <a16:creationId xmlns:a16="http://schemas.microsoft.com/office/drawing/2014/main" id="{9E875500-0568-49F6-9614-10163B6F1F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4254" y="296253"/>
            <a:ext cx="2743198" cy="909083"/>
          </a:xfrm>
          <a:prstGeom prst="rect">
            <a:avLst/>
          </a:prstGeom>
        </p:spPr>
      </p:pic>
      <p:sp>
        <p:nvSpPr>
          <p:cNvPr id="5" name="TextBox 4">
            <a:extLst>
              <a:ext uri="{FF2B5EF4-FFF2-40B4-BE49-F238E27FC236}">
                <a16:creationId xmlns:a16="http://schemas.microsoft.com/office/drawing/2014/main" id="{2F7A4C6F-5874-49DE-9A24-9B366DD19874}"/>
              </a:ext>
            </a:extLst>
          </p:cNvPr>
          <p:cNvSpPr txBox="1"/>
          <p:nvPr/>
        </p:nvSpPr>
        <p:spPr>
          <a:xfrm>
            <a:off x="623047" y="1810870"/>
            <a:ext cx="6676465" cy="10772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solidFill>
                  <a:srgbClr val="FFFFFF"/>
                </a:solidFill>
              </a:rPr>
              <a:t>The Dai-ichi Life Insurance Company, Limited wanted system infrastructure and next-generation server infrastructure for standardized operability and superior scalability. The company demanded a new, swiftly deployable framework that met requirements for on-premises provisioning speeds as fast as the cloud to leverage the unique advantages of on-premises and cloud-based platforms.</a:t>
            </a:r>
          </a:p>
        </p:txBody>
      </p:sp>
      <p:sp>
        <p:nvSpPr>
          <p:cNvPr id="6" name="TextBox 5">
            <a:extLst>
              <a:ext uri="{FF2B5EF4-FFF2-40B4-BE49-F238E27FC236}">
                <a16:creationId xmlns:a16="http://schemas.microsoft.com/office/drawing/2014/main" id="{FC10AE2D-F61F-44FF-A9B9-12338955FAF8}"/>
              </a:ext>
            </a:extLst>
          </p:cNvPr>
          <p:cNvSpPr txBox="1"/>
          <p:nvPr/>
        </p:nvSpPr>
        <p:spPr>
          <a:xfrm>
            <a:off x="634254" y="3514165"/>
            <a:ext cx="6777317"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solidFill>
                  <a:srgbClr val="FFFFFF"/>
                </a:solidFill>
              </a:rPr>
              <a:t>Dai-ichi Life Insurance adopts Dell EMC Integrated System for Microsoft Azure Stack HCI (Dell EMC AX-740xd) and PowerProtect DD for its new platform as part of ongoing initiatives for IT infrastructure at the forefront of technology</a:t>
            </a:r>
          </a:p>
        </p:txBody>
      </p:sp>
      <p:sp>
        <p:nvSpPr>
          <p:cNvPr id="8" name="TextBox 7">
            <a:extLst>
              <a:ext uri="{FF2B5EF4-FFF2-40B4-BE49-F238E27FC236}">
                <a16:creationId xmlns:a16="http://schemas.microsoft.com/office/drawing/2014/main" id="{14172516-64EC-4E95-A006-B5AD976DF380}"/>
              </a:ext>
            </a:extLst>
          </p:cNvPr>
          <p:cNvSpPr txBox="1"/>
          <p:nvPr/>
        </p:nvSpPr>
        <p:spPr>
          <a:xfrm>
            <a:off x="623047" y="1441076"/>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50E6FF"/>
                </a:solidFill>
              </a:rPr>
              <a:t>Business Need</a:t>
            </a:r>
            <a:endParaRPr lang="en-US" sz="2000" dirty="0">
              <a:solidFill>
                <a:srgbClr val="50E6FF"/>
              </a:solidFill>
              <a:cs typeface="Segoe UI"/>
            </a:endParaRPr>
          </a:p>
        </p:txBody>
      </p:sp>
      <p:sp>
        <p:nvSpPr>
          <p:cNvPr id="9" name="TextBox 8">
            <a:extLst>
              <a:ext uri="{FF2B5EF4-FFF2-40B4-BE49-F238E27FC236}">
                <a16:creationId xmlns:a16="http://schemas.microsoft.com/office/drawing/2014/main" id="{26EE390F-E94F-48DE-A2B5-E592F2CD50C2}"/>
              </a:ext>
            </a:extLst>
          </p:cNvPr>
          <p:cNvSpPr txBox="1"/>
          <p:nvPr/>
        </p:nvSpPr>
        <p:spPr>
          <a:xfrm>
            <a:off x="600635" y="3155577"/>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Solution</a:t>
            </a:r>
            <a:endParaRPr lang="en-US" sz="2000">
              <a:solidFill>
                <a:srgbClr val="50E6FF"/>
              </a:solidFill>
              <a:cs typeface="Segoe UI"/>
            </a:endParaRPr>
          </a:p>
        </p:txBody>
      </p:sp>
      <p:sp>
        <p:nvSpPr>
          <p:cNvPr id="10" name="TextBox 9">
            <a:extLst>
              <a:ext uri="{FF2B5EF4-FFF2-40B4-BE49-F238E27FC236}">
                <a16:creationId xmlns:a16="http://schemas.microsoft.com/office/drawing/2014/main" id="{6666F9A5-2A31-45D4-B206-EAB8FE1B1E71}"/>
              </a:ext>
            </a:extLst>
          </p:cNvPr>
          <p:cNvSpPr txBox="1"/>
          <p:nvPr/>
        </p:nvSpPr>
        <p:spPr>
          <a:xfrm>
            <a:off x="589428" y="4500282"/>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Business Impact</a:t>
            </a:r>
            <a:endParaRPr lang="en-US" sz="2000" dirty="0">
              <a:solidFill>
                <a:srgbClr val="50E6FF"/>
              </a:solidFill>
              <a:cs typeface="Segoe UI"/>
            </a:endParaRPr>
          </a:p>
        </p:txBody>
      </p:sp>
      <p:sp>
        <p:nvSpPr>
          <p:cNvPr id="7" name="TextBox 6">
            <a:extLst>
              <a:ext uri="{FF2B5EF4-FFF2-40B4-BE49-F238E27FC236}">
                <a16:creationId xmlns:a16="http://schemas.microsoft.com/office/drawing/2014/main" id="{F8712380-1DEA-45B4-A7B5-E0A182A623DF}"/>
              </a:ext>
            </a:extLst>
          </p:cNvPr>
          <p:cNvSpPr txBox="1"/>
          <p:nvPr/>
        </p:nvSpPr>
        <p:spPr>
          <a:xfrm>
            <a:off x="8534399" y="2415989"/>
            <a:ext cx="2743200"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rgbClr val="0078D4"/>
                </a:solidFill>
              </a:rPr>
              <a:t>"Building stable system infrastructure used to require months of investigation and testing. Dell Technologies has an extensive lineup of validated Azure Stack HCI systems, listens to our challenges, and proactively suggests flawless solutions.” </a:t>
            </a:r>
            <a:endParaRPr lang="en-US" sz="1600" dirty="0">
              <a:solidFill>
                <a:srgbClr val="0078D4"/>
              </a:solidFill>
              <a:cs typeface="Segoe UI"/>
            </a:endParaRPr>
          </a:p>
          <a:p>
            <a:endParaRPr lang="en-US" dirty="0">
              <a:solidFill>
                <a:srgbClr val="0078D4"/>
              </a:solidFill>
              <a:cs typeface="Segoe UI"/>
            </a:endParaRPr>
          </a:p>
          <a:p>
            <a:r>
              <a:rPr lang="en-US" sz="1200" dirty="0">
                <a:solidFill>
                  <a:srgbClr val="0078D4"/>
                </a:solidFill>
              </a:rPr>
              <a:t>Toshiki Ota Fellow Senior Executive IT Specialist IT Business Process Planning Dept. The Dai-ichi Life Insurance Company, Limited Dai-ichi Life Holdings, Inc.</a:t>
            </a:r>
            <a:endParaRPr lang="en-US" sz="1200">
              <a:solidFill>
                <a:srgbClr val="0078D4"/>
              </a:solidFill>
              <a:cs typeface="Segoe UI"/>
            </a:endParaRPr>
          </a:p>
        </p:txBody>
      </p:sp>
    </p:spTree>
    <p:extLst>
      <p:ext uri="{BB962C8B-B14F-4D97-AF65-F5344CB8AC3E}">
        <p14:creationId xmlns:p14="http://schemas.microsoft.com/office/powerpoint/2010/main" val="79824091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2CF7-7798-4A94-8066-C42177F13CDA}"/>
              </a:ext>
            </a:extLst>
          </p:cNvPr>
          <p:cNvSpPr>
            <a:spLocks noGrp="1"/>
          </p:cNvSpPr>
          <p:nvPr>
            <p:ph type="title" idx="4294967295"/>
          </p:nvPr>
        </p:nvSpPr>
        <p:spPr>
          <a:xfrm>
            <a:off x="0" y="-1325563"/>
            <a:ext cx="10515600" cy="1325563"/>
          </a:xfrm>
          <a:prstGeom prst="rect">
            <a:avLst/>
          </a:prstGeom>
        </p:spPr>
        <p:txBody>
          <a:bodyPr anchor="b"/>
          <a:lstStyle/>
          <a:p>
            <a:r>
              <a:rPr lang="en-US"/>
              <a:t>Case Study: Duett</a:t>
            </a:r>
          </a:p>
        </p:txBody>
      </p:sp>
      <p:sp>
        <p:nvSpPr>
          <p:cNvPr id="9" name="Rectangle 8" descr="Duett Service provider in Tynset Norway">
            <a:extLst>
              <a:ext uri="{FF2B5EF4-FFF2-40B4-BE49-F238E27FC236}">
                <a16:creationId xmlns:a16="http://schemas.microsoft.com/office/drawing/2014/main" id="{DD2FE966-0160-4C35-B6F1-1332CA80EE3D}"/>
              </a:ext>
            </a:extLst>
          </p:cNvPr>
          <p:cNvSpPr/>
          <p:nvPr/>
        </p:nvSpPr>
        <p:spPr>
          <a:xfrm>
            <a:off x="0" y="0"/>
            <a:ext cx="4059936" cy="6858000"/>
          </a:xfrm>
          <a:prstGeom prst="rect">
            <a:avLst/>
          </a:prstGeom>
          <a:solidFill>
            <a:schemeClr val="bg1"/>
          </a:solidFill>
          <a:ln>
            <a:noFill/>
          </a:ln>
          <a:effectLst>
            <a:outerShdw blurRad="127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4BB8F19A-2FE3-4693-A9F7-60220D7A6C3E}"/>
              </a:ext>
            </a:extLst>
          </p:cNvPr>
          <p:cNvSpPr txBox="1"/>
          <p:nvPr/>
        </p:nvSpPr>
        <p:spPr>
          <a:xfrm>
            <a:off x="512716" y="3140242"/>
            <a:ext cx="2992422" cy="1849802"/>
          </a:xfrm>
          <a:prstGeom prst="rect">
            <a:avLst/>
          </a:prstGeom>
          <a:noFill/>
        </p:spPr>
        <p:txBody>
          <a:bodyPr wrap="none" rtlCol="0">
            <a:spAutoFit/>
          </a:bodyPr>
          <a:lstStyle/>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Service provider </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in </a:t>
            </a:r>
            <a:r>
              <a:rPr kumimoji="0" lang="en-US" sz="12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Tynset</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Norway</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Accounting solutions</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Over </a:t>
            </a: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12,000</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regional customers </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Approx. </a:t>
            </a: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285,000</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SQL Server databases</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B2A9"/>
                </a:solidFill>
                <a:effectLst/>
                <a:uLnTx/>
                <a:uFillTx/>
                <a:latin typeface="Segoe UI" panose="020B0502040204020203" pitchFamily="34" charset="0"/>
                <a:ea typeface="+mn-ea"/>
                <a:cs typeface="Segoe UI" panose="020B0502040204020203" pitchFamily="34" charset="0"/>
              </a:rPr>
              <a:t>https://duett.no/</a:t>
            </a:r>
          </a:p>
        </p:txBody>
      </p:sp>
      <p:pic>
        <p:nvPicPr>
          <p:cNvPr id="5" name="Picture 4">
            <a:extLst>
              <a:ext uri="{FF2B5EF4-FFF2-40B4-BE49-F238E27FC236}">
                <a16:creationId xmlns:a16="http://schemas.microsoft.com/office/drawing/2014/main" id="{80BE8F0D-7E0B-4547-ABF8-9942B4920924}"/>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64000" y="1"/>
            <a:ext cx="8128000" cy="4572000"/>
          </a:xfrm>
          <a:prstGeom prst="rect">
            <a:avLst/>
          </a:prstGeom>
          <a:ln w="38100">
            <a:noFill/>
          </a:ln>
        </p:spPr>
      </p:pic>
      <p:pic>
        <p:nvPicPr>
          <p:cNvPr id="16" name="Graphic 15" descr="Marker">
            <a:extLst>
              <a:ext uri="{FF2B5EF4-FFF2-40B4-BE49-F238E27FC236}">
                <a16:creationId xmlns:a16="http://schemas.microsoft.com/office/drawing/2014/main" id="{57C3C11E-F19C-46D4-A49E-7CB22EE93D6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31983" y="1686219"/>
            <a:ext cx="824574" cy="824574"/>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C0A2B5B4-A616-4DCB-9B16-08E3707D3CB4}"/>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18741" y="4572000"/>
            <a:ext cx="4073259" cy="2286000"/>
          </a:xfrm>
          <a:prstGeom prst="rect">
            <a:avLst/>
          </a:prstGeom>
          <a:ln w="38100">
            <a:solidFill>
              <a:schemeClr val="bg1"/>
            </a:solidFill>
          </a:ln>
        </p:spPr>
      </p:pic>
      <p:pic>
        <p:nvPicPr>
          <p:cNvPr id="13" name="Picture 12">
            <a:extLst>
              <a:ext uri="{FF2B5EF4-FFF2-40B4-BE49-F238E27FC236}">
                <a16:creationId xmlns:a16="http://schemas.microsoft.com/office/drawing/2014/main" id="{1D3B552F-1ACD-4474-9CFB-5058887E4C28}"/>
              </a:ext>
              <a:ext uri="{C183D7F6-B498-43B3-948B-1728B52AA6E4}">
                <adec:decorative xmlns:adec="http://schemas.microsoft.com/office/drawing/2017/decorative" val="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059936" y="4572000"/>
            <a:ext cx="4059936" cy="2286000"/>
          </a:xfrm>
          <a:prstGeom prst="rect">
            <a:avLst/>
          </a:prstGeom>
          <a:ln w="38100">
            <a:solidFill>
              <a:schemeClr val="bg1"/>
            </a:solidFill>
          </a:ln>
        </p:spPr>
      </p:pic>
      <p:pic>
        <p:nvPicPr>
          <p:cNvPr id="3" name="Picture 2">
            <a:extLst>
              <a:ext uri="{FF2B5EF4-FFF2-40B4-BE49-F238E27FC236}">
                <a16:creationId xmlns:a16="http://schemas.microsoft.com/office/drawing/2014/main" id="{DE5AF366-8C80-4E06-B37D-80961DA4B00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25781" y="1918173"/>
            <a:ext cx="1834515" cy="771525"/>
          </a:xfrm>
          <a:prstGeom prst="rect">
            <a:avLst/>
          </a:prstGeom>
        </p:spPr>
      </p:pic>
    </p:spTree>
    <p:extLst>
      <p:ext uri="{BB962C8B-B14F-4D97-AF65-F5344CB8AC3E}">
        <p14:creationId xmlns:p14="http://schemas.microsoft.com/office/powerpoint/2010/main" val="10984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
                                        <p:tgtEl>
                                          <p:spTgt spid="10">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100"/>
                                        <p:tgtEl>
                                          <p:spTgt spid="10">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100"/>
                                        <p:tgtEl>
                                          <p:spTgt spid="10">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100"/>
                                        <p:tgtEl>
                                          <p:spTgt spid="10">
                                            <p:txEl>
                                              <p:pRg st="3" end="3"/>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1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EFB04-194B-46E0-A6CA-0EADFF3DEA60}"/>
              </a:ext>
            </a:extLst>
          </p:cNvPr>
          <p:cNvSpPr txBox="1">
            <a:spLocks noGrp="1"/>
          </p:cNvSpPr>
          <p:nvPr>
            <p:ph type="title"/>
          </p:nvPr>
        </p:nvSpPr>
        <p:spPr>
          <a:xfrm>
            <a:off x="3311279" y="457200"/>
            <a:ext cx="5572487" cy="55399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Datacenter footprint before…</a:t>
            </a:r>
          </a:p>
        </p:txBody>
      </p:sp>
      <p:sp>
        <p:nvSpPr>
          <p:cNvPr id="2" name="Rectangle 1" descr="8 Racks&#10;">
            <a:extLst>
              <a:ext uri="{FF2B5EF4-FFF2-40B4-BE49-F238E27FC236}">
                <a16:creationId xmlns:a16="http://schemas.microsoft.com/office/drawing/2014/main" id="{10571C50-0AF0-4941-9B28-70677E1379A6}"/>
              </a:ext>
            </a:extLst>
          </p:cNvPr>
          <p:cNvSpPr/>
          <p:nvPr/>
        </p:nvSpPr>
        <p:spPr>
          <a:xfrm>
            <a:off x="0" y="1371600"/>
            <a:ext cx="12192000" cy="4114800"/>
          </a:xfrm>
          <a:prstGeom prst="rect">
            <a:avLst/>
          </a:prstGeom>
          <a:solidFill>
            <a:srgbClr val="E6E6E6"/>
          </a:solidFill>
          <a:ln>
            <a:noFill/>
          </a:ln>
          <a:effectLst>
            <a:outerShdw blurRad="127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22AD8312-4AD5-462D-87CA-6CF5BB7F2E1F}"/>
              </a:ext>
              <a:ext uri="{C183D7F6-B498-43B3-948B-1728B52AA6E4}">
                <adec:decorative xmlns:adec="http://schemas.microsoft.com/office/drawing/2017/decorative" val="1"/>
              </a:ext>
            </a:extLst>
          </p:cNvPr>
          <p:cNvCxnSpPr/>
          <p:nvPr/>
        </p:nvCxnSpPr>
        <p:spPr>
          <a:xfrm>
            <a:off x="1524000" y="4838700"/>
            <a:ext cx="9144000" cy="0"/>
          </a:xfrm>
          <a:prstGeom prst="line">
            <a:avLst/>
          </a:prstGeom>
          <a:ln w="38100" cap="rnd">
            <a:solidFill>
              <a:srgbClr val="262626"/>
            </a:solidFill>
            <a:roun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3FBB73-3037-46F2-AF73-7FDDF4DE1329}"/>
              </a:ext>
            </a:extLst>
          </p:cNvPr>
          <p:cNvSpPr txBox="1"/>
          <p:nvPr/>
        </p:nvSpPr>
        <p:spPr>
          <a:xfrm>
            <a:off x="3864524" y="6010618"/>
            <a:ext cx="4462953"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14 clusters   •    Windows Server 2012 R2   •   SAN</a:t>
            </a:r>
          </a:p>
        </p:txBody>
      </p:sp>
      <p:pic>
        <p:nvPicPr>
          <p:cNvPr id="47" name="Picture 46">
            <a:extLst>
              <a:ext uri="{FF2B5EF4-FFF2-40B4-BE49-F238E27FC236}">
                <a16:creationId xmlns:a16="http://schemas.microsoft.com/office/drawing/2014/main" id="{0F5C8B1E-7BE4-4078-9405-AE7745F153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2359305" y="2057400"/>
            <a:ext cx="913385" cy="2743200"/>
          </a:xfrm>
          <a:prstGeom prst="rect">
            <a:avLst/>
          </a:prstGeom>
        </p:spPr>
      </p:pic>
      <p:pic>
        <p:nvPicPr>
          <p:cNvPr id="48" name="Picture 47">
            <a:extLst>
              <a:ext uri="{FF2B5EF4-FFF2-40B4-BE49-F238E27FC236}">
                <a16:creationId xmlns:a16="http://schemas.microsoft.com/office/drawing/2014/main" id="{6B74E90E-1586-4784-972F-94B58827BC7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3298834" y="2057400"/>
            <a:ext cx="913385" cy="2743200"/>
          </a:xfrm>
          <a:prstGeom prst="rect">
            <a:avLst/>
          </a:prstGeom>
        </p:spPr>
      </p:pic>
      <p:pic>
        <p:nvPicPr>
          <p:cNvPr id="49" name="Picture 48">
            <a:extLst>
              <a:ext uri="{FF2B5EF4-FFF2-40B4-BE49-F238E27FC236}">
                <a16:creationId xmlns:a16="http://schemas.microsoft.com/office/drawing/2014/main" id="{8F682D37-66B0-4B93-A9A6-2E56A1BA4E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235580" y="2057400"/>
            <a:ext cx="913385" cy="2743200"/>
          </a:xfrm>
          <a:prstGeom prst="rect">
            <a:avLst/>
          </a:prstGeom>
        </p:spPr>
      </p:pic>
      <p:pic>
        <p:nvPicPr>
          <p:cNvPr id="50" name="Picture 49">
            <a:extLst>
              <a:ext uri="{FF2B5EF4-FFF2-40B4-BE49-F238E27FC236}">
                <a16:creationId xmlns:a16="http://schemas.microsoft.com/office/drawing/2014/main" id="{B4E22368-E67D-4C0C-AD82-F6CB6104CE0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5172326" y="2057400"/>
            <a:ext cx="913385" cy="2743200"/>
          </a:xfrm>
          <a:prstGeom prst="rect">
            <a:avLst/>
          </a:prstGeom>
        </p:spPr>
      </p:pic>
      <p:pic>
        <p:nvPicPr>
          <p:cNvPr id="51" name="Picture 50">
            <a:extLst>
              <a:ext uri="{FF2B5EF4-FFF2-40B4-BE49-F238E27FC236}">
                <a16:creationId xmlns:a16="http://schemas.microsoft.com/office/drawing/2014/main" id="{9DF30995-C061-4D2F-9195-CB031C8071D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109072" y="2057400"/>
            <a:ext cx="913385" cy="2743200"/>
          </a:xfrm>
          <a:prstGeom prst="rect">
            <a:avLst/>
          </a:prstGeom>
        </p:spPr>
      </p:pic>
      <p:pic>
        <p:nvPicPr>
          <p:cNvPr id="52" name="Picture 51">
            <a:extLst>
              <a:ext uri="{FF2B5EF4-FFF2-40B4-BE49-F238E27FC236}">
                <a16:creationId xmlns:a16="http://schemas.microsoft.com/office/drawing/2014/main" id="{241487B0-2D91-4958-8DE2-753D045377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7045818" y="2057400"/>
            <a:ext cx="913385" cy="2743200"/>
          </a:xfrm>
          <a:prstGeom prst="rect">
            <a:avLst/>
          </a:prstGeom>
        </p:spPr>
      </p:pic>
      <p:pic>
        <p:nvPicPr>
          <p:cNvPr id="53" name="Picture 52">
            <a:extLst>
              <a:ext uri="{FF2B5EF4-FFF2-40B4-BE49-F238E27FC236}">
                <a16:creationId xmlns:a16="http://schemas.microsoft.com/office/drawing/2014/main" id="{247613B8-4937-4991-A3D8-0A2EFEADE83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7982564" y="2057400"/>
            <a:ext cx="913385" cy="2743200"/>
          </a:xfrm>
          <a:prstGeom prst="rect">
            <a:avLst/>
          </a:prstGeom>
        </p:spPr>
      </p:pic>
      <p:pic>
        <p:nvPicPr>
          <p:cNvPr id="54" name="Picture 53">
            <a:extLst>
              <a:ext uri="{FF2B5EF4-FFF2-40B4-BE49-F238E27FC236}">
                <a16:creationId xmlns:a16="http://schemas.microsoft.com/office/drawing/2014/main" id="{75E80AF4-6CF7-4E13-9130-E858EF2EB14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919310" y="2057400"/>
            <a:ext cx="913385" cy="2743200"/>
          </a:xfrm>
          <a:prstGeom prst="rect">
            <a:avLst/>
          </a:prstGeom>
        </p:spPr>
      </p:pic>
      <p:sp>
        <p:nvSpPr>
          <p:cNvPr id="56" name="Rectangle 55">
            <a:extLst>
              <a:ext uri="{FF2B5EF4-FFF2-40B4-BE49-F238E27FC236}">
                <a16:creationId xmlns:a16="http://schemas.microsoft.com/office/drawing/2014/main" id="{EB3C671C-40C8-4205-B192-6CAE1549592A}"/>
              </a:ext>
            </a:extLst>
          </p:cNvPr>
          <p:cNvSpPr/>
          <p:nvPr/>
        </p:nvSpPr>
        <p:spPr>
          <a:xfrm>
            <a:off x="3489960" y="2743200"/>
            <a:ext cx="5212080" cy="1371600"/>
          </a:xfrm>
          <a:prstGeom prst="rect">
            <a:avLst/>
          </a:prstGeom>
          <a:solidFill>
            <a:srgbClr val="E12425"/>
          </a:solidFill>
          <a:ln w="381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0" i="0" u="none" strike="noStrike" kern="1200" cap="none" spc="0" normalizeH="0" baseline="0" noProof="0">
                <a:ln>
                  <a:noFill/>
                </a:ln>
                <a:solidFill>
                  <a:srgbClr val="FFFFFF"/>
                </a:solidFill>
                <a:effectLst>
                  <a:outerShdw dist="38100" dir="2700000" algn="tl" rotWithShape="0">
                    <a:prstClr val="black">
                      <a:alpha val="10000"/>
                    </a:prstClr>
                  </a:outerShdw>
                </a:effectLst>
                <a:uLnTx/>
                <a:uFillTx/>
                <a:latin typeface="Bahnschrift SemiBold" panose="020B0502040204020203" pitchFamily="34" charset="0"/>
                <a:ea typeface="+mn-ea"/>
                <a:cs typeface="+mn-cs"/>
              </a:rPr>
              <a:t>8 RACKS</a:t>
            </a:r>
          </a:p>
        </p:txBody>
      </p:sp>
    </p:spTree>
    <p:extLst>
      <p:ext uri="{BB962C8B-B14F-4D97-AF65-F5344CB8AC3E}">
        <p14:creationId xmlns:p14="http://schemas.microsoft.com/office/powerpoint/2010/main" val="300902861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571C50-0AF0-4941-9B28-70677E1379A6}"/>
              </a:ext>
              <a:ext uri="{C183D7F6-B498-43B3-948B-1728B52AA6E4}">
                <adec:decorative xmlns:adec="http://schemas.microsoft.com/office/drawing/2017/decorative" val="1"/>
              </a:ext>
            </a:extLst>
          </p:cNvPr>
          <p:cNvSpPr/>
          <p:nvPr/>
        </p:nvSpPr>
        <p:spPr>
          <a:xfrm>
            <a:off x="0" y="1371600"/>
            <a:ext cx="12192000" cy="4114800"/>
          </a:xfrm>
          <a:prstGeom prst="rect">
            <a:avLst/>
          </a:prstGeom>
          <a:solidFill>
            <a:srgbClr val="0078D4"/>
          </a:solidFill>
          <a:ln>
            <a:noFill/>
          </a:ln>
          <a:effectLst>
            <a:outerShdw blurRad="127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22AD8312-4AD5-462D-87CA-6CF5BB7F2E1F}"/>
              </a:ext>
              <a:ext uri="{C183D7F6-B498-43B3-948B-1728B52AA6E4}">
                <adec:decorative xmlns:adec="http://schemas.microsoft.com/office/drawing/2017/decorative" val="1"/>
              </a:ext>
            </a:extLst>
          </p:cNvPr>
          <p:cNvCxnSpPr/>
          <p:nvPr/>
        </p:nvCxnSpPr>
        <p:spPr>
          <a:xfrm>
            <a:off x="1524000" y="4838700"/>
            <a:ext cx="9144000" cy="0"/>
          </a:xfrm>
          <a:prstGeom prst="line">
            <a:avLst/>
          </a:prstGeom>
          <a:ln w="38100" cap="rnd">
            <a:solidFill>
              <a:srgbClr val="262626"/>
            </a:solidFill>
            <a:roun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DCEFB04-194B-46E0-A6CA-0EADFF3DEA60}"/>
              </a:ext>
            </a:extLst>
          </p:cNvPr>
          <p:cNvSpPr txBox="1">
            <a:spLocks noGrp="1"/>
          </p:cNvSpPr>
          <p:nvPr>
            <p:ph type="title"/>
          </p:nvPr>
        </p:nvSpPr>
        <p:spPr>
          <a:xfrm>
            <a:off x="2192351" y="457200"/>
            <a:ext cx="7810343" cy="55399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Datacenter footprint with Azure Stack HCI</a:t>
            </a:r>
          </a:p>
        </p:txBody>
      </p:sp>
      <p:sp>
        <p:nvSpPr>
          <p:cNvPr id="6" name="TextBox 5">
            <a:extLst>
              <a:ext uri="{FF2B5EF4-FFF2-40B4-BE49-F238E27FC236}">
                <a16:creationId xmlns:a16="http://schemas.microsoft.com/office/drawing/2014/main" id="{7D3FBB73-3037-46F2-AF73-7FDDF4DE1329}"/>
              </a:ext>
            </a:extLst>
          </p:cNvPr>
          <p:cNvSpPr txBox="1"/>
          <p:nvPr/>
        </p:nvSpPr>
        <p:spPr>
          <a:xfrm>
            <a:off x="3110201" y="6010618"/>
            <a:ext cx="5971635"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3 clusters   •   11 × Nodes per cluster  • Intel® Optane™ P4800X   </a:t>
            </a:r>
          </a:p>
        </p:txBody>
      </p:sp>
      <p:pic>
        <p:nvPicPr>
          <p:cNvPr id="47" name="Picture 46">
            <a:extLst>
              <a:ext uri="{FF2B5EF4-FFF2-40B4-BE49-F238E27FC236}">
                <a16:creationId xmlns:a16="http://schemas.microsoft.com/office/drawing/2014/main" id="{0F5C8B1E-7BE4-4078-9405-AE7745F153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2359305" y="2057400"/>
            <a:ext cx="913385" cy="2743200"/>
          </a:xfrm>
          <a:prstGeom prst="rect">
            <a:avLst/>
          </a:prstGeom>
        </p:spPr>
      </p:pic>
      <p:pic>
        <p:nvPicPr>
          <p:cNvPr id="48" name="Picture 47">
            <a:extLst>
              <a:ext uri="{FF2B5EF4-FFF2-40B4-BE49-F238E27FC236}">
                <a16:creationId xmlns:a16="http://schemas.microsoft.com/office/drawing/2014/main" id="{6B74E90E-1586-4784-972F-94B58827BC7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3298834" y="2057400"/>
            <a:ext cx="913385" cy="2743200"/>
          </a:xfrm>
          <a:prstGeom prst="rect">
            <a:avLst/>
          </a:prstGeom>
        </p:spPr>
      </p:pic>
      <p:pic>
        <p:nvPicPr>
          <p:cNvPr id="49" name="Picture 48">
            <a:extLst>
              <a:ext uri="{FF2B5EF4-FFF2-40B4-BE49-F238E27FC236}">
                <a16:creationId xmlns:a16="http://schemas.microsoft.com/office/drawing/2014/main" id="{8F682D37-66B0-4B93-A9A6-2E56A1BA4E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235580" y="2057400"/>
            <a:ext cx="913385" cy="2743200"/>
          </a:xfrm>
          <a:prstGeom prst="rect">
            <a:avLst/>
          </a:prstGeom>
        </p:spPr>
      </p:pic>
      <p:pic>
        <p:nvPicPr>
          <p:cNvPr id="50" name="Picture 49">
            <a:extLst>
              <a:ext uri="{FF2B5EF4-FFF2-40B4-BE49-F238E27FC236}">
                <a16:creationId xmlns:a16="http://schemas.microsoft.com/office/drawing/2014/main" id="{B4E22368-E67D-4C0C-AD82-F6CB6104CE03}"/>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5172326" y="2057400"/>
            <a:ext cx="913385" cy="2743200"/>
          </a:xfrm>
          <a:prstGeom prst="rect">
            <a:avLst/>
          </a:prstGeom>
        </p:spPr>
      </p:pic>
      <p:pic>
        <p:nvPicPr>
          <p:cNvPr id="51" name="Picture 50">
            <a:extLst>
              <a:ext uri="{FF2B5EF4-FFF2-40B4-BE49-F238E27FC236}">
                <a16:creationId xmlns:a16="http://schemas.microsoft.com/office/drawing/2014/main" id="{9DF30995-C061-4D2F-9195-CB031C8071DF}"/>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6109072" y="2057400"/>
            <a:ext cx="913385" cy="2743200"/>
          </a:xfrm>
          <a:prstGeom prst="rect">
            <a:avLst/>
          </a:prstGeom>
        </p:spPr>
      </p:pic>
      <p:pic>
        <p:nvPicPr>
          <p:cNvPr id="52" name="Picture 51">
            <a:extLst>
              <a:ext uri="{FF2B5EF4-FFF2-40B4-BE49-F238E27FC236}">
                <a16:creationId xmlns:a16="http://schemas.microsoft.com/office/drawing/2014/main" id="{241487B0-2D91-4958-8DE2-753D045377C8}"/>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7045818" y="2057400"/>
            <a:ext cx="913385" cy="2743200"/>
          </a:xfrm>
          <a:prstGeom prst="rect">
            <a:avLst/>
          </a:prstGeom>
        </p:spPr>
      </p:pic>
      <p:pic>
        <p:nvPicPr>
          <p:cNvPr id="53" name="Picture 52">
            <a:extLst>
              <a:ext uri="{FF2B5EF4-FFF2-40B4-BE49-F238E27FC236}">
                <a16:creationId xmlns:a16="http://schemas.microsoft.com/office/drawing/2014/main" id="{247613B8-4937-4991-A3D8-0A2EFEADE83D}"/>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7982564" y="2057400"/>
            <a:ext cx="913385" cy="2743200"/>
          </a:xfrm>
          <a:prstGeom prst="rect">
            <a:avLst/>
          </a:prstGeom>
        </p:spPr>
      </p:pic>
      <p:pic>
        <p:nvPicPr>
          <p:cNvPr id="54" name="Picture 53">
            <a:extLst>
              <a:ext uri="{FF2B5EF4-FFF2-40B4-BE49-F238E27FC236}">
                <a16:creationId xmlns:a16="http://schemas.microsoft.com/office/drawing/2014/main" id="{75E80AF4-6CF7-4E13-9130-E858EF2EB143}"/>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8919310" y="2057400"/>
            <a:ext cx="913385" cy="2743200"/>
          </a:xfrm>
          <a:prstGeom prst="rect">
            <a:avLst/>
          </a:prstGeom>
        </p:spPr>
      </p:pic>
      <p:sp>
        <p:nvSpPr>
          <p:cNvPr id="56" name="Rectangle 55">
            <a:extLst>
              <a:ext uri="{FF2B5EF4-FFF2-40B4-BE49-F238E27FC236}">
                <a16:creationId xmlns:a16="http://schemas.microsoft.com/office/drawing/2014/main" id="{EB3C671C-40C8-4205-B192-6CAE1549592A}"/>
              </a:ext>
            </a:extLst>
          </p:cNvPr>
          <p:cNvSpPr/>
          <p:nvPr/>
        </p:nvSpPr>
        <p:spPr>
          <a:xfrm>
            <a:off x="3489960" y="2743200"/>
            <a:ext cx="5212080" cy="1371600"/>
          </a:xfrm>
          <a:prstGeom prst="rect">
            <a:avLst/>
          </a:prstGeom>
          <a:solidFill>
            <a:schemeClr val="tx1">
              <a:lumMod val="50000"/>
              <a:lumOff val="50000"/>
            </a:schemeClr>
          </a:solidFill>
          <a:ln w="381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0" i="0" u="none" strike="noStrike" kern="1200" cap="none" spc="0" normalizeH="0" baseline="0" noProof="0">
                <a:ln>
                  <a:noFill/>
                </a:ln>
                <a:solidFill>
                  <a:srgbClr val="FFFFFF"/>
                </a:solidFill>
                <a:effectLst>
                  <a:outerShdw dist="38100" dir="2700000" algn="tl" rotWithShape="0">
                    <a:prstClr val="black">
                      <a:alpha val="10000"/>
                    </a:prstClr>
                  </a:outerShdw>
                </a:effectLst>
                <a:uLnTx/>
                <a:uFillTx/>
                <a:latin typeface="Bahnschrift SemiBold" panose="020B0502040204020203" pitchFamily="34" charset="0"/>
                <a:ea typeface="+mn-ea"/>
                <a:cs typeface="+mn-cs"/>
              </a:rPr>
              <a:t>3 RACKS</a:t>
            </a:r>
          </a:p>
        </p:txBody>
      </p:sp>
    </p:spTree>
    <p:extLst>
      <p:ext uri="{BB962C8B-B14F-4D97-AF65-F5344CB8AC3E}">
        <p14:creationId xmlns:p14="http://schemas.microsoft.com/office/powerpoint/2010/main" val="3445670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8150394E-DFB2-AF49-9486-F68585B9FE5D}"/>
              </a:ext>
            </a:extLst>
          </p:cNvPr>
          <p:cNvSpPr>
            <a:spLocks noGrp="1"/>
          </p:cNvSpPr>
          <p:nvPr>
            <p:ph type="body" sz="quarter" idx="10"/>
          </p:nvPr>
        </p:nvSpPr>
        <p:spPr>
          <a:xfrm>
            <a:off x="588263" y="1030052"/>
            <a:ext cx="11021125" cy="310863"/>
          </a:xfrm>
        </p:spPr>
        <p:txBody>
          <a:bodyPr/>
          <a:lstStyle/>
          <a:p>
            <a:r>
              <a:rPr lang="en-US"/>
              <a:t>Customer Case: Yara International</a:t>
            </a:r>
          </a:p>
        </p:txBody>
      </p:sp>
      <p:sp>
        <p:nvSpPr>
          <p:cNvPr id="2" name="Title 1">
            <a:extLst>
              <a:ext uri="{FF2B5EF4-FFF2-40B4-BE49-F238E27FC236}">
                <a16:creationId xmlns:a16="http://schemas.microsoft.com/office/drawing/2014/main" id="{31864EDC-9044-46B0-967F-8EEDD191E4B1}"/>
              </a:ext>
            </a:extLst>
          </p:cNvPr>
          <p:cNvSpPr>
            <a:spLocks noGrp="1"/>
          </p:cNvSpPr>
          <p:nvPr>
            <p:ph type="title"/>
          </p:nvPr>
        </p:nvSpPr>
        <p:spPr>
          <a:xfrm>
            <a:off x="588963" y="457200"/>
            <a:ext cx="11017250" cy="492443"/>
          </a:xfrm>
        </p:spPr>
        <p:txBody>
          <a:bodyPr/>
          <a:lstStyle/>
          <a:p>
            <a:r>
              <a:rPr lang="en-US" sz="3200" dirty="0">
                <a:solidFill>
                  <a:schemeClr val="bg1"/>
                </a:solidFill>
              </a:rPr>
              <a:t>Azure Stack HCI for manufacturing and remote sites</a:t>
            </a:r>
          </a:p>
        </p:txBody>
      </p:sp>
      <p:grpSp>
        <p:nvGrpSpPr>
          <p:cNvPr id="8" name="Group 7">
            <a:extLst>
              <a:ext uri="{FF2B5EF4-FFF2-40B4-BE49-F238E27FC236}">
                <a16:creationId xmlns:a16="http://schemas.microsoft.com/office/drawing/2014/main" id="{3DF465D0-9A5D-44E6-BACA-AE7855D8DB84}"/>
              </a:ext>
              <a:ext uri="{C183D7F6-B498-43B3-948B-1728B52AA6E4}">
                <adec:decorative xmlns:adec="http://schemas.microsoft.com/office/drawing/2017/decorative" val="1"/>
              </a:ext>
            </a:extLst>
          </p:cNvPr>
          <p:cNvGrpSpPr/>
          <p:nvPr/>
        </p:nvGrpSpPr>
        <p:grpSpPr>
          <a:xfrm>
            <a:off x="715766" y="3723765"/>
            <a:ext cx="4697805" cy="2631338"/>
            <a:chOff x="2663370" y="3561925"/>
            <a:chExt cx="3459192" cy="2631338"/>
          </a:xfrm>
        </p:grpSpPr>
        <p:sp>
          <p:nvSpPr>
            <p:cNvPr id="5" name="Speech Bubble: Rectangle with Corners Rounded 4">
              <a:extLst>
                <a:ext uri="{FF2B5EF4-FFF2-40B4-BE49-F238E27FC236}">
                  <a16:creationId xmlns:a16="http://schemas.microsoft.com/office/drawing/2014/main" id="{09FC0DF3-10DB-4BF8-8D25-4B04BA65EF55}"/>
                </a:ext>
                <a:ext uri="{C183D7F6-B498-43B3-948B-1728B52AA6E4}">
                  <adec:decorative xmlns:adec="http://schemas.microsoft.com/office/drawing/2017/decorative" val="1"/>
                </a:ext>
              </a:extLst>
            </p:cNvPr>
            <p:cNvSpPr/>
            <p:nvPr/>
          </p:nvSpPr>
          <p:spPr bwMode="auto">
            <a:xfrm rot="10800000">
              <a:off x="2663370" y="3561925"/>
              <a:ext cx="3459192" cy="2631338"/>
            </a:xfrm>
            <a:prstGeom prst="wedgeRoundRectCallou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1AD1E8DD-F562-4079-866A-1F6FE3464FE8}"/>
                </a:ext>
              </a:extLst>
            </p:cNvPr>
            <p:cNvSpPr txBox="1">
              <a:spLocks/>
            </p:cNvSpPr>
            <p:nvPr/>
          </p:nvSpPr>
          <p:spPr>
            <a:xfrm>
              <a:off x="2989943" y="3810812"/>
              <a:ext cx="2958847" cy="2041025"/>
            </a:xfrm>
            <a:prstGeom prst="rect">
              <a:avLst/>
            </a:prstGeom>
          </p:spPr>
          <p:txBody>
            <a:bodyPr lIns="89642" tIns="44821" rIns="89642" bIns="44821" anchor="ct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900"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00"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0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The Lenovo </a:t>
              </a:r>
              <a:r>
                <a:rPr kumimoji="0" lang="en-US" sz="1400" b="0" i="1"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1" u="none" strike="noStrike" kern="1200" cap="none" spc="0" normalizeH="0" baseline="0" noProof="0">
                  <a:ln>
                    <a:noFill/>
                  </a:ln>
                  <a:solidFill>
                    <a:srgbClr val="FFFFFF"/>
                  </a:solidFill>
                  <a:effectLst/>
                  <a:uLnTx/>
                  <a:uFillTx/>
                  <a:latin typeface="Segoe UI"/>
                  <a:ea typeface="+mn-ea"/>
                  <a:cs typeface="+mn-cs"/>
                </a:rPr>
                <a:t> MX series delivers a high-performing integrated platform for Azure Stack HCI. During the assessment done by Yara’s technical and commercial team Lenovo delivered the most compelling offer for edge solutions by combining </a:t>
              </a:r>
              <a:r>
                <a:rPr kumimoji="0" lang="en-US" sz="1400" b="0" i="1"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1" u="none" strike="noStrike" kern="1200" cap="none" spc="0" normalizeH="0" baseline="0" noProof="0">
                  <a:ln>
                    <a:noFill/>
                  </a:ln>
                  <a:solidFill>
                    <a:srgbClr val="FFFFFF"/>
                  </a:solidFill>
                  <a:effectLst/>
                  <a:uLnTx/>
                  <a:uFillTx/>
                  <a:latin typeface="Segoe UI"/>
                  <a:ea typeface="+mn-ea"/>
                  <a:cs typeface="+mn-cs"/>
                </a:rPr>
                <a:t> MX1020 and </a:t>
              </a:r>
              <a:r>
                <a:rPr kumimoji="0" lang="en-US" sz="1400" b="0" i="1"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1" u="none" strike="noStrike" kern="1200" cap="none" spc="0" normalizeH="0" baseline="0" noProof="0">
                  <a:ln>
                    <a:noFill/>
                  </a:ln>
                  <a:solidFill>
                    <a:srgbClr val="FFFFFF"/>
                  </a:solidFill>
                  <a:effectLst/>
                  <a:uLnTx/>
                  <a:uFillTx/>
                  <a:latin typeface="Segoe UI"/>
                  <a:ea typeface="+mn-ea"/>
                  <a:cs typeface="+mn-cs"/>
                </a:rPr>
                <a:t> MX3520.</a:t>
              </a:r>
            </a:p>
          </p:txBody>
        </p:sp>
      </p:grpSp>
      <p:sp>
        <p:nvSpPr>
          <p:cNvPr id="6" name="Content Placeholder 3">
            <a:extLst>
              <a:ext uri="{FF2B5EF4-FFF2-40B4-BE49-F238E27FC236}">
                <a16:creationId xmlns:a16="http://schemas.microsoft.com/office/drawing/2014/main" id="{8DBB09B7-EBAD-4545-AFF3-71FA64A4F0DF}"/>
              </a:ext>
            </a:extLst>
          </p:cNvPr>
          <p:cNvSpPr txBox="1">
            <a:spLocks/>
          </p:cNvSpPr>
          <p:nvPr/>
        </p:nvSpPr>
        <p:spPr>
          <a:xfrm>
            <a:off x="7119990" y="3972652"/>
            <a:ext cx="4356243" cy="2174660"/>
          </a:xfrm>
          <a:prstGeom prst="rect">
            <a:avLst/>
          </a:prstGeom>
          <a:noFill/>
        </p:spPr>
        <p:txBody>
          <a:bodyPr anchor="ct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900"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00"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0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9pPr>
          </a:lstStyle>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Deploying Azure Stack HCI to 28 manufacturing sites in both Edge &amp; ROBO scenarios</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 node Lenovo </a:t>
            </a:r>
            <a:r>
              <a:rPr kumimoji="0" lang="en-US" sz="1400" b="0" i="0"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0" u="none" strike="noStrike" kern="1200" cap="none" spc="0" normalizeH="0" baseline="0" noProof="0">
                <a:ln>
                  <a:noFill/>
                </a:ln>
                <a:solidFill>
                  <a:srgbClr val="FFFFFF"/>
                </a:solidFill>
                <a:effectLst/>
                <a:uLnTx/>
                <a:uFillTx/>
                <a:latin typeface="Segoe UI"/>
                <a:ea typeface="+mn-ea"/>
                <a:cs typeface="+mn-cs"/>
              </a:rPr>
              <a:t> MX Integrated Systems per site with failover capabilities</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MX1020 for harsh environments </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MX3520 for larger sites </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Native Azure integration &amp; SQL Server performance critical</a:t>
            </a:r>
          </a:p>
        </p:txBody>
      </p:sp>
      <p:sp>
        <p:nvSpPr>
          <p:cNvPr id="3" name="TextBox 2">
            <a:extLst>
              <a:ext uri="{FF2B5EF4-FFF2-40B4-BE49-F238E27FC236}">
                <a16:creationId xmlns:a16="http://schemas.microsoft.com/office/drawing/2014/main" id="{D6CC8B12-B163-4539-B0E1-77A8E0BEB00C}"/>
              </a:ext>
            </a:extLst>
          </p:cNvPr>
          <p:cNvSpPr txBox="1"/>
          <p:nvPr/>
        </p:nvSpPr>
        <p:spPr>
          <a:xfrm>
            <a:off x="2799425" y="1596854"/>
            <a:ext cx="3144175" cy="1582319"/>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Yara addresses global challenges and create positive change as the world’s leading fertilizer company and a provider of environmental solutions to protect the world’s resources and the environment.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7" name="AutoShape 2" descr="Yara logo">
            <a:extLst>
              <a:ext uri="{FF2B5EF4-FFF2-40B4-BE49-F238E27FC236}">
                <a16:creationId xmlns:a16="http://schemas.microsoft.com/office/drawing/2014/main" id="{A3A5A5CD-E2B6-4578-8DEB-D307ED622A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79044447-04D3-49F2-A534-5AC00BD0D4F5}"/>
              </a:ext>
              <a:ext uri="{C183D7F6-B498-43B3-948B-1728B52AA6E4}">
                <adec:decorative xmlns:adec="http://schemas.microsoft.com/office/drawing/2017/decorative" val="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6611082" y="2430054"/>
            <a:ext cx="1163166" cy="410644"/>
          </a:xfrm>
          <a:prstGeom prst="rect">
            <a:avLst/>
          </a:prstGeom>
        </p:spPr>
      </p:pic>
      <p:pic>
        <p:nvPicPr>
          <p:cNvPr id="14" name="Picture 13">
            <a:extLst>
              <a:ext uri="{FF2B5EF4-FFF2-40B4-BE49-F238E27FC236}">
                <a16:creationId xmlns:a16="http://schemas.microsoft.com/office/drawing/2014/main" id="{081A41DF-A07E-424F-9FE5-95F3703EF43E}"/>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5821" y="2809070"/>
            <a:ext cx="2710084" cy="383253"/>
          </a:xfrm>
          <a:prstGeom prst="rect">
            <a:avLst/>
          </a:prstGeom>
        </p:spPr>
      </p:pic>
      <p:pic>
        <p:nvPicPr>
          <p:cNvPr id="15" name="Picture 14">
            <a:extLst>
              <a:ext uri="{FF2B5EF4-FFF2-40B4-BE49-F238E27FC236}">
                <a16:creationId xmlns:a16="http://schemas.microsoft.com/office/drawing/2014/main" id="{05A3E928-8592-4F00-8F25-A5244E02F6A6}"/>
              </a:ext>
              <a:ext uri="{C183D7F6-B498-43B3-948B-1728B52AA6E4}">
                <adec:decorative xmlns:adec="http://schemas.microsoft.com/office/drawing/2017/decorative" val="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6611082" y="2792574"/>
            <a:ext cx="1163166" cy="410644"/>
          </a:xfrm>
          <a:prstGeom prst="rect">
            <a:avLst/>
          </a:prstGeom>
        </p:spPr>
      </p:pic>
      <p:pic>
        <p:nvPicPr>
          <p:cNvPr id="16" name="Picture 15">
            <a:extLst>
              <a:ext uri="{FF2B5EF4-FFF2-40B4-BE49-F238E27FC236}">
                <a16:creationId xmlns:a16="http://schemas.microsoft.com/office/drawing/2014/main" id="{0D9321C4-FFF3-424C-BFE4-69DF59403FE8}"/>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5821" y="2457445"/>
            <a:ext cx="2710084" cy="383253"/>
          </a:xfrm>
          <a:prstGeom prst="rect">
            <a:avLst/>
          </a:prstGeom>
        </p:spPr>
      </p:pic>
      <p:sp>
        <p:nvSpPr>
          <p:cNvPr id="17" name="Title 1">
            <a:extLst>
              <a:ext uri="{FF2B5EF4-FFF2-40B4-BE49-F238E27FC236}">
                <a16:creationId xmlns:a16="http://schemas.microsoft.com/office/drawing/2014/main" id="{D03CEC91-C0C6-4B62-866C-237F6369529B}"/>
              </a:ext>
            </a:extLst>
          </p:cNvPr>
          <p:cNvSpPr txBox="1">
            <a:spLocks/>
          </p:cNvSpPr>
          <p:nvPr/>
        </p:nvSpPr>
        <p:spPr>
          <a:xfrm>
            <a:off x="6483991" y="1723224"/>
            <a:ext cx="5246304" cy="52120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nb-NO" sz="1600" b="0" i="0" u="none" strike="noStrike" kern="1200" cap="none" spc="-49" normalizeH="0" baseline="0" noProof="0">
                <a:ln w="3175">
                  <a:noFill/>
                </a:ln>
                <a:solidFill>
                  <a:srgbClr val="FFFFFF"/>
                </a:solidFill>
                <a:effectLst/>
                <a:uLnTx/>
                <a:uFillTx/>
                <a:latin typeface="Segoe UI Semibold"/>
                <a:ea typeface="+mn-ea"/>
                <a:cs typeface="Segoe UI" pitchFamily="34" charset="0"/>
              </a:rPr>
              <a:t>Lenovo ThinkAgile MX Integrated Systems</a:t>
            </a:r>
          </a:p>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nb-NO" sz="1600" b="0" i="0" u="none" strike="noStrike" kern="1200" cap="none" spc="-49" normalizeH="0" baseline="0" noProof="0">
              <a:ln w="3175">
                <a:noFill/>
              </a:ln>
              <a:solidFill>
                <a:srgbClr val="FFFFFF"/>
              </a:solidFill>
              <a:effectLst/>
              <a:uLnTx/>
              <a:uFillTx/>
              <a:latin typeface="Segoe UI Semibold"/>
              <a:ea typeface="+mn-ea"/>
              <a:cs typeface="Segoe UI" pitchFamily="34" charset="0"/>
            </a:endParaRPr>
          </a:p>
        </p:txBody>
      </p:sp>
      <p:pic>
        <p:nvPicPr>
          <p:cNvPr id="1030" name="Picture 6" descr="Yara International - Wikipedia">
            <a:extLst>
              <a:ext uri="{FF2B5EF4-FFF2-40B4-BE49-F238E27FC236}">
                <a16:creationId xmlns:a16="http://schemas.microsoft.com/office/drawing/2014/main" id="{1B5571BA-3220-4683-AE23-9FF90FDEA9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27801" y="91831"/>
            <a:ext cx="931767" cy="9317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FF60974-FBD8-43F6-B716-A5AE207151F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46837" y="1628292"/>
            <a:ext cx="2452588" cy="1636405"/>
          </a:xfrm>
          <a:prstGeom prst="rect">
            <a:avLst/>
          </a:prstGeom>
        </p:spPr>
      </p:pic>
      <p:pic>
        <p:nvPicPr>
          <p:cNvPr id="18" name="Picture 6" descr="http://img-prod-cms-rt-microsoft-com.akamaized.net/cms/api/am/imageFileData/RE1B7aX?ver=9ffa">
            <a:extLst>
              <a:ext uri="{FF2B5EF4-FFF2-40B4-BE49-F238E27FC236}">
                <a16:creationId xmlns:a16="http://schemas.microsoft.com/office/drawing/2014/main" id="{CBF9F90C-8552-43FB-BD0B-F092C5CC1C8E}"/>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1066466" y="1244717"/>
            <a:ext cx="854435" cy="246634"/>
          </a:xfrm>
          <a:prstGeom prst="rect">
            <a:avLst/>
          </a:prstGeom>
          <a:noFill/>
          <a:ln w="3175">
            <a:noFill/>
          </a:ln>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6E7ABA38-3EF3-7440-962C-F4065D784AC3}"/>
              </a:ext>
              <a:ext uri="{C183D7F6-B498-43B3-948B-1728B52AA6E4}">
                <adec:decorative xmlns:adec="http://schemas.microsoft.com/office/drawing/2017/decorative" val="1"/>
              </a:ext>
            </a:extLst>
          </p:cNvPr>
          <p:cNvSpPr/>
          <p:nvPr/>
        </p:nvSpPr>
        <p:spPr bwMode="auto">
          <a:xfrm>
            <a:off x="6863137" y="3710614"/>
            <a:ext cx="4952770" cy="2690185"/>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58139529"/>
      </p:ext>
    </p:extLst>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038117-03AF-4FF1-A2A4-3B5149EDDCEC}"/>
              </a:ext>
            </a:extLst>
          </p:cNvPr>
          <p:cNvSpPr>
            <a:spLocks noGrp="1"/>
          </p:cNvSpPr>
          <p:nvPr>
            <p:ph type="title" idx="4294967295"/>
          </p:nvPr>
        </p:nvSpPr>
        <p:spPr>
          <a:xfrm>
            <a:off x="1111250" y="-1020763"/>
            <a:ext cx="11080750" cy="1020763"/>
          </a:xfrm>
        </p:spPr>
        <p:txBody>
          <a:bodyPr vert="horz" lIns="0" tIns="45720" rIns="91440" bIns="45720" rtlCol="0" anchor="b">
            <a:noAutofit/>
          </a:bodyPr>
          <a:lstStyle/>
          <a:p>
            <a:r>
              <a:rPr lang="en-US"/>
              <a:t>Case Study: Canadian Museum for Human Rights</a:t>
            </a:r>
          </a:p>
        </p:txBody>
      </p:sp>
      <p:pic>
        <p:nvPicPr>
          <p:cNvPr id="10" name="Picture Placeholder 9">
            <a:extLst>
              <a:ext uri="{FF2B5EF4-FFF2-40B4-BE49-F238E27FC236}">
                <a16:creationId xmlns:a16="http://schemas.microsoft.com/office/drawing/2014/main" id="{70D0E4FE-7845-4CD4-A1B9-AA3B137CE677}"/>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a:srcRect l="32037" r="32037"/>
          <a:stretch/>
        </p:blipFill>
        <p:spPr>
          <a:xfrm>
            <a:off x="0" y="0"/>
            <a:ext cx="6842125" cy="6858000"/>
          </a:xfrm>
          <a:prstGeom prst="rect">
            <a:avLst/>
          </a:prstGeom>
        </p:spPr>
      </p:pic>
      <p:sp>
        <p:nvSpPr>
          <p:cNvPr id="11" name="Rectangle 10">
            <a:extLst>
              <a:ext uri="{FF2B5EF4-FFF2-40B4-BE49-F238E27FC236}">
                <a16:creationId xmlns:a16="http://schemas.microsoft.com/office/drawing/2014/main" id="{8C3562F8-F59C-49F7-BC26-FFF5DBF97F64}"/>
              </a:ext>
              <a:ext uri="{C183D7F6-B498-43B3-948B-1728B52AA6E4}">
                <adec:decorative xmlns:adec="http://schemas.microsoft.com/office/drawing/2017/decorative" val="1"/>
              </a:ext>
            </a:extLst>
          </p:cNvPr>
          <p:cNvSpPr/>
          <p:nvPr/>
        </p:nvSpPr>
        <p:spPr>
          <a:xfrm>
            <a:off x="8136029" y="615275"/>
            <a:ext cx="2442258" cy="9495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757790D-8CFD-43FB-B689-6F44E7B1D9B7}"/>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159489" y="825983"/>
            <a:ext cx="2395338" cy="52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
            <a:extLst>
              <a:ext uri="{FF2B5EF4-FFF2-40B4-BE49-F238E27FC236}">
                <a16:creationId xmlns:a16="http://schemas.microsoft.com/office/drawing/2014/main" id="{53511CFD-0EE4-462F-88B4-FDD08902F89F}"/>
              </a:ext>
            </a:extLst>
          </p:cNvPr>
          <p:cNvSpPr txBox="1">
            <a:spLocks/>
          </p:cNvSpPr>
          <p:nvPr/>
        </p:nvSpPr>
        <p:spPr>
          <a:xfrm>
            <a:off x="7267355" y="2487722"/>
            <a:ext cx="4377191" cy="2852063"/>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0E5D0"/>
                </a:solidFill>
                <a:effectLst/>
                <a:uLnTx/>
                <a:uFillTx/>
                <a:latin typeface="Segoe UI Semibold"/>
                <a:ea typeface="+mn-ea"/>
                <a:cs typeface="+mn-cs"/>
              </a:rPr>
              <a:t>Needed to reconcile its on-premises infrastructure </a:t>
            </a:r>
            <a:r>
              <a:rPr kumimoji="0" lang="en-US" sz="1800" b="0" i="0" u="none" strike="noStrike" kern="1200" cap="none" spc="0" normalizeH="0" baseline="0" noProof="0">
                <a:ln>
                  <a:noFill/>
                </a:ln>
                <a:solidFill>
                  <a:srgbClr val="F2F2F2"/>
                </a:solidFill>
                <a:effectLst/>
                <a:uLnTx/>
                <a:uFillTx/>
                <a:latin typeface="Segoe UI"/>
                <a:ea typeface="+mn-ea"/>
                <a:cs typeface="+mn-cs"/>
              </a:rPr>
              <a:t>with the cloud solutions it sought for its digital outreach program </a:t>
            </a:r>
          </a:p>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0E5D0"/>
                </a:solidFill>
                <a:effectLst/>
                <a:uLnTx/>
                <a:uFillTx/>
                <a:latin typeface="Segoe UI Semibold"/>
                <a:ea typeface="+mn-ea"/>
                <a:cs typeface="+mn-cs"/>
              </a:rPr>
              <a:t>Used Microsoft Azure Stack HCI </a:t>
            </a:r>
            <a:r>
              <a:rPr kumimoji="0" lang="en-US" sz="1800" b="0" i="0" u="none" strike="noStrike" kern="1200" cap="none" spc="0" normalizeH="0" baseline="0" noProof="0">
                <a:ln>
                  <a:noFill/>
                </a:ln>
                <a:solidFill>
                  <a:srgbClr val="F2F2F2"/>
                </a:solidFill>
                <a:effectLst/>
                <a:uLnTx/>
                <a:uFillTx/>
                <a:latin typeface="Segoe UI"/>
                <a:ea typeface="+mn-ea"/>
                <a:cs typeface="+mn-cs"/>
              </a:rPr>
              <a:t>solutions to build a hybrid solution</a:t>
            </a:r>
          </a:p>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0E5D0"/>
                </a:solidFill>
                <a:effectLst/>
                <a:uLnTx/>
                <a:uFillTx/>
                <a:latin typeface="Segoe UI Semibold"/>
                <a:ea typeface="+mn-ea"/>
                <a:cs typeface="+mn-cs"/>
              </a:rPr>
              <a:t>Gained high performance with Azure Stack HCI </a:t>
            </a:r>
            <a:r>
              <a:rPr kumimoji="0" lang="en-US" sz="1800" b="0" i="0" u="none" strike="noStrike" kern="1200" cap="none" spc="0" normalizeH="0" baseline="0" noProof="0">
                <a:ln>
                  <a:noFill/>
                </a:ln>
                <a:solidFill>
                  <a:srgbClr val="F2F2F2"/>
                </a:solidFill>
                <a:effectLst/>
                <a:uLnTx/>
                <a:uFillTx/>
                <a:latin typeface="Segoe UI"/>
                <a:ea typeface="+mn-ea"/>
                <a:cs typeface="+mn-cs"/>
              </a:rPr>
              <a:t>solutions and the museum helps protect its data with Azure Advanced Threat Protection</a:t>
            </a:r>
          </a:p>
        </p:txBody>
      </p:sp>
      <p:sp>
        <p:nvSpPr>
          <p:cNvPr id="2" name="TextBox 1">
            <a:extLst>
              <a:ext uri="{FF2B5EF4-FFF2-40B4-BE49-F238E27FC236}">
                <a16:creationId xmlns:a16="http://schemas.microsoft.com/office/drawing/2014/main" id="{E5FB2EA5-7E31-42DF-89A6-BED5E9C6F651}"/>
              </a:ext>
            </a:extLst>
          </p:cNvPr>
          <p:cNvSpPr txBox="1"/>
          <p:nvPr/>
        </p:nvSpPr>
        <p:spPr>
          <a:xfrm>
            <a:off x="7919545" y="5985653"/>
            <a:ext cx="3072809" cy="276999"/>
          </a:xfrm>
          <a:prstGeom prst="rect">
            <a:avLst/>
          </a:prstGeom>
          <a:noFill/>
        </p:spPr>
        <p:txBody>
          <a:bodyPr wrap="square" lIns="0" tIns="0" rIns="0" bIns="0" rtlCol="0">
            <a:spAutoFit/>
          </a:bodyPr>
          <a:lstStyle/>
          <a:p>
            <a:pPr algn="ctr"/>
            <a:r>
              <a:rPr lang="en-US" dirty="0">
                <a:gradFill>
                  <a:gsLst>
                    <a:gs pos="2917">
                      <a:schemeClr val="tx1"/>
                    </a:gs>
                    <a:gs pos="30000">
                      <a:schemeClr val="tx1"/>
                    </a:gs>
                  </a:gsLst>
                  <a:lin ang="5400000" scaled="0"/>
                </a:gradFill>
                <a:hlinkClick r:id="rId5"/>
              </a:rPr>
              <a:t>Read the full case study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354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69D81-ED80-4EB7-8116-DE2B880C3C5C}"/>
              </a:ext>
            </a:extLst>
          </p:cNvPr>
          <p:cNvSpPr>
            <a:spLocks noGrp="1"/>
          </p:cNvSpPr>
          <p:nvPr>
            <p:ph type="title"/>
          </p:nvPr>
        </p:nvSpPr>
        <p:spPr/>
        <p:txBody>
          <a:bodyPr/>
          <a:lstStyle/>
          <a:p>
            <a:r>
              <a:rPr lang="en-US">
                <a:solidFill>
                  <a:schemeClr val="bg1"/>
                </a:solidFill>
              </a:rPr>
              <a:t>McDonald’s retail kiosks</a:t>
            </a:r>
          </a:p>
        </p:txBody>
      </p:sp>
      <p:sp>
        <p:nvSpPr>
          <p:cNvPr id="4" name="TextBox 3">
            <a:extLst>
              <a:ext uri="{FF2B5EF4-FFF2-40B4-BE49-F238E27FC236}">
                <a16:creationId xmlns:a16="http://schemas.microsoft.com/office/drawing/2014/main" id="{9D721CE9-2BE6-4EC9-A972-66EFFC3CA636}"/>
              </a:ext>
            </a:extLst>
          </p:cNvPr>
          <p:cNvSpPr txBox="1"/>
          <p:nvPr/>
        </p:nvSpPr>
        <p:spPr>
          <a:xfrm>
            <a:off x="528552" y="1023144"/>
            <a:ext cx="6896676"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Simplifying in store ordering and IT</a:t>
            </a:r>
          </a:p>
        </p:txBody>
      </p:sp>
      <p:pic>
        <p:nvPicPr>
          <p:cNvPr id="3074" name="Picture 2" descr="See the source image">
            <a:extLst>
              <a:ext uri="{FF2B5EF4-FFF2-40B4-BE49-F238E27FC236}">
                <a16:creationId xmlns:a16="http://schemas.microsoft.com/office/drawing/2014/main" id="{FB76F90E-C55A-424A-956C-2843749C2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3511" y="576692"/>
            <a:ext cx="1874402" cy="11964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D66A2B7-8A09-4FEA-AFB1-96DCA6F9E79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84159" y="2185175"/>
            <a:ext cx="2743200" cy="1546847"/>
          </a:xfrm>
          <a:prstGeom prst="rect">
            <a:avLst/>
          </a:prstGeom>
          <a:ln w="38100">
            <a:solidFill>
              <a:schemeClr val="bg1"/>
            </a:solidFill>
          </a:ln>
          <a:effectLst>
            <a:outerShdw blurRad="127000" dist="38100" dir="2700000" algn="tl" rotWithShape="0">
              <a:prstClr val="black">
                <a:alpha val="20000"/>
              </a:prstClr>
            </a:outerShdw>
          </a:effectLst>
        </p:spPr>
      </p:pic>
      <p:pic>
        <p:nvPicPr>
          <p:cNvPr id="13" name="Picture 12">
            <a:extLst>
              <a:ext uri="{FF2B5EF4-FFF2-40B4-BE49-F238E27FC236}">
                <a16:creationId xmlns:a16="http://schemas.microsoft.com/office/drawing/2014/main" id="{E20EA816-5085-4206-89FD-69616D0A2F7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76890" y="2185175"/>
            <a:ext cx="2743200" cy="1561550"/>
          </a:xfrm>
          <a:prstGeom prst="rect">
            <a:avLst/>
          </a:prstGeom>
          <a:ln w="38100">
            <a:solidFill>
              <a:schemeClr val="bg1"/>
            </a:solidFill>
          </a:ln>
          <a:effectLst>
            <a:outerShdw blurRad="127000" dist="38100" dir="2700000" algn="tl" rotWithShape="0">
              <a:prstClr val="black">
                <a:alpha val="20000"/>
              </a:prstClr>
            </a:outerShdw>
          </a:effectLst>
        </p:spPr>
      </p:pic>
      <p:pic>
        <p:nvPicPr>
          <p:cNvPr id="19" name="Picture 18">
            <a:extLst>
              <a:ext uri="{FF2B5EF4-FFF2-40B4-BE49-F238E27FC236}">
                <a16:creationId xmlns:a16="http://schemas.microsoft.com/office/drawing/2014/main" id="{9564855D-DAFA-464D-9543-2ADF6421156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69621" y="2185175"/>
            <a:ext cx="2743200" cy="1542614"/>
          </a:xfrm>
          <a:prstGeom prst="rect">
            <a:avLst/>
          </a:prstGeom>
          <a:ln w="38100">
            <a:solidFill>
              <a:schemeClr val="bg1"/>
            </a:solidFill>
          </a:ln>
          <a:effectLst>
            <a:outerShdw blurRad="127000" dist="38100" dir="2700000" algn="tl" rotWithShape="0">
              <a:prstClr val="black">
                <a:alpha val="20000"/>
              </a:prstClr>
            </a:outerShdw>
          </a:effectLst>
        </p:spPr>
      </p:pic>
      <p:pic>
        <p:nvPicPr>
          <p:cNvPr id="9" name="Picture 8">
            <a:extLst>
              <a:ext uri="{FF2B5EF4-FFF2-40B4-BE49-F238E27FC236}">
                <a16:creationId xmlns:a16="http://schemas.microsoft.com/office/drawing/2014/main" id="{97804C8C-B098-4CF0-9E74-257913237631}"/>
              </a:ext>
              <a:ext uri="{C183D7F6-B498-43B3-948B-1728B52AA6E4}">
                <adec:decorative xmlns:adec="http://schemas.microsoft.com/office/drawing/2017/decorative" val="1"/>
              </a:ext>
            </a:extLst>
          </p:cNvPr>
          <p:cNvPicPr>
            <a:picLocks noChangeAspect="1"/>
          </p:cNvPicPr>
          <p:nvPr/>
        </p:nvPicPr>
        <p:blipFill rotWithShape="1">
          <a:blip r:embed="rId7"/>
          <a:srcRect t="3600"/>
          <a:stretch/>
        </p:blipFill>
        <p:spPr>
          <a:xfrm>
            <a:off x="2455759" y="3473101"/>
            <a:ext cx="2743200" cy="1480346"/>
          </a:xfrm>
          <a:prstGeom prst="rect">
            <a:avLst/>
          </a:prstGeom>
          <a:ln w="38100">
            <a:solidFill>
              <a:schemeClr val="bg1"/>
            </a:solidFill>
          </a:ln>
          <a:effectLst>
            <a:outerShdw blurRad="127000" dist="38100" dir="2700000" algn="tl" rotWithShape="0">
              <a:prstClr val="black">
                <a:alpha val="20000"/>
              </a:prstClr>
            </a:outerShdw>
          </a:effectLst>
        </p:spPr>
      </p:pic>
      <p:pic>
        <p:nvPicPr>
          <p:cNvPr id="15" name="Picture 14">
            <a:extLst>
              <a:ext uri="{FF2B5EF4-FFF2-40B4-BE49-F238E27FC236}">
                <a16:creationId xmlns:a16="http://schemas.microsoft.com/office/drawing/2014/main" id="{FCAE6693-F7CE-47D4-BF48-136E5C9BF00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348490" y="3473101"/>
            <a:ext cx="2743200" cy="1480346"/>
          </a:xfrm>
          <a:prstGeom prst="rect">
            <a:avLst/>
          </a:prstGeom>
          <a:ln w="38100">
            <a:solidFill>
              <a:schemeClr val="bg1"/>
            </a:solidFill>
          </a:ln>
          <a:effectLst>
            <a:outerShdw blurRad="127000" dist="38100" dir="2700000" algn="tl" rotWithShape="0">
              <a:prstClr val="black">
                <a:alpha val="20000"/>
              </a:prstClr>
            </a:outerShdw>
          </a:effectLst>
        </p:spPr>
      </p:pic>
      <p:pic>
        <p:nvPicPr>
          <p:cNvPr id="17" name="Picture 16">
            <a:extLst>
              <a:ext uri="{FF2B5EF4-FFF2-40B4-BE49-F238E27FC236}">
                <a16:creationId xmlns:a16="http://schemas.microsoft.com/office/drawing/2014/main" id="{845F6D0E-CFBF-4535-81D3-3A8AEEC53089}"/>
              </a:ext>
              <a:ext uri="{C183D7F6-B498-43B3-948B-1728B52AA6E4}">
                <adec:decorative xmlns:adec="http://schemas.microsoft.com/office/drawing/2017/decorative" val="1"/>
              </a:ext>
            </a:extLst>
          </p:cNvPr>
          <p:cNvPicPr>
            <a:picLocks noChangeAspect="1"/>
          </p:cNvPicPr>
          <p:nvPr/>
        </p:nvPicPr>
        <p:blipFill rotWithShape="1">
          <a:blip r:embed="rId9"/>
          <a:srcRect t="3600"/>
          <a:stretch/>
        </p:blipFill>
        <p:spPr>
          <a:xfrm>
            <a:off x="8241221" y="3473101"/>
            <a:ext cx="2743200" cy="1480346"/>
          </a:xfrm>
          <a:prstGeom prst="rect">
            <a:avLst/>
          </a:prstGeom>
          <a:ln w="38100">
            <a:solidFill>
              <a:schemeClr val="bg1"/>
            </a:solidFill>
          </a:ln>
          <a:effectLst>
            <a:outerShdw blurRad="127000" dist="38100" dir="2700000" algn="tl" rotWithShape="0">
              <a:prstClr val="black">
                <a:alpha val="20000"/>
              </a:prstClr>
            </a:outerShdw>
          </a:effectLst>
        </p:spPr>
      </p:pic>
      <p:sp>
        <p:nvSpPr>
          <p:cNvPr id="24" name="TextBox 23">
            <a:extLst>
              <a:ext uri="{FF2B5EF4-FFF2-40B4-BE49-F238E27FC236}">
                <a16:creationId xmlns:a16="http://schemas.microsoft.com/office/drawing/2014/main" id="{8F3E62EF-5058-40A9-9C19-8BD874DA6878}"/>
              </a:ext>
            </a:extLst>
          </p:cNvPr>
          <p:cNvSpPr txBox="1"/>
          <p:nvPr/>
        </p:nvSpPr>
        <p:spPr>
          <a:xfrm>
            <a:off x="1084160" y="5333633"/>
            <a:ext cx="990026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Summary: Kiosk front-end runs </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Windows 10 Pro </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for</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self-service ordering, with back-end on two-node </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Fujitsu</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PRIMEFLEX for Microsoft Azure Stack HCI, </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secured by Azure cloud.</a:t>
            </a:r>
            <a:endPar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26" name="Group 25">
            <a:extLst>
              <a:ext uri="{FF2B5EF4-FFF2-40B4-BE49-F238E27FC236}">
                <a16:creationId xmlns:a16="http://schemas.microsoft.com/office/drawing/2014/main" id="{35DBDD01-57E7-4E63-AFDD-FD4F413BE156}"/>
              </a:ext>
              <a:ext uri="{C183D7F6-B498-43B3-948B-1728B52AA6E4}">
                <adec:decorative xmlns:adec="http://schemas.microsoft.com/office/drawing/2017/decorative" val="1"/>
              </a:ext>
            </a:extLst>
          </p:cNvPr>
          <p:cNvGrpSpPr/>
          <p:nvPr/>
        </p:nvGrpSpPr>
        <p:grpSpPr>
          <a:xfrm>
            <a:off x="3112948" y="6191965"/>
            <a:ext cx="5966104" cy="281899"/>
            <a:chOff x="2012036" y="5813481"/>
            <a:chExt cx="5966104" cy="281899"/>
          </a:xfrm>
        </p:grpSpPr>
        <p:sp>
          <p:nvSpPr>
            <p:cNvPr id="22" name="TextBox 21">
              <a:extLst>
                <a:ext uri="{FF2B5EF4-FFF2-40B4-BE49-F238E27FC236}">
                  <a16:creationId xmlns:a16="http://schemas.microsoft.com/office/drawing/2014/main" id="{0472E135-59E5-4262-8ADF-A896EC4BC6A9}"/>
                </a:ext>
              </a:extLst>
            </p:cNvPr>
            <p:cNvSpPr txBox="1"/>
            <p:nvPr/>
          </p:nvSpPr>
          <p:spPr>
            <a:xfrm>
              <a:off x="4041438" y="5818381"/>
              <a:ext cx="393670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hlinkClick r:id="rId10">
                    <a:extLst>
                      <a:ext uri="{A12FA001-AC4F-418D-AE19-62706E023703}">
                        <ahyp:hlinkClr xmlns:ahyp="http://schemas.microsoft.com/office/drawing/2018/hyperlinkcolor" val="tx"/>
                      </a:ext>
                    </a:extLst>
                  </a:hlinkClick>
                </a:rPr>
                <a:t>https://www.youtube.com/watch?v=DS6MWS5BIxs</a:t>
              </a:r>
              <a:endParaRPr kumimoji="0" lang="en-US" sz="12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descr="Video">
              <a:extLst>
                <a:ext uri="{FF2B5EF4-FFF2-40B4-BE49-F238E27FC236}">
                  <a16:creationId xmlns:a16="http://schemas.microsoft.com/office/drawing/2014/main" id="{C7C1FE5C-2077-495A-BA69-19CB1FF792DF}"/>
                </a:ext>
              </a:extLst>
            </p:cNvPr>
            <p:cNvSpPr txBox="1"/>
            <p:nvPr/>
          </p:nvSpPr>
          <p:spPr>
            <a:xfrm>
              <a:off x="2012036" y="5813481"/>
              <a:ext cx="2098138"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Microsoft Marketing Video:</a:t>
              </a:r>
            </a:p>
          </p:txBody>
        </p:sp>
      </p:grpSp>
    </p:spTree>
    <p:extLst>
      <p:ext uri="{BB962C8B-B14F-4D97-AF65-F5344CB8AC3E}">
        <p14:creationId xmlns:p14="http://schemas.microsoft.com/office/powerpoint/2010/main" val="243824329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EBA3-2626-4C08-922C-07418E42DAF4}"/>
              </a:ext>
            </a:extLst>
          </p:cNvPr>
          <p:cNvSpPr>
            <a:spLocks noGrp="1"/>
          </p:cNvSpPr>
          <p:nvPr>
            <p:ph type="title"/>
          </p:nvPr>
        </p:nvSpPr>
        <p:spPr>
          <a:xfrm>
            <a:off x="588263" y="457200"/>
            <a:ext cx="11018520" cy="984885"/>
          </a:xfrm>
        </p:spPr>
        <p:txBody>
          <a:bodyPr/>
          <a:lstStyle/>
          <a:p>
            <a:r>
              <a:rPr lang="en-US" sz="3200" dirty="0">
                <a:solidFill>
                  <a:schemeClr val="bg1"/>
                </a:solidFill>
                <a:ea typeface="+mj-lt"/>
                <a:cs typeface="+mj-lt"/>
              </a:rPr>
              <a:t>Hyperconverged infrastructure and remote learning with Azure Stack HCI and Intel</a:t>
            </a:r>
            <a:endParaRPr lang="en-US" sz="3200" dirty="0">
              <a:solidFill>
                <a:schemeClr val="bg1"/>
              </a:solidFill>
            </a:endParaRPr>
          </a:p>
        </p:txBody>
      </p:sp>
      <p:pic>
        <p:nvPicPr>
          <p:cNvPr id="3" name="Picture 3" descr="A picture containing grass, sky, outdoor, tree&#10;&#10;Description automatically generated">
            <a:extLst>
              <a:ext uri="{FF2B5EF4-FFF2-40B4-BE49-F238E27FC236}">
                <a16:creationId xmlns:a16="http://schemas.microsoft.com/office/drawing/2014/main" id="{F6A7C45F-F52D-4227-BA32-271109EDC548}"/>
              </a:ext>
            </a:extLst>
          </p:cNvPr>
          <p:cNvPicPr>
            <a:picLocks noChangeAspect="1"/>
          </p:cNvPicPr>
          <p:nvPr/>
        </p:nvPicPr>
        <p:blipFill>
          <a:blip r:embed="rId3"/>
          <a:stretch>
            <a:fillRect/>
          </a:stretch>
        </p:blipFill>
        <p:spPr>
          <a:xfrm>
            <a:off x="8405944" y="1034984"/>
            <a:ext cx="3252655" cy="2170805"/>
          </a:xfrm>
          <a:prstGeom prst="rect">
            <a:avLst/>
          </a:prstGeom>
        </p:spPr>
      </p:pic>
      <p:pic>
        <p:nvPicPr>
          <p:cNvPr id="4" name="Picture 4" descr="Logo&#10;&#10;Description automatically generated">
            <a:extLst>
              <a:ext uri="{FF2B5EF4-FFF2-40B4-BE49-F238E27FC236}">
                <a16:creationId xmlns:a16="http://schemas.microsoft.com/office/drawing/2014/main" id="{04A211BA-7CB9-43E7-BC9F-CA88717AC90D}"/>
              </a:ext>
            </a:extLst>
          </p:cNvPr>
          <p:cNvPicPr>
            <a:picLocks noChangeAspect="1"/>
          </p:cNvPicPr>
          <p:nvPr/>
        </p:nvPicPr>
        <p:blipFill>
          <a:blip r:embed="rId4"/>
          <a:stretch>
            <a:fillRect/>
          </a:stretch>
        </p:blipFill>
        <p:spPr>
          <a:xfrm>
            <a:off x="589430" y="1882454"/>
            <a:ext cx="1757083" cy="2431948"/>
          </a:xfrm>
          <a:prstGeom prst="rect">
            <a:avLst/>
          </a:prstGeom>
        </p:spPr>
      </p:pic>
      <p:sp>
        <p:nvSpPr>
          <p:cNvPr id="6" name="Speech Bubble: Rectangle with Corners Rounded 5">
            <a:extLst>
              <a:ext uri="{FF2B5EF4-FFF2-40B4-BE49-F238E27FC236}">
                <a16:creationId xmlns:a16="http://schemas.microsoft.com/office/drawing/2014/main" id="{CAA5363D-3C16-4BD7-A564-6887B2A06810}"/>
              </a:ext>
              <a:ext uri="{C183D7F6-B498-43B3-948B-1728B52AA6E4}">
                <adec:decorative xmlns:adec="http://schemas.microsoft.com/office/drawing/2017/decorative" val="1"/>
              </a:ext>
            </a:extLst>
          </p:cNvPr>
          <p:cNvSpPr/>
          <p:nvPr/>
        </p:nvSpPr>
        <p:spPr bwMode="auto">
          <a:xfrm rot="10800000">
            <a:off x="446904" y="4540587"/>
            <a:ext cx="5160188" cy="1981397"/>
          </a:xfrm>
          <a:prstGeom prst="wedgeRoundRectCallou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A579614-949F-4988-9036-61E90C48AB5E}"/>
              </a:ext>
            </a:extLst>
          </p:cNvPr>
          <p:cNvSpPr txBox="1"/>
          <p:nvPr/>
        </p:nvSpPr>
        <p:spPr>
          <a:xfrm>
            <a:off x="757518" y="4870076"/>
            <a:ext cx="4704229" cy="132343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i="1" dirty="0">
                <a:solidFill>
                  <a:srgbClr val="0078D4"/>
                </a:solidFill>
                <a:cs typeface="Segoe UI"/>
              </a:rPr>
              <a:t>“A hyperconverged solution from Microsoft and Intel was perfect for us. It lays the foundation for delivering essential services like virtual infrastructure and remote learning while driving datacenter modernization.”</a:t>
            </a:r>
          </a:p>
          <a:p>
            <a:endParaRPr lang="en-US" sz="1000" dirty="0">
              <a:solidFill>
                <a:srgbClr val="0078D4"/>
              </a:solidFill>
              <a:cs typeface="Segoe UI"/>
            </a:endParaRPr>
          </a:p>
          <a:p>
            <a:r>
              <a:rPr lang="en-US" sz="1000" dirty="0">
                <a:solidFill>
                  <a:srgbClr val="0078D4"/>
                </a:solidFill>
                <a:cs typeface="Segoe UI"/>
              </a:rPr>
              <a:t>Andrew France, Systems Administrator and Technical IT Services Delivery Manager, Benenden School</a:t>
            </a:r>
          </a:p>
        </p:txBody>
      </p:sp>
      <p:sp>
        <p:nvSpPr>
          <p:cNvPr id="9" name="TextBox 8">
            <a:extLst>
              <a:ext uri="{FF2B5EF4-FFF2-40B4-BE49-F238E27FC236}">
                <a16:creationId xmlns:a16="http://schemas.microsoft.com/office/drawing/2014/main" id="{6EDFE983-C253-438E-AB41-95D931B1D4EE}"/>
              </a:ext>
            </a:extLst>
          </p:cNvPr>
          <p:cNvSpPr txBox="1"/>
          <p:nvPr/>
        </p:nvSpPr>
        <p:spPr>
          <a:xfrm>
            <a:off x="6203577" y="3424521"/>
            <a:ext cx="5455022" cy="130386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CA" sz="1400" dirty="0">
                <a:solidFill>
                  <a:schemeClr val="bg1"/>
                </a:solidFill>
                <a:ea typeface="+mn-lt"/>
                <a:cs typeface="+mn-lt"/>
              </a:rPr>
              <a:t>Benenden worked with Microsoft partner, DataON, who suggested a solution standardized on Microsoft software and pre-validated Intel data server systems. </a:t>
            </a:r>
            <a:r>
              <a:rPr lang="en-CA" sz="1400" dirty="0">
                <a:solidFill>
                  <a:schemeClr val="bg1"/>
                </a:solidFill>
              </a:rPr>
              <a:t>Adopting Azure Stack HCI with Intel hardware, the school gained a highly reliable solution that exceeded its needs and opened the door to a hybrid cloud infrastructure that could reshape the way the school operates for years to come. </a:t>
            </a:r>
            <a:endParaRPr lang="en-CA" dirty="0">
              <a:solidFill>
                <a:schemeClr val="bg1"/>
              </a:solidFill>
            </a:endParaRPr>
          </a:p>
        </p:txBody>
      </p:sp>
      <p:sp>
        <p:nvSpPr>
          <p:cNvPr id="10" name="TextBox 9">
            <a:extLst>
              <a:ext uri="{FF2B5EF4-FFF2-40B4-BE49-F238E27FC236}">
                <a16:creationId xmlns:a16="http://schemas.microsoft.com/office/drawing/2014/main" id="{E986B9D2-B2F2-41F9-9FC8-0A2048AB9BAB}"/>
              </a:ext>
            </a:extLst>
          </p:cNvPr>
          <p:cNvSpPr txBox="1"/>
          <p:nvPr/>
        </p:nvSpPr>
        <p:spPr>
          <a:xfrm>
            <a:off x="2718548" y="2270312"/>
            <a:ext cx="2743199" cy="129266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CA" sz="1400" dirty="0">
                <a:solidFill>
                  <a:schemeClr val="bg1"/>
                </a:solidFill>
                <a:cs typeface="Segoe UI"/>
              </a:rPr>
              <a:t>Benenden School needed a hyperconverged infrastructure capable of automatic failover that would keep onsite IT requirements low while facilitating remote learning. </a:t>
            </a:r>
            <a:endParaRPr lang="en-US" sz="1400" dirty="0">
              <a:solidFill>
                <a:schemeClr val="bg1"/>
              </a:solidFill>
            </a:endParaRPr>
          </a:p>
        </p:txBody>
      </p:sp>
      <p:sp>
        <p:nvSpPr>
          <p:cNvPr id="12" name="TextBox 11">
            <a:extLst>
              <a:ext uri="{FF2B5EF4-FFF2-40B4-BE49-F238E27FC236}">
                <a16:creationId xmlns:a16="http://schemas.microsoft.com/office/drawing/2014/main" id="{588B1717-2B73-4B3F-AEA4-2722959627D3}"/>
              </a:ext>
            </a:extLst>
          </p:cNvPr>
          <p:cNvSpPr txBox="1"/>
          <p:nvPr/>
        </p:nvSpPr>
        <p:spPr>
          <a:xfrm>
            <a:off x="2718547" y="1878106"/>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50E6FF"/>
                </a:solidFill>
              </a:rPr>
              <a:t>Business Need</a:t>
            </a:r>
            <a:endParaRPr lang="en-US" sz="2000" dirty="0">
              <a:solidFill>
                <a:srgbClr val="50E6FF"/>
              </a:solidFill>
              <a:cs typeface="Segoe UI"/>
            </a:endParaRPr>
          </a:p>
        </p:txBody>
      </p:sp>
      <p:sp>
        <p:nvSpPr>
          <p:cNvPr id="13" name="TextBox 12">
            <a:extLst>
              <a:ext uri="{FF2B5EF4-FFF2-40B4-BE49-F238E27FC236}">
                <a16:creationId xmlns:a16="http://schemas.microsoft.com/office/drawing/2014/main" id="{84756A89-4907-494A-B93E-A4C7C82D6707}"/>
              </a:ext>
            </a:extLst>
          </p:cNvPr>
          <p:cNvSpPr txBox="1"/>
          <p:nvPr/>
        </p:nvSpPr>
        <p:spPr>
          <a:xfrm>
            <a:off x="6203575" y="3054723"/>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Solution</a:t>
            </a:r>
            <a:endParaRPr lang="en-US" sz="2000" dirty="0">
              <a:solidFill>
                <a:srgbClr val="50E6FF"/>
              </a:solidFill>
              <a:cs typeface="Segoe UI"/>
            </a:endParaRPr>
          </a:p>
        </p:txBody>
      </p:sp>
      <p:sp>
        <p:nvSpPr>
          <p:cNvPr id="14" name="TextBox 13">
            <a:extLst>
              <a:ext uri="{FF2B5EF4-FFF2-40B4-BE49-F238E27FC236}">
                <a16:creationId xmlns:a16="http://schemas.microsoft.com/office/drawing/2014/main" id="{63073DFB-938D-4A0A-90F3-7C9D53030F52}"/>
              </a:ext>
            </a:extLst>
          </p:cNvPr>
          <p:cNvSpPr txBox="1"/>
          <p:nvPr/>
        </p:nvSpPr>
        <p:spPr>
          <a:xfrm>
            <a:off x="6203578" y="5419168"/>
            <a:ext cx="5320552" cy="86177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CA" sz="1400" dirty="0">
                <a:solidFill>
                  <a:schemeClr val="bg1"/>
                </a:solidFill>
                <a:cs typeface="Segoe UI"/>
              </a:rPr>
              <a:t>The new infrastructure automatically redistributes workloads based on capacity and coordinates hardware and software updates for less downtime—allowing the school to better serve the changing needs of its international student population.</a:t>
            </a:r>
            <a:endParaRPr lang="en-US" sz="1400" dirty="0">
              <a:solidFill>
                <a:schemeClr val="bg1"/>
              </a:solidFill>
            </a:endParaRPr>
          </a:p>
        </p:txBody>
      </p:sp>
      <p:sp>
        <p:nvSpPr>
          <p:cNvPr id="15" name="TextBox 14">
            <a:extLst>
              <a:ext uri="{FF2B5EF4-FFF2-40B4-BE49-F238E27FC236}">
                <a16:creationId xmlns:a16="http://schemas.microsoft.com/office/drawing/2014/main" id="{22024AA8-A483-4FAF-8586-A769704A352C}"/>
              </a:ext>
            </a:extLst>
          </p:cNvPr>
          <p:cNvSpPr txBox="1"/>
          <p:nvPr/>
        </p:nvSpPr>
        <p:spPr>
          <a:xfrm>
            <a:off x="6203575" y="5038164"/>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Business Impact</a:t>
            </a:r>
            <a:endParaRPr lang="en-US" sz="2000" dirty="0">
              <a:solidFill>
                <a:srgbClr val="50E6FF"/>
              </a:solidFill>
              <a:cs typeface="Segoe UI"/>
            </a:endParaRPr>
          </a:p>
        </p:txBody>
      </p:sp>
      <p:pic>
        <p:nvPicPr>
          <p:cNvPr id="11" name="Picture 10" descr="Logo&#10;&#10;Description automatically generated">
            <a:extLst>
              <a:ext uri="{FF2B5EF4-FFF2-40B4-BE49-F238E27FC236}">
                <a16:creationId xmlns:a16="http://schemas.microsoft.com/office/drawing/2014/main" id="{45ADB3BC-D662-42E4-8FF7-E579B6438D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3575" y="2435859"/>
            <a:ext cx="1460541" cy="388167"/>
          </a:xfrm>
          <a:prstGeom prst="rect">
            <a:avLst/>
          </a:prstGeom>
        </p:spPr>
      </p:pic>
      <p:sp>
        <p:nvSpPr>
          <p:cNvPr id="5" name="TextBox 4">
            <a:hlinkClick r:id="rId6"/>
            <a:extLst>
              <a:ext uri="{FF2B5EF4-FFF2-40B4-BE49-F238E27FC236}">
                <a16:creationId xmlns:a16="http://schemas.microsoft.com/office/drawing/2014/main" id="{14AA5061-4463-4D0D-8E37-22F06AEC5595}"/>
              </a:ext>
            </a:extLst>
          </p:cNvPr>
          <p:cNvSpPr txBox="1"/>
          <p:nvPr/>
        </p:nvSpPr>
        <p:spPr>
          <a:xfrm>
            <a:off x="10032271" y="6521985"/>
            <a:ext cx="2108184" cy="215444"/>
          </a:xfrm>
          <a:prstGeom prst="rect">
            <a:avLst/>
          </a:prstGeom>
          <a:noFill/>
        </p:spPr>
        <p:txBody>
          <a:bodyPr wrap="square" lIns="0" tIns="0" rIns="0" bIns="0" rtlCol="0">
            <a:spAutoFit/>
          </a:bodyPr>
          <a:lstStyle/>
          <a:p>
            <a:pPr algn="l"/>
            <a:r>
              <a:rPr lang="en-US" sz="1400" dirty="0">
                <a:solidFill>
                  <a:schemeClr val="bg1"/>
                </a:solidFill>
                <a:hlinkClick r:id="rId6"/>
              </a:rPr>
              <a:t>Read the full case study</a:t>
            </a:r>
            <a:endParaRPr lang="en-US" sz="1400" dirty="0">
              <a:solidFill>
                <a:schemeClr val="bg1"/>
              </a:solidFill>
            </a:endParaRPr>
          </a:p>
        </p:txBody>
      </p:sp>
    </p:spTree>
    <p:extLst>
      <p:ext uri="{BB962C8B-B14F-4D97-AF65-F5344CB8AC3E}">
        <p14:creationId xmlns:p14="http://schemas.microsoft.com/office/powerpoint/2010/main" val="305277890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4DA34-63B1-4F46-9F60-017C74A20CC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97756" y="1557551"/>
            <a:ext cx="457240" cy="323116"/>
          </a:xfrm>
          <a:prstGeom prst="rect">
            <a:avLst/>
          </a:prstGeom>
        </p:spPr>
      </p:pic>
      <p:pic>
        <p:nvPicPr>
          <p:cNvPr id="132" name="Picture 131">
            <a:extLst>
              <a:ext uri="{FF2B5EF4-FFF2-40B4-BE49-F238E27FC236}">
                <a16:creationId xmlns:a16="http://schemas.microsoft.com/office/drawing/2014/main" id="{AAAB7EBC-B38F-4E82-9964-5248E06C9A1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82724" y="4996342"/>
            <a:ext cx="462013" cy="321338"/>
          </a:xfrm>
          <a:prstGeom prst="rect">
            <a:avLst/>
          </a:prstGeom>
        </p:spPr>
      </p:pic>
      <p:grpSp>
        <p:nvGrpSpPr>
          <p:cNvPr id="4" name="Group 3">
            <a:extLst>
              <a:ext uri="{FF2B5EF4-FFF2-40B4-BE49-F238E27FC236}">
                <a16:creationId xmlns:a16="http://schemas.microsoft.com/office/drawing/2014/main" id="{E32AF9D3-FD7A-4179-9E3B-6627D38E0810}"/>
              </a:ext>
              <a:ext uri="{C183D7F6-B498-43B3-948B-1728B52AA6E4}">
                <adec:decorative xmlns:adec="http://schemas.microsoft.com/office/drawing/2017/decorative" val="1"/>
              </a:ext>
            </a:extLst>
          </p:cNvPr>
          <p:cNvGrpSpPr/>
          <p:nvPr/>
        </p:nvGrpSpPr>
        <p:grpSpPr>
          <a:xfrm>
            <a:off x="693933" y="1558834"/>
            <a:ext cx="874127" cy="3958651"/>
            <a:chOff x="670616" y="1536699"/>
            <a:chExt cx="1091557" cy="4943326"/>
          </a:xfrm>
          <a:solidFill>
            <a:schemeClr val="bg1">
              <a:lumMod val="85000"/>
            </a:schemeClr>
          </a:solidFill>
        </p:grpSpPr>
        <p:grpSp>
          <p:nvGrpSpPr>
            <p:cNvPr id="5" name="Group 4">
              <a:extLst>
                <a:ext uri="{FF2B5EF4-FFF2-40B4-BE49-F238E27FC236}">
                  <a16:creationId xmlns:a16="http://schemas.microsoft.com/office/drawing/2014/main" id="{5C450E4F-D3E7-46DF-AAC8-0E279307359B}"/>
                </a:ext>
              </a:extLst>
            </p:cNvPr>
            <p:cNvGrpSpPr/>
            <p:nvPr/>
          </p:nvGrpSpPr>
          <p:grpSpPr>
            <a:xfrm>
              <a:off x="711200" y="1536699"/>
              <a:ext cx="1050973" cy="2247657"/>
              <a:chOff x="-254764" y="1690687"/>
              <a:chExt cx="2315097" cy="4951170"/>
            </a:xfrm>
            <a:grpFill/>
          </p:grpSpPr>
          <p:sp>
            <p:nvSpPr>
              <p:cNvPr id="15" name="Rectangle 14">
                <a:extLst>
                  <a:ext uri="{FF2B5EF4-FFF2-40B4-BE49-F238E27FC236}">
                    <a16:creationId xmlns:a16="http://schemas.microsoft.com/office/drawing/2014/main" id="{EB61A512-759B-4157-8EC8-9D77016BE0E6}"/>
                  </a:ext>
                </a:extLst>
              </p:cNvPr>
              <p:cNvSpPr/>
              <p:nvPr/>
            </p:nvSpPr>
            <p:spPr>
              <a:xfrm>
                <a:off x="585789" y="1690687"/>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E2CAC4A-E3AE-49A8-8332-D7A8E1B94080}"/>
                  </a:ext>
                </a:extLst>
              </p:cNvPr>
              <p:cNvSpPr/>
              <p:nvPr/>
            </p:nvSpPr>
            <p:spPr>
              <a:xfrm rot="5400000">
                <a:off x="979001" y="2083900"/>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A1AF4D8-B9BE-4FED-8CF9-78F3CEB2CFF5}"/>
                  </a:ext>
                </a:extLst>
              </p:cNvPr>
              <p:cNvSpPr/>
              <p:nvPr/>
            </p:nvSpPr>
            <p:spPr>
              <a:xfrm rot="5400000">
                <a:off x="481745" y="3043924"/>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D2EA7DD-A9D0-49B2-9C3B-047E9D4D1351}"/>
                  </a:ext>
                </a:extLst>
              </p:cNvPr>
              <p:cNvSpPr/>
              <p:nvPr/>
            </p:nvSpPr>
            <p:spPr>
              <a:xfrm rot="5400000">
                <a:off x="481744" y="3499058"/>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655E240-030F-4F4B-AFD2-77661D892601}"/>
                  </a:ext>
                </a:extLst>
              </p:cNvPr>
              <p:cNvSpPr/>
              <p:nvPr/>
            </p:nvSpPr>
            <p:spPr>
              <a:xfrm rot="5400000">
                <a:off x="921484" y="4659718"/>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5A35367-6685-4E71-9A1B-EEE0D53FA504}"/>
                  </a:ext>
                </a:extLst>
              </p:cNvPr>
              <p:cNvSpPr/>
              <p:nvPr/>
            </p:nvSpPr>
            <p:spPr>
              <a:xfrm>
                <a:off x="585787" y="2619449"/>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7B17D06-65F9-46E2-A7FF-71BA10B005F9}"/>
                  </a:ext>
                </a:extLst>
              </p:cNvPr>
              <p:cNvSpPr/>
              <p:nvPr/>
            </p:nvSpPr>
            <p:spPr>
              <a:xfrm>
                <a:off x="530898" y="3915351"/>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79BB4BC-D228-4F8D-9446-96A5CA6043EE}"/>
                  </a:ext>
                </a:extLst>
              </p:cNvPr>
              <p:cNvSpPr/>
              <p:nvPr/>
            </p:nvSpPr>
            <p:spPr>
              <a:xfrm>
                <a:off x="530898" y="5167313"/>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659555D-6E2C-41B0-AE2D-FB67954CF145}"/>
                  </a:ext>
                </a:extLst>
              </p:cNvPr>
              <p:cNvSpPr/>
              <p:nvPr/>
            </p:nvSpPr>
            <p:spPr>
              <a:xfrm rot="5400000">
                <a:off x="138448" y="5560526"/>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AD057B33-9711-4000-9A5A-97EE5805BA02}"/>
                </a:ext>
              </a:extLst>
            </p:cNvPr>
            <p:cNvGrpSpPr/>
            <p:nvPr/>
          </p:nvGrpSpPr>
          <p:grpSpPr>
            <a:xfrm rot="10800000">
              <a:off x="670616" y="4232368"/>
              <a:ext cx="895129" cy="2247657"/>
              <a:chOff x="88532" y="1690687"/>
              <a:chExt cx="1971801" cy="4951170"/>
            </a:xfrm>
            <a:grpFill/>
          </p:grpSpPr>
          <p:sp>
            <p:nvSpPr>
              <p:cNvPr id="7" name="Rectangle 6">
                <a:extLst>
                  <a:ext uri="{FF2B5EF4-FFF2-40B4-BE49-F238E27FC236}">
                    <a16:creationId xmlns:a16="http://schemas.microsoft.com/office/drawing/2014/main" id="{1F51979D-8D8A-4559-89A5-2062C3B0D343}"/>
                  </a:ext>
                </a:extLst>
              </p:cNvPr>
              <p:cNvSpPr/>
              <p:nvPr/>
            </p:nvSpPr>
            <p:spPr>
              <a:xfrm>
                <a:off x="585789" y="1690687"/>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8AEA87A-21BF-43A1-9F23-7D28F8839933}"/>
                  </a:ext>
                </a:extLst>
              </p:cNvPr>
              <p:cNvSpPr/>
              <p:nvPr/>
            </p:nvSpPr>
            <p:spPr>
              <a:xfrm rot="5400000">
                <a:off x="979001" y="2083900"/>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26027F-09AC-4ADC-9217-E69B2511D4E1}"/>
                  </a:ext>
                </a:extLst>
              </p:cNvPr>
              <p:cNvSpPr/>
              <p:nvPr/>
            </p:nvSpPr>
            <p:spPr>
              <a:xfrm rot="5400000">
                <a:off x="481745" y="3043924"/>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35D79B5-2302-4A02-BE46-DF824CBF84DE}"/>
                  </a:ext>
                </a:extLst>
              </p:cNvPr>
              <p:cNvSpPr/>
              <p:nvPr/>
            </p:nvSpPr>
            <p:spPr>
              <a:xfrm rot="5400000">
                <a:off x="481744" y="3499058"/>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8D5D2BA-F9FA-4C90-B4A7-DF9D4316714A}"/>
                  </a:ext>
                </a:extLst>
              </p:cNvPr>
              <p:cNvSpPr/>
              <p:nvPr/>
            </p:nvSpPr>
            <p:spPr>
              <a:xfrm rot="5400000">
                <a:off x="949459" y="4659717"/>
                <a:ext cx="688119" cy="1474545"/>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E53F8B5-DD77-4D83-A565-26A08DBD1A3C}"/>
                  </a:ext>
                </a:extLst>
              </p:cNvPr>
              <p:cNvSpPr/>
              <p:nvPr/>
            </p:nvSpPr>
            <p:spPr>
              <a:xfrm>
                <a:off x="585787" y="2619449"/>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48F4012-E1EB-432B-9B29-0DEFCDAB186A}"/>
                  </a:ext>
                </a:extLst>
              </p:cNvPr>
              <p:cNvSpPr/>
              <p:nvPr/>
            </p:nvSpPr>
            <p:spPr>
              <a:xfrm>
                <a:off x="530898" y="3915351"/>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38A7FAE-C935-4EC1-B2EC-AE5B9A5B8738}"/>
                  </a:ext>
                </a:extLst>
              </p:cNvPr>
              <p:cNvSpPr/>
              <p:nvPr/>
            </p:nvSpPr>
            <p:spPr>
              <a:xfrm>
                <a:off x="530898" y="5167313"/>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 name="Group 43">
            <a:extLst>
              <a:ext uri="{FF2B5EF4-FFF2-40B4-BE49-F238E27FC236}">
                <a16:creationId xmlns:a16="http://schemas.microsoft.com/office/drawing/2014/main" id="{86AC586C-E229-4626-8882-A5D23965E635}"/>
              </a:ext>
              <a:ext uri="{C183D7F6-B498-43B3-948B-1728B52AA6E4}">
                <adec:decorative xmlns:adec="http://schemas.microsoft.com/office/drawing/2017/decorative" val="1"/>
              </a:ext>
            </a:extLst>
          </p:cNvPr>
          <p:cNvGrpSpPr/>
          <p:nvPr/>
        </p:nvGrpSpPr>
        <p:grpSpPr>
          <a:xfrm>
            <a:off x="756118" y="1587215"/>
            <a:ext cx="811942" cy="3900945"/>
            <a:chOff x="748270" y="1597093"/>
            <a:chExt cx="1013904" cy="4871266"/>
          </a:xfrm>
          <a:solidFill>
            <a:srgbClr val="FF0000">
              <a:alpha val="56000"/>
            </a:srgbClr>
          </a:solidFill>
        </p:grpSpPr>
        <p:sp>
          <p:nvSpPr>
            <p:cNvPr id="45" name="Oval 44">
              <a:extLst>
                <a:ext uri="{FF2B5EF4-FFF2-40B4-BE49-F238E27FC236}">
                  <a16:creationId xmlns:a16="http://schemas.microsoft.com/office/drawing/2014/main" id="{8923EF15-B975-41AD-AC52-164EE53DFE87}"/>
                </a:ext>
              </a:extLst>
            </p:cNvPr>
            <p:cNvSpPr>
              <a:spLocks noChangeAspect="1"/>
            </p:cNvSpPr>
            <p:nvPr/>
          </p:nvSpPr>
          <p:spPr>
            <a:xfrm>
              <a:off x="1668511" y="3305103"/>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9E986BC5-630F-4F68-B042-559F4DE57671}"/>
                </a:ext>
              </a:extLst>
            </p:cNvPr>
            <p:cNvGrpSpPr/>
            <p:nvPr/>
          </p:nvGrpSpPr>
          <p:grpSpPr>
            <a:xfrm>
              <a:off x="748270" y="1597093"/>
              <a:ext cx="1013904" cy="4871266"/>
              <a:chOff x="748270" y="1597093"/>
              <a:chExt cx="1013904" cy="4871266"/>
            </a:xfrm>
            <a:grpFill/>
          </p:grpSpPr>
          <p:sp>
            <p:nvSpPr>
              <p:cNvPr id="47" name="Oval 46">
                <a:extLst>
                  <a:ext uri="{FF2B5EF4-FFF2-40B4-BE49-F238E27FC236}">
                    <a16:creationId xmlns:a16="http://schemas.microsoft.com/office/drawing/2014/main" id="{8274A491-3116-45A8-B151-4ABC9D393E23}"/>
                  </a:ext>
                </a:extLst>
              </p:cNvPr>
              <p:cNvSpPr>
                <a:spLocks noChangeAspect="1"/>
              </p:cNvSpPr>
              <p:nvPr/>
            </p:nvSpPr>
            <p:spPr>
              <a:xfrm>
                <a:off x="1052543" y="1597093"/>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B050FABC-E578-41AB-B668-B49DC87A3AB9}"/>
                  </a:ext>
                </a:extLst>
              </p:cNvPr>
              <p:cNvSpPr>
                <a:spLocks noChangeAspect="1"/>
              </p:cNvSpPr>
              <p:nvPr/>
            </p:nvSpPr>
            <p:spPr>
              <a:xfrm>
                <a:off x="1682164" y="1851660"/>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FEF750D8-6BCF-48A3-AAE2-B32FB1989B47}"/>
                  </a:ext>
                </a:extLst>
              </p:cNvPr>
              <p:cNvSpPr>
                <a:spLocks noChangeAspect="1"/>
              </p:cNvSpPr>
              <p:nvPr/>
            </p:nvSpPr>
            <p:spPr>
              <a:xfrm>
                <a:off x="1092781" y="2721097"/>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5E7C70C3-5D72-47FE-A18D-14AB02396B96}"/>
                  </a:ext>
                </a:extLst>
              </p:cNvPr>
              <p:cNvSpPr>
                <a:spLocks noChangeAspect="1"/>
              </p:cNvSpPr>
              <p:nvPr/>
            </p:nvSpPr>
            <p:spPr>
              <a:xfrm>
                <a:off x="1311586" y="2721097"/>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D8494AF1-7C72-412F-ACD9-5141E8ECCB10}"/>
                  </a:ext>
                </a:extLst>
              </p:cNvPr>
              <p:cNvSpPr>
                <a:spLocks noChangeAspect="1"/>
              </p:cNvSpPr>
              <p:nvPr/>
            </p:nvSpPr>
            <p:spPr>
              <a:xfrm>
                <a:off x="1204379" y="3746283"/>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A19D5911-CB21-45AB-B12F-E4BAAE93239C}"/>
                  </a:ext>
                </a:extLst>
              </p:cNvPr>
              <p:cNvSpPr>
                <a:spLocks noChangeAspect="1"/>
              </p:cNvSpPr>
              <p:nvPr/>
            </p:nvSpPr>
            <p:spPr>
              <a:xfrm>
                <a:off x="1039441" y="3188632"/>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327DC019-724F-424F-93BC-20F56B8F356E}"/>
                  </a:ext>
                </a:extLst>
              </p:cNvPr>
              <p:cNvSpPr>
                <a:spLocks noChangeAspect="1"/>
              </p:cNvSpPr>
              <p:nvPr/>
            </p:nvSpPr>
            <p:spPr>
              <a:xfrm>
                <a:off x="869683" y="2344445"/>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F99DB7A5-0E5F-470B-BE1A-E99417B2C334}"/>
                  </a:ext>
                </a:extLst>
              </p:cNvPr>
              <p:cNvSpPr>
                <a:spLocks noChangeAspect="1"/>
              </p:cNvSpPr>
              <p:nvPr/>
            </p:nvSpPr>
            <p:spPr>
              <a:xfrm>
                <a:off x="1668511" y="310063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9E05BC8C-9AAD-4E36-9689-9A7963B59897}"/>
                  </a:ext>
                </a:extLst>
              </p:cNvPr>
              <p:cNvSpPr>
                <a:spLocks noChangeAspect="1"/>
              </p:cNvSpPr>
              <p:nvPr/>
            </p:nvSpPr>
            <p:spPr>
              <a:xfrm>
                <a:off x="748270" y="475186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696914BF-104F-4816-8C29-10F618E7CE86}"/>
                  </a:ext>
                </a:extLst>
              </p:cNvPr>
              <p:cNvSpPr>
                <a:spLocks noChangeAspect="1"/>
              </p:cNvSpPr>
              <p:nvPr/>
            </p:nvSpPr>
            <p:spPr>
              <a:xfrm>
                <a:off x="920069" y="475186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B0C3BE4B-BC11-40DA-A1A0-ADA6104EDAE3}"/>
                  </a:ext>
                </a:extLst>
              </p:cNvPr>
              <p:cNvSpPr>
                <a:spLocks noChangeAspect="1"/>
              </p:cNvSpPr>
              <p:nvPr/>
            </p:nvSpPr>
            <p:spPr>
              <a:xfrm>
                <a:off x="932529" y="5204094"/>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B940CC2E-A647-4203-AC64-05D13E5C4715}"/>
                  </a:ext>
                </a:extLst>
              </p:cNvPr>
              <p:cNvSpPr>
                <a:spLocks noChangeAspect="1"/>
              </p:cNvSpPr>
              <p:nvPr/>
            </p:nvSpPr>
            <p:spPr>
              <a:xfrm>
                <a:off x="1259998" y="4420365"/>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BD5E6C64-6573-4240-92B3-02BCA4A2F1FF}"/>
                  </a:ext>
                </a:extLst>
              </p:cNvPr>
              <p:cNvSpPr>
                <a:spLocks noChangeAspect="1"/>
              </p:cNvSpPr>
              <p:nvPr/>
            </p:nvSpPr>
            <p:spPr>
              <a:xfrm>
                <a:off x="1259998" y="4256121"/>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A34B3770-5D8D-4D8A-9C3A-7004B27F1C4B}"/>
                  </a:ext>
                </a:extLst>
              </p:cNvPr>
              <p:cNvSpPr>
                <a:spLocks noChangeAspect="1"/>
              </p:cNvSpPr>
              <p:nvPr/>
            </p:nvSpPr>
            <p:spPr>
              <a:xfrm>
                <a:off x="1456426" y="5201591"/>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DFB3E354-145A-4BA7-9E9A-568AE9AD45B9}"/>
                  </a:ext>
                </a:extLst>
              </p:cNvPr>
              <p:cNvSpPr>
                <a:spLocks noChangeAspect="1"/>
              </p:cNvSpPr>
              <p:nvPr/>
            </p:nvSpPr>
            <p:spPr>
              <a:xfrm>
                <a:off x="1224054" y="571997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1F822DC0-9841-489E-892F-12EDFD2B12BD}"/>
                  </a:ext>
                </a:extLst>
              </p:cNvPr>
              <p:cNvSpPr>
                <a:spLocks noChangeAspect="1"/>
              </p:cNvSpPr>
              <p:nvPr/>
            </p:nvSpPr>
            <p:spPr>
              <a:xfrm>
                <a:off x="909688" y="6014198"/>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B69A87A7-5115-478E-B4EB-7AB69E668F04}"/>
                  </a:ext>
                </a:extLst>
              </p:cNvPr>
              <p:cNvSpPr>
                <a:spLocks noChangeAspect="1"/>
              </p:cNvSpPr>
              <p:nvPr/>
            </p:nvSpPr>
            <p:spPr>
              <a:xfrm>
                <a:off x="1224054" y="6388349"/>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4" name="Group 63">
            <a:extLst>
              <a:ext uri="{FF2B5EF4-FFF2-40B4-BE49-F238E27FC236}">
                <a16:creationId xmlns:a16="http://schemas.microsoft.com/office/drawing/2014/main" id="{940FEDC4-9E1C-41AE-9A9A-0F9A10C38A4F}"/>
              </a:ext>
              <a:ext uri="{C183D7F6-B498-43B3-948B-1728B52AA6E4}">
                <adec:decorative xmlns:adec="http://schemas.microsoft.com/office/drawing/2017/decorative" val="1"/>
              </a:ext>
            </a:extLst>
          </p:cNvPr>
          <p:cNvGrpSpPr/>
          <p:nvPr/>
        </p:nvGrpSpPr>
        <p:grpSpPr>
          <a:xfrm>
            <a:off x="832329" y="1706850"/>
            <a:ext cx="418375" cy="3620989"/>
            <a:chOff x="801952" y="1804787"/>
            <a:chExt cx="522442" cy="4521674"/>
          </a:xfrm>
        </p:grpSpPr>
        <p:sp>
          <p:nvSpPr>
            <p:cNvPr id="65" name="Oval 64">
              <a:extLst>
                <a:ext uri="{FF2B5EF4-FFF2-40B4-BE49-F238E27FC236}">
                  <a16:creationId xmlns:a16="http://schemas.microsoft.com/office/drawing/2014/main" id="{F1844D16-2B09-4341-8CA5-D5BB448BBAB2}"/>
                </a:ext>
              </a:extLst>
            </p:cNvPr>
            <p:cNvSpPr>
              <a:spLocks noChangeAspect="1"/>
            </p:cNvSpPr>
            <p:nvPr/>
          </p:nvSpPr>
          <p:spPr>
            <a:xfrm>
              <a:off x="1064034" y="180478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BAD51390-5D42-4AA7-A9AF-BE4AFF3F121F}"/>
                </a:ext>
              </a:extLst>
            </p:cNvPr>
            <p:cNvSpPr>
              <a:spLocks noChangeAspect="1"/>
            </p:cNvSpPr>
            <p:nvPr/>
          </p:nvSpPr>
          <p:spPr>
            <a:xfrm>
              <a:off x="1164374" y="2389694"/>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E1ACDA2E-3104-4B47-9A98-E170C97DC6E4}"/>
                </a:ext>
              </a:extLst>
            </p:cNvPr>
            <p:cNvSpPr>
              <a:spLocks noChangeAspect="1"/>
            </p:cNvSpPr>
            <p:nvPr/>
          </p:nvSpPr>
          <p:spPr>
            <a:xfrm>
              <a:off x="801952" y="352940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0B41B110-ADF5-47F4-8005-57B4CA943882}"/>
                </a:ext>
              </a:extLst>
            </p:cNvPr>
            <p:cNvSpPr>
              <a:spLocks noChangeAspect="1"/>
            </p:cNvSpPr>
            <p:nvPr/>
          </p:nvSpPr>
          <p:spPr>
            <a:xfrm>
              <a:off x="1152639" y="335918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DB63BCD8-1F82-4588-B850-FB15457A0433}"/>
                </a:ext>
              </a:extLst>
            </p:cNvPr>
            <p:cNvSpPr>
              <a:spLocks noChangeAspect="1"/>
            </p:cNvSpPr>
            <p:nvPr/>
          </p:nvSpPr>
          <p:spPr>
            <a:xfrm>
              <a:off x="1119451" y="4720704"/>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5EBAEEBC-FAF9-4021-A261-FE08C983E259}"/>
                </a:ext>
              </a:extLst>
            </p:cNvPr>
            <p:cNvSpPr>
              <a:spLocks noChangeAspect="1"/>
            </p:cNvSpPr>
            <p:nvPr/>
          </p:nvSpPr>
          <p:spPr>
            <a:xfrm>
              <a:off x="929512" y="545900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4D2749C0-9EF6-4E2F-952F-3302852C7A2D}"/>
                </a:ext>
              </a:extLst>
            </p:cNvPr>
            <p:cNvSpPr>
              <a:spLocks noChangeAspect="1"/>
            </p:cNvSpPr>
            <p:nvPr/>
          </p:nvSpPr>
          <p:spPr>
            <a:xfrm>
              <a:off x="1103781" y="6166441"/>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2" name="TextBox 241">
            <a:extLst>
              <a:ext uri="{FF2B5EF4-FFF2-40B4-BE49-F238E27FC236}">
                <a16:creationId xmlns:a16="http://schemas.microsoft.com/office/drawing/2014/main" id="{F835C1D4-C06A-43E8-87AD-2DE8F53B4290}"/>
              </a:ext>
            </a:extLst>
          </p:cNvPr>
          <p:cNvSpPr txBox="1"/>
          <p:nvPr/>
        </p:nvSpPr>
        <p:spPr>
          <a:xfrm>
            <a:off x="6693823" y="5367448"/>
            <a:ext cx="119144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Container registry</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76D26AD6-1A93-433A-A396-FC94FD6618C0}"/>
              </a:ext>
              <a:ext uri="{C183D7F6-B498-43B3-948B-1728B52AA6E4}">
                <adec:decorative xmlns:adec="http://schemas.microsoft.com/office/drawing/2017/decorative" val="1"/>
              </a:ext>
            </a:extLst>
          </p:cNvPr>
          <p:cNvCxnSpPr>
            <a:cxnSpLocks/>
          </p:cNvCxnSpPr>
          <p:nvPr/>
        </p:nvCxnSpPr>
        <p:spPr>
          <a:xfrm>
            <a:off x="1559270" y="2415045"/>
            <a:ext cx="691196" cy="66472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F9B62782-87A6-4C4A-BE5F-518D1FBABF6F}"/>
              </a:ext>
              <a:ext uri="{C183D7F6-B498-43B3-948B-1728B52AA6E4}">
                <adec:decorative xmlns:adec="http://schemas.microsoft.com/office/drawing/2017/decorative" val="1"/>
              </a:ext>
            </a:extLst>
          </p:cNvPr>
          <p:cNvCxnSpPr>
            <a:cxnSpLocks/>
          </p:cNvCxnSpPr>
          <p:nvPr/>
        </p:nvCxnSpPr>
        <p:spPr>
          <a:xfrm flipV="1">
            <a:off x="1557127" y="3551713"/>
            <a:ext cx="693339" cy="63393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2" name="Picture 141" descr="Azure Stack HCI">
            <a:extLst>
              <a:ext uri="{FF2B5EF4-FFF2-40B4-BE49-F238E27FC236}">
                <a16:creationId xmlns:a16="http://schemas.microsoft.com/office/drawing/2014/main" id="{8624C9AB-4D37-40CF-9D06-90A2B21D1618}"/>
              </a:ext>
            </a:extLst>
          </p:cNvPr>
          <p:cNvPicPr preferRelativeResize="0">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2315374" y="2877963"/>
            <a:ext cx="1146253" cy="656807"/>
          </a:xfrm>
          <a:prstGeom prst="rect">
            <a:avLst/>
          </a:prstGeom>
        </p:spPr>
      </p:pic>
      <p:grpSp>
        <p:nvGrpSpPr>
          <p:cNvPr id="231" name="Group 230">
            <a:extLst>
              <a:ext uri="{FF2B5EF4-FFF2-40B4-BE49-F238E27FC236}">
                <a16:creationId xmlns:a16="http://schemas.microsoft.com/office/drawing/2014/main" id="{E853C6B9-22C8-4A02-AFCF-45A3B7C073EF}"/>
              </a:ext>
              <a:ext uri="{C183D7F6-B498-43B3-948B-1728B52AA6E4}">
                <adec:decorative xmlns:adec="http://schemas.microsoft.com/office/drawing/2017/decorative" val="1"/>
              </a:ext>
            </a:extLst>
          </p:cNvPr>
          <p:cNvGrpSpPr/>
          <p:nvPr/>
        </p:nvGrpSpPr>
        <p:grpSpPr>
          <a:xfrm>
            <a:off x="10089946" y="3044082"/>
            <a:ext cx="2102054" cy="547611"/>
            <a:chOff x="10089946" y="3044082"/>
            <a:chExt cx="2102054" cy="547611"/>
          </a:xfrm>
        </p:grpSpPr>
        <p:pic>
          <p:nvPicPr>
            <p:cNvPr id="267" name="Picture 266" descr="Icon&#10;&#10;Description automatically generated">
              <a:extLst>
                <a:ext uri="{FF2B5EF4-FFF2-40B4-BE49-F238E27FC236}">
                  <a16:creationId xmlns:a16="http://schemas.microsoft.com/office/drawing/2014/main" id="{C0E1B746-92DC-404C-86CF-0C9A57A8B4A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087566" y="3044082"/>
              <a:ext cx="303723" cy="300896"/>
            </a:xfrm>
            <a:prstGeom prst="rect">
              <a:avLst/>
            </a:prstGeom>
          </p:spPr>
        </p:pic>
        <p:sp>
          <p:nvSpPr>
            <p:cNvPr id="277" name="TextBox 276">
              <a:extLst>
                <a:ext uri="{FF2B5EF4-FFF2-40B4-BE49-F238E27FC236}">
                  <a16:creationId xmlns:a16="http://schemas.microsoft.com/office/drawing/2014/main" id="{B44EBB5D-5CC4-4A37-9484-524B1DA42AFB}"/>
                </a:ext>
              </a:extLst>
            </p:cNvPr>
            <p:cNvSpPr txBox="1"/>
            <p:nvPr/>
          </p:nvSpPr>
          <p:spPr>
            <a:xfrm>
              <a:off x="10969722" y="3376249"/>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panose="020F0502020204030204"/>
                  <a:ea typeface="+mn-ea"/>
                  <a:cs typeface="+mn-cs"/>
                </a:rPr>
                <a:t>Power BI</a:t>
              </a:r>
              <a:endParaRPr kumimoji="0" lang="en-SE" sz="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48" name="Straight Arrow Connector 147">
              <a:extLst>
                <a:ext uri="{FF2B5EF4-FFF2-40B4-BE49-F238E27FC236}">
                  <a16:creationId xmlns:a16="http://schemas.microsoft.com/office/drawing/2014/main" id="{767941B3-696A-4AF6-AD8D-C49A87175B92}"/>
                </a:ext>
              </a:extLst>
            </p:cNvPr>
            <p:cNvCxnSpPr>
              <a:cxnSpLocks/>
            </p:cNvCxnSpPr>
            <p:nvPr/>
          </p:nvCxnSpPr>
          <p:spPr>
            <a:xfrm flipV="1">
              <a:off x="10089946" y="3308302"/>
              <a:ext cx="800100" cy="1"/>
            </a:xfrm>
            <a:prstGeom prst="straightConnector1">
              <a:avLst/>
            </a:prstGeom>
            <a:ln w="28575">
              <a:solidFill>
                <a:srgbClr val="0078D4"/>
              </a:solidFill>
              <a:tailEnd type="triangle"/>
            </a:ln>
          </p:spPr>
          <p:style>
            <a:lnRef idx="1">
              <a:schemeClr val="accent1"/>
            </a:lnRef>
            <a:fillRef idx="0">
              <a:schemeClr val="accent1"/>
            </a:fillRef>
            <a:effectRef idx="0">
              <a:schemeClr val="accent1"/>
            </a:effectRef>
            <a:fontRef idx="minor">
              <a:schemeClr val="tx1"/>
            </a:fontRef>
          </p:style>
        </p:cxnSp>
      </p:grpSp>
      <p:sp>
        <p:nvSpPr>
          <p:cNvPr id="150" name="Rounded Rectangle 158">
            <a:extLst>
              <a:ext uri="{FF2B5EF4-FFF2-40B4-BE49-F238E27FC236}">
                <a16:creationId xmlns:a16="http://schemas.microsoft.com/office/drawing/2014/main" id="{12ABC5B2-2080-42DD-ACAA-60EF6DCA36F7}"/>
              </a:ext>
              <a:ext uri="{C183D7F6-B498-43B3-948B-1728B52AA6E4}">
                <adec:decorative xmlns:adec="http://schemas.microsoft.com/office/drawing/2017/decorative" val="1"/>
              </a:ext>
            </a:extLst>
          </p:cNvPr>
          <p:cNvSpPr/>
          <p:nvPr/>
        </p:nvSpPr>
        <p:spPr>
          <a:xfrm rot="5400000">
            <a:off x="5366697" y="3986892"/>
            <a:ext cx="1093556" cy="3614812"/>
          </a:xfrm>
          <a:prstGeom prst="roundRect">
            <a:avLst>
              <a:gd name="adj" fmla="val 4204"/>
            </a:avLst>
          </a:prstGeom>
          <a:solidFill>
            <a:schemeClr val="bg1"/>
          </a:solidFill>
          <a:ln w="19050" cap="flat" cmpd="sng" algn="ctr">
            <a:solidFill>
              <a:srgbClr val="878786">
                <a:lumMod val="50000"/>
              </a:srgbClr>
            </a:solidFill>
            <a:prstDash val="dashDot"/>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9" name="Rounded Rectangle 158">
            <a:extLst>
              <a:ext uri="{FF2B5EF4-FFF2-40B4-BE49-F238E27FC236}">
                <a16:creationId xmlns:a16="http://schemas.microsoft.com/office/drawing/2014/main" id="{90C68D64-65B3-4810-91E0-A0E824077215}"/>
              </a:ext>
              <a:ext uri="{C183D7F6-B498-43B3-948B-1728B52AA6E4}">
                <adec:decorative xmlns:adec="http://schemas.microsoft.com/office/drawing/2017/decorative" val="1"/>
              </a:ext>
            </a:extLst>
          </p:cNvPr>
          <p:cNvSpPr/>
          <p:nvPr/>
        </p:nvSpPr>
        <p:spPr>
          <a:xfrm rot="5400000">
            <a:off x="4611831" y="1360256"/>
            <a:ext cx="3172965" cy="4184491"/>
          </a:xfrm>
          <a:prstGeom prst="roundRect">
            <a:avLst>
              <a:gd name="adj" fmla="val 4204"/>
            </a:avLst>
          </a:prstGeom>
          <a:solidFill>
            <a:schemeClr val="bg1"/>
          </a:solidFill>
          <a:ln w="19050" cap="flat" cmpd="sng" algn="ctr">
            <a:solidFill>
              <a:srgbClr val="878786">
                <a:lumMod val="50000"/>
              </a:srgbClr>
            </a:solidFill>
            <a:prstDash val="dashDot"/>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60" name="Rectangle 159">
            <a:extLst>
              <a:ext uri="{FF2B5EF4-FFF2-40B4-BE49-F238E27FC236}">
                <a16:creationId xmlns:a16="http://schemas.microsoft.com/office/drawing/2014/main" id="{4537E2AC-2FD0-4899-9C27-68DC56E70BDB}"/>
              </a:ext>
              <a:ext uri="{C183D7F6-B498-43B3-948B-1728B52AA6E4}">
                <adec:decorative xmlns:adec="http://schemas.microsoft.com/office/drawing/2017/decorative" val="1"/>
              </a:ext>
            </a:extLst>
          </p:cNvPr>
          <p:cNvSpPr/>
          <p:nvPr/>
        </p:nvSpPr>
        <p:spPr>
          <a:xfrm>
            <a:off x="6851028" y="3913439"/>
            <a:ext cx="1356552" cy="93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7077036-31DF-45CE-8519-5A2FB89F8C18}"/>
              </a:ext>
              <a:ext uri="{C183D7F6-B498-43B3-948B-1728B52AA6E4}">
                <adec:decorative xmlns:adec="http://schemas.microsoft.com/office/drawing/2017/decorative" val="1"/>
              </a:ext>
            </a:extLst>
          </p:cNvPr>
          <p:cNvSpPr/>
          <p:nvPr/>
        </p:nvSpPr>
        <p:spPr>
          <a:xfrm>
            <a:off x="7115170" y="1937355"/>
            <a:ext cx="1001606" cy="8436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D90B8D7E-153B-4755-B573-2C3DD05ACCCC}"/>
              </a:ext>
              <a:ext uri="{C183D7F6-B498-43B3-948B-1728B52AA6E4}">
                <adec:decorative xmlns:adec="http://schemas.microsoft.com/office/drawing/2017/decorative" val="1"/>
              </a:ext>
            </a:extLst>
          </p:cNvPr>
          <p:cNvSpPr/>
          <p:nvPr/>
        </p:nvSpPr>
        <p:spPr>
          <a:xfrm>
            <a:off x="4282191" y="4455255"/>
            <a:ext cx="2123360" cy="323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CBF21D5B-1434-49D2-83CE-453A63F763AA}"/>
              </a:ext>
              <a:ext uri="{C183D7F6-B498-43B3-948B-1728B52AA6E4}">
                <adec:decorative xmlns:adec="http://schemas.microsoft.com/office/drawing/2017/decorative" val="1"/>
              </a:ext>
            </a:extLst>
          </p:cNvPr>
          <p:cNvSpPr/>
          <p:nvPr/>
        </p:nvSpPr>
        <p:spPr>
          <a:xfrm>
            <a:off x="5294442" y="2008888"/>
            <a:ext cx="1116075" cy="2377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0CFCA9E2-9331-42D1-B23C-11B2427F6F27}"/>
              </a:ext>
              <a:ext uri="{C183D7F6-B498-43B3-948B-1728B52AA6E4}">
                <adec:decorative xmlns:adec="http://schemas.microsoft.com/office/drawing/2017/decorative" val="1"/>
              </a:ext>
            </a:extLst>
          </p:cNvPr>
          <p:cNvSpPr/>
          <p:nvPr/>
        </p:nvSpPr>
        <p:spPr>
          <a:xfrm>
            <a:off x="4265227" y="2000310"/>
            <a:ext cx="857995" cy="24065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5A68403F-CFB6-4C6A-B547-2CCC1BF934AA}"/>
              </a:ext>
              <a:ext uri="{C183D7F6-B498-43B3-948B-1728B52AA6E4}">
                <adec:decorative xmlns:adec="http://schemas.microsoft.com/office/drawing/2017/decorative" val="1"/>
              </a:ext>
            </a:extLst>
          </p:cNvPr>
          <p:cNvSpPr/>
          <p:nvPr/>
        </p:nvSpPr>
        <p:spPr>
          <a:xfrm>
            <a:off x="4186231" y="1943601"/>
            <a:ext cx="2362596" cy="2922902"/>
          </a:xfrm>
          <a:prstGeom prst="rect">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Graphic 91">
            <a:extLst>
              <a:ext uri="{FF2B5EF4-FFF2-40B4-BE49-F238E27FC236}">
                <a16:creationId xmlns:a16="http://schemas.microsoft.com/office/drawing/2014/main" id="{DDEF80F0-FE64-459E-8744-78D0439B25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8792" y="1896475"/>
            <a:ext cx="171450" cy="171450"/>
          </a:xfrm>
          <a:prstGeom prst="rect">
            <a:avLst/>
          </a:prstGeom>
        </p:spPr>
      </p:pic>
      <p:pic>
        <p:nvPicPr>
          <p:cNvPr id="114" name="Graphic 113">
            <a:extLst>
              <a:ext uri="{FF2B5EF4-FFF2-40B4-BE49-F238E27FC236}">
                <a16:creationId xmlns:a16="http://schemas.microsoft.com/office/drawing/2014/main" id="{2D3DE62B-0636-4B35-B2EB-1111468DEA9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1533" y="3215694"/>
            <a:ext cx="582960" cy="582960"/>
          </a:xfrm>
          <a:prstGeom prst="rect">
            <a:avLst/>
          </a:prstGeom>
        </p:spPr>
      </p:pic>
      <p:pic>
        <p:nvPicPr>
          <p:cNvPr id="118" name="Graphic 117">
            <a:extLst>
              <a:ext uri="{FF2B5EF4-FFF2-40B4-BE49-F238E27FC236}">
                <a16:creationId xmlns:a16="http://schemas.microsoft.com/office/drawing/2014/main" id="{51BECD39-6F73-423A-98ED-CAFAB7988141}"/>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8602" y="4525269"/>
            <a:ext cx="214313" cy="214313"/>
          </a:xfrm>
          <a:prstGeom prst="rect">
            <a:avLst/>
          </a:prstGeom>
        </p:spPr>
      </p:pic>
      <p:pic>
        <p:nvPicPr>
          <p:cNvPr id="120" name="Picture 119" descr="A picture containing drawing&#10;&#10;Description automatically generated">
            <a:extLst>
              <a:ext uri="{FF2B5EF4-FFF2-40B4-BE49-F238E27FC236}">
                <a16:creationId xmlns:a16="http://schemas.microsoft.com/office/drawing/2014/main" id="{29094D5F-D14D-418F-B1B6-D546C57E4B7D}"/>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358133" y="2710878"/>
            <a:ext cx="636607" cy="407925"/>
          </a:xfrm>
          <a:prstGeom prst="rect">
            <a:avLst/>
          </a:prstGeom>
        </p:spPr>
      </p:pic>
      <p:sp>
        <p:nvSpPr>
          <p:cNvPr id="123" name="TextBox 122">
            <a:extLst>
              <a:ext uri="{FF2B5EF4-FFF2-40B4-BE49-F238E27FC236}">
                <a16:creationId xmlns:a16="http://schemas.microsoft.com/office/drawing/2014/main" id="{1F632AA3-599D-4AD9-96E6-9F3864D2AD42}"/>
              </a:ext>
            </a:extLst>
          </p:cNvPr>
          <p:cNvSpPr txBox="1"/>
          <p:nvPr/>
        </p:nvSpPr>
        <p:spPr>
          <a:xfrm>
            <a:off x="4272392" y="3086808"/>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Collector</a:t>
            </a:r>
          </a:p>
        </p:txBody>
      </p:sp>
      <p:sp>
        <p:nvSpPr>
          <p:cNvPr id="125" name="TextBox 124">
            <a:extLst>
              <a:ext uri="{FF2B5EF4-FFF2-40B4-BE49-F238E27FC236}">
                <a16:creationId xmlns:a16="http://schemas.microsoft.com/office/drawing/2014/main" id="{A37B2166-8703-4C9A-94EC-6E7C93F578CF}"/>
              </a:ext>
            </a:extLst>
          </p:cNvPr>
          <p:cNvSpPr txBox="1"/>
          <p:nvPr/>
        </p:nvSpPr>
        <p:spPr>
          <a:xfrm>
            <a:off x="4347167" y="4059842"/>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SQL Edge</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7" name="Graphic 126">
            <a:extLst>
              <a:ext uri="{FF2B5EF4-FFF2-40B4-BE49-F238E27FC236}">
                <a16:creationId xmlns:a16="http://schemas.microsoft.com/office/drawing/2014/main" id="{CA024181-80CF-443F-8BE4-7568E51FCB64}"/>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91193" y="5651457"/>
            <a:ext cx="182880" cy="182880"/>
          </a:xfrm>
          <a:prstGeom prst="rect">
            <a:avLst/>
          </a:prstGeom>
        </p:spPr>
      </p:pic>
      <p:sp>
        <p:nvSpPr>
          <p:cNvPr id="129" name="TextBox 128">
            <a:extLst>
              <a:ext uri="{FF2B5EF4-FFF2-40B4-BE49-F238E27FC236}">
                <a16:creationId xmlns:a16="http://schemas.microsoft.com/office/drawing/2014/main" id="{199AAC4C-8955-46D4-96A3-171EF2BD1809}"/>
              </a:ext>
            </a:extLst>
          </p:cNvPr>
          <p:cNvSpPr txBox="1"/>
          <p:nvPr/>
        </p:nvSpPr>
        <p:spPr>
          <a:xfrm>
            <a:off x="4494432" y="2096877"/>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IoT Edge</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9" name="Picture 138" descr="A picture containing drawing&#10;&#10;Description automatically generated">
            <a:extLst>
              <a:ext uri="{FF2B5EF4-FFF2-40B4-BE49-F238E27FC236}">
                <a16:creationId xmlns:a16="http://schemas.microsoft.com/office/drawing/2014/main" id="{5FF703DE-70CC-4F89-A5BC-78C9D9A083B0}"/>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631511" y="2524070"/>
            <a:ext cx="434773" cy="278594"/>
          </a:xfrm>
          <a:prstGeom prst="rect">
            <a:avLst/>
          </a:prstGeom>
        </p:spPr>
      </p:pic>
      <p:sp>
        <p:nvSpPr>
          <p:cNvPr id="141" name="TextBox 140">
            <a:extLst>
              <a:ext uri="{FF2B5EF4-FFF2-40B4-BE49-F238E27FC236}">
                <a16:creationId xmlns:a16="http://schemas.microsoft.com/office/drawing/2014/main" id="{DA285CEB-A507-4103-9944-FC413711307E}"/>
              </a:ext>
            </a:extLst>
          </p:cNvPr>
          <p:cNvSpPr txBox="1"/>
          <p:nvPr/>
        </p:nvSpPr>
        <p:spPr>
          <a:xfrm>
            <a:off x="5439654" y="2843903"/>
            <a:ext cx="836023"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Web Apps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E910E73F-2707-4CA1-A944-731D47DF91CB}"/>
              </a:ext>
            </a:extLst>
          </p:cNvPr>
          <p:cNvSpPr txBox="1"/>
          <p:nvPr/>
        </p:nvSpPr>
        <p:spPr>
          <a:xfrm>
            <a:off x="5379588" y="3926712"/>
            <a:ext cx="90587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Arc Data Service</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s</a:t>
            </a:r>
          </a:p>
        </p:txBody>
      </p:sp>
      <p:sp>
        <p:nvSpPr>
          <p:cNvPr id="151" name="TextBox 150">
            <a:extLst>
              <a:ext uri="{FF2B5EF4-FFF2-40B4-BE49-F238E27FC236}">
                <a16:creationId xmlns:a16="http://schemas.microsoft.com/office/drawing/2014/main" id="{3DB3C75F-5689-431C-908C-94D4C70399EC}"/>
              </a:ext>
            </a:extLst>
          </p:cNvPr>
          <p:cNvSpPr txBox="1"/>
          <p:nvPr/>
        </p:nvSpPr>
        <p:spPr>
          <a:xfrm>
            <a:off x="4762839" y="4529114"/>
            <a:ext cx="122716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Arc enabled </a:t>
            </a:r>
            <a:r>
              <a:rPr lang="en-SE" sz="800" dirty="0">
                <a:solidFill>
                  <a:prstClr val="black"/>
                </a:solidFill>
                <a:latin typeface="Calibri" panose="020F0502020204030204"/>
              </a:rPr>
              <a:t>Kubernetes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4" name="Graphic 173">
            <a:extLst>
              <a:ext uri="{FF2B5EF4-FFF2-40B4-BE49-F238E27FC236}">
                <a16:creationId xmlns:a16="http://schemas.microsoft.com/office/drawing/2014/main" id="{2067C103-8865-41D8-B133-37A34F7319B5}"/>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95328" y="3964199"/>
            <a:ext cx="214313" cy="214313"/>
          </a:xfrm>
          <a:prstGeom prst="rect">
            <a:avLst/>
          </a:prstGeom>
        </p:spPr>
      </p:pic>
      <p:pic>
        <p:nvPicPr>
          <p:cNvPr id="180" name="Graphic 179">
            <a:extLst>
              <a:ext uri="{FF2B5EF4-FFF2-40B4-BE49-F238E27FC236}">
                <a16:creationId xmlns:a16="http://schemas.microsoft.com/office/drawing/2014/main" id="{5033B375-B0F5-4340-8E4D-D0BC5574A866}"/>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95328" y="4240092"/>
            <a:ext cx="214313" cy="214313"/>
          </a:xfrm>
          <a:prstGeom prst="rect">
            <a:avLst/>
          </a:prstGeom>
        </p:spPr>
      </p:pic>
      <p:pic>
        <p:nvPicPr>
          <p:cNvPr id="182" name="Graphic 181">
            <a:extLst>
              <a:ext uri="{FF2B5EF4-FFF2-40B4-BE49-F238E27FC236}">
                <a16:creationId xmlns:a16="http://schemas.microsoft.com/office/drawing/2014/main" id="{DFAAEE07-4D1A-4B36-A141-3655F76E12EC}"/>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995328" y="4515984"/>
            <a:ext cx="214313" cy="214313"/>
          </a:xfrm>
          <a:prstGeom prst="rect">
            <a:avLst/>
          </a:prstGeom>
        </p:spPr>
      </p:pic>
      <p:sp>
        <p:nvSpPr>
          <p:cNvPr id="184" name="TextBox 183">
            <a:extLst>
              <a:ext uri="{FF2B5EF4-FFF2-40B4-BE49-F238E27FC236}">
                <a16:creationId xmlns:a16="http://schemas.microsoft.com/office/drawing/2014/main" id="{44532BBD-9C3B-4CE7-8668-56EDD42FFCD9}"/>
              </a:ext>
            </a:extLst>
          </p:cNvPr>
          <p:cNvSpPr txBox="1"/>
          <p:nvPr/>
        </p:nvSpPr>
        <p:spPr>
          <a:xfrm>
            <a:off x="7181355" y="4514214"/>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Monitor</a:t>
            </a:r>
          </a:p>
        </p:txBody>
      </p:sp>
      <p:sp>
        <p:nvSpPr>
          <p:cNvPr id="186" name="TextBox 185">
            <a:extLst>
              <a:ext uri="{FF2B5EF4-FFF2-40B4-BE49-F238E27FC236}">
                <a16:creationId xmlns:a16="http://schemas.microsoft.com/office/drawing/2014/main" id="{FC5A8836-7D57-4096-8645-081B7A04CAE9}"/>
              </a:ext>
            </a:extLst>
          </p:cNvPr>
          <p:cNvSpPr txBox="1"/>
          <p:nvPr/>
        </p:nvSpPr>
        <p:spPr>
          <a:xfrm>
            <a:off x="7181355" y="4238321"/>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Backup</a:t>
            </a:r>
          </a:p>
        </p:txBody>
      </p:sp>
      <p:sp>
        <p:nvSpPr>
          <p:cNvPr id="188" name="TextBox 187">
            <a:extLst>
              <a:ext uri="{FF2B5EF4-FFF2-40B4-BE49-F238E27FC236}">
                <a16:creationId xmlns:a16="http://schemas.microsoft.com/office/drawing/2014/main" id="{47CB4934-D5D1-4294-8D80-F454E64D1D6A}"/>
              </a:ext>
            </a:extLst>
          </p:cNvPr>
          <p:cNvSpPr txBox="1"/>
          <p:nvPr/>
        </p:nvSpPr>
        <p:spPr>
          <a:xfrm>
            <a:off x="7181355" y="3957701"/>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Update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Management</a:t>
            </a:r>
          </a:p>
        </p:txBody>
      </p:sp>
      <p:pic>
        <p:nvPicPr>
          <p:cNvPr id="198" name="Graphic 197">
            <a:extLst>
              <a:ext uri="{FF2B5EF4-FFF2-40B4-BE49-F238E27FC236}">
                <a16:creationId xmlns:a16="http://schemas.microsoft.com/office/drawing/2014/main" id="{138D83D8-2040-470F-B908-A3600D25C9CE}"/>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512467" y="5710865"/>
            <a:ext cx="171450" cy="171450"/>
          </a:xfrm>
          <a:prstGeom prst="rect">
            <a:avLst/>
          </a:prstGeom>
        </p:spPr>
      </p:pic>
      <p:pic>
        <p:nvPicPr>
          <p:cNvPr id="202" name="Graphic 201">
            <a:extLst>
              <a:ext uri="{FF2B5EF4-FFF2-40B4-BE49-F238E27FC236}">
                <a16:creationId xmlns:a16="http://schemas.microsoft.com/office/drawing/2014/main" id="{8EA5A0C2-82C6-4E12-9DD7-F8E1D6D678AF}"/>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48629" y="2156960"/>
            <a:ext cx="214313" cy="214313"/>
          </a:xfrm>
          <a:prstGeom prst="rect">
            <a:avLst/>
          </a:prstGeom>
        </p:spPr>
      </p:pic>
      <p:pic>
        <p:nvPicPr>
          <p:cNvPr id="204" name="Graphic 203">
            <a:extLst>
              <a:ext uri="{FF2B5EF4-FFF2-40B4-BE49-F238E27FC236}">
                <a16:creationId xmlns:a16="http://schemas.microsoft.com/office/drawing/2014/main" id="{7AEAF24C-1CE0-4685-979B-A27DE9E09047}"/>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77850" y="2156960"/>
            <a:ext cx="214313" cy="214313"/>
          </a:xfrm>
          <a:prstGeom prst="rect">
            <a:avLst/>
          </a:prstGeom>
        </p:spPr>
      </p:pic>
      <p:pic>
        <p:nvPicPr>
          <p:cNvPr id="208" name="Graphic 207">
            <a:extLst>
              <a:ext uri="{FF2B5EF4-FFF2-40B4-BE49-F238E27FC236}">
                <a16:creationId xmlns:a16="http://schemas.microsoft.com/office/drawing/2014/main" id="{C2A8FA11-F4FA-4BBA-BBEE-FE85140193A5}"/>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48629" y="2510321"/>
            <a:ext cx="214313" cy="214313"/>
          </a:xfrm>
          <a:prstGeom prst="rect">
            <a:avLst/>
          </a:prstGeom>
        </p:spPr>
      </p:pic>
      <p:pic>
        <p:nvPicPr>
          <p:cNvPr id="210" name="Graphic 209">
            <a:extLst>
              <a:ext uri="{FF2B5EF4-FFF2-40B4-BE49-F238E27FC236}">
                <a16:creationId xmlns:a16="http://schemas.microsoft.com/office/drawing/2014/main" id="{E4D8BB21-524F-4E9D-8660-49DE92FFFB61}"/>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77850" y="2510321"/>
            <a:ext cx="214313" cy="214313"/>
          </a:xfrm>
          <a:prstGeom prst="rect">
            <a:avLst/>
          </a:prstGeom>
        </p:spPr>
      </p:pic>
      <p:grpSp>
        <p:nvGrpSpPr>
          <p:cNvPr id="233" name="Group 232">
            <a:extLst>
              <a:ext uri="{FF2B5EF4-FFF2-40B4-BE49-F238E27FC236}">
                <a16:creationId xmlns:a16="http://schemas.microsoft.com/office/drawing/2014/main" id="{8816FC00-63F2-4428-9937-4F4606C2CFD5}"/>
              </a:ext>
              <a:ext uri="{C183D7F6-B498-43B3-948B-1728B52AA6E4}">
                <adec:decorative xmlns:adec="http://schemas.microsoft.com/office/drawing/2017/decorative" val="1"/>
              </a:ext>
            </a:extLst>
          </p:cNvPr>
          <p:cNvGrpSpPr/>
          <p:nvPr/>
        </p:nvGrpSpPr>
        <p:grpSpPr>
          <a:xfrm>
            <a:off x="4198942" y="5338972"/>
            <a:ext cx="3330904" cy="850732"/>
            <a:chOff x="4198942" y="5338972"/>
            <a:chExt cx="3330904" cy="850732"/>
          </a:xfrm>
        </p:grpSpPr>
        <p:pic>
          <p:nvPicPr>
            <p:cNvPr id="104" name="Graphic 103">
              <a:extLst>
                <a:ext uri="{FF2B5EF4-FFF2-40B4-BE49-F238E27FC236}">
                  <a16:creationId xmlns:a16="http://schemas.microsoft.com/office/drawing/2014/main" id="{4423AC1E-23DF-4ACB-AF66-53A965A3C16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98942" y="5338972"/>
              <a:ext cx="214313" cy="214313"/>
            </a:xfrm>
            <a:prstGeom prst="rect">
              <a:avLst/>
            </a:prstGeom>
          </p:spPr>
        </p:pic>
        <p:pic>
          <p:nvPicPr>
            <p:cNvPr id="170" name="Graphic 169">
              <a:extLst>
                <a:ext uri="{FF2B5EF4-FFF2-40B4-BE49-F238E27FC236}">
                  <a16:creationId xmlns:a16="http://schemas.microsoft.com/office/drawing/2014/main" id="{A540697F-4930-4090-AC11-E0E0D351C6E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537595" y="5399588"/>
              <a:ext cx="214313" cy="214313"/>
            </a:xfrm>
            <a:prstGeom prst="rect">
              <a:avLst/>
            </a:prstGeom>
          </p:spPr>
        </p:pic>
        <p:pic>
          <p:nvPicPr>
            <p:cNvPr id="178" name="Graphic 177">
              <a:extLst>
                <a:ext uri="{FF2B5EF4-FFF2-40B4-BE49-F238E27FC236}">
                  <a16:creationId xmlns:a16="http://schemas.microsoft.com/office/drawing/2014/main" id="{A0B6C366-7B83-477B-AE78-FF65A180ED6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8942" y="5975391"/>
              <a:ext cx="214313" cy="214313"/>
            </a:xfrm>
            <a:prstGeom prst="rect">
              <a:avLst/>
            </a:prstGeom>
          </p:spPr>
        </p:pic>
        <p:pic>
          <p:nvPicPr>
            <p:cNvPr id="194" name="Graphic 193">
              <a:extLst>
                <a:ext uri="{FF2B5EF4-FFF2-40B4-BE49-F238E27FC236}">
                  <a16:creationId xmlns:a16="http://schemas.microsoft.com/office/drawing/2014/main" id="{D6B1F7E5-B908-43BD-9002-43B5EFA21AA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198942" y="5630858"/>
              <a:ext cx="214313" cy="214313"/>
            </a:xfrm>
            <a:prstGeom prst="rect">
              <a:avLst/>
            </a:prstGeom>
          </p:spPr>
        </p:pic>
        <p:sp>
          <p:nvSpPr>
            <p:cNvPr id="214" name="TextBox 213">
              <a:extLst>
                <a:ext uri="{FF2B5EF4-FFF2-40B4-BE49-F238E27FC236}">
                  <a16:creationId xmlns:a16="http://schemas.microsoft.com/office/drawing/2014/main" id="{418B7FC5-3E72-4BAE-9827-EA1A1E35478E}"/>
                </a:ext>
              </a:extLst>
            </p:cNvPr>
            <p:cNvSpPr txBox="1"/>
            <p:nvPr/>
          </p:nvSpPr>
          <p:spPr>
            <a:xfrm>
              <a:off x="4355170" y="5651019"/>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AD</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 name="TextBox 215">
              <a:extLst>
                <a:ext uri="{FF2B5EF4-FFF2-40B4-BE49-F238E27FC236}">
                  <a16:creationId xmlns:a16="http://schemas.microsoft.com/office/drawing/2014/main" id="{98F8488D-2CC3-472D-A5BC-EAABB7885556}"/>
                </a:ext>
              </a:extLst>
            </p:cNvPr>
            <p:cNvSpPr txBox="1"/>
            <p:nvPr/>
          </p:nvSpPr>
          <p:spPr>
            <a:xfrm>
              <a:off x="4355170" y="5346639"/>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Security center</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TextBox 217">
              <a:extLst>
                <a:ext uri="{FF2B5EF4-FFF2-40B4-BE49-F238E27FC236}">
                  <a16:creationId xmlns:a16="http://schemas.microsoft.com/office/drawing/2014/main" id="{A48A9AA1-525A-4C23-9C41-9C7DA2C37416}"/>
                </a:ext>
              </a:extLst>
            </p:cNvPr>
            <p:cNvSpPr txBox="1"/>
            <p:nvPr/>
          </p:nvSpPr>
          <p:spPr>
            <a:xfrm>
              <a:off x="6693823" y="5394761"/>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Key vault</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6" name="TextBox 225">
              <a:extLst>
                <a:ext uri="{FF2B5EF4-FFF2-40B4-BE49-F238E27FC236}">
                  <a16:creationId xmlns:a16="http://schemas.microsoft.com/office/drawing/2014/main" id="{7ADBFCF4-D0C1-4D42-82B9-BDFDA8415BE1}"/>
                </a:ext>
              </a:extLst>
            </p:cNvPr>
            <p:cNvSpPr txBox="1"/>
            <p:nvPr/>
          </p:nvSpPr>
          <p:spPr>
            <a:xfrm>
              <a:off x="4355170" y="5958069"/>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Policy</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34" name="Group 233">
            <a:extLst>
              <a:ext uri="{FF2B5EF4-FFF2-40B4-BE49-F238E27FC236}">
                <a16:creationId xmlns:a16="http://schemas.microsoft.com/office/drawing/2014/main" id="{B143A341-DEF4-48FD-9B9D-FE05F871DF4D}"/>
              </a:ext>
              <a:ext uri="{C183D7F6-B498-43B3-948B-1728B52AA6E4}">
                <adec:decorative xmlns:adec="http://schemas.microsoft.com/office/drawing/2017/decorative" val="1"/>
              </a:ext>
            </a:extLst>
          </p:cNvPr>
          <p:cNvGrpSpPr/>
          <p:nvPr/>
        </p:nvGrpSpPr>
        <p:grpSpPr>
          <a:xfrm>
            <a:off x="5217560" y="5899162"/>
            <a:ext cx="1000412" cy="366570"/>
            <a:chOff x="5217560" y="5899162"/>
            <a:chExt cx="1000412" cy="366570"/>
          </a:xfrm>
        </p:grpSpPr>
        <p:pic>
          <p:nvPicPr>
            <p:cNvPr id="172" name="Graphic 171">
              <a:extLst>
                <a:ext uri="{FF2B5EF4-FFF2-40B4-BE49-F238E27FC236}">
                  <a16:creationId xmlns:a16="http://schemas.microsoft.com/office/drawing/2014/main" id="{09C2B1B8-DEC2-45F2-8AAC-5486F338F81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17560" y="5899162"/>
              <a:ext cx="214313" cy="214313"/>
            </a:xfrm>
            <a:prstGeom prst="rect">
              <a:avLst/>
            </a:prstGeom>
          </p:spPr>
        </p:pic>
        <p:sp>
          <p:nvSpPr>
            <p:cNvPr id="224" name="TextBox 223">
              <a:extLst>
                <a:ext uri="{FF2B5EF4-FFF2-40B4-BE49-F238E27FC236}">
                  <a16:creationId xmlns:a16="http://schemas.microsoft.com/office/drawing/2014/main" id="{EC41CA1F-FDB7-4346-853F-C8D7B0B6C091}"/>
                </a:ext>
              </a:extLst>
            </p:cNvPr>
            <p:cNvSpPr txBox="1"/>
            <p:nvPr/>
          </p:nvSpPr>
          <p:spPr>
            <a:xfrm>
              <a:off x="5381949" y="5927178"/>
              <a:ext cx="83602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Log analytics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38" name="Graphic 237">
            <a:extLst>
              <a:ext uri="{FF2B5EF4-FFF2-40B4-BE49-F238E27FC236}">
                <a16:creationId xmlns:a16="http://schemas.microsoft.com/office/drawing/2014/main" id="{85365D88-B26C-446A-80A2-95B4CD1B4C37}"/>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512467" y="5991869"/>
            <a:ext cx="181356" cy="181356"/>
          </a:xfrm>
          <a:prstGeom prst="rect">
            <a:avLst/>
          </a:prstGeom>
        </p:spPr>
      </p:pic>
      <p:sp>
        <p:nvSpPr>
          <p:cNvPr id="240" name="TextBox 239">
            <a:extLst>
              <a:ext uri="{FF2B5EF4-FFF2-40B4-BE49-F238E27FC236}">
                <a16:creationId xmlns:a16="http://schemas.microsoft.com/office/drawing/2014/main" id="{A1C0DEB9-B41F-480E-B7AF-463956E8BC28}"/>
              </a:ext>
            </a:extLst>
          </p:cNvPr>
          <p:cNvSpPr txBox="1"/>
          <p:nvPr/>
        </p:nvSpPr>
        <p:spPr>
          <a:xfrm>
            <a:off x="5372549" y="5643305"/>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IoT hub</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TextBox 243">
            <a:extLst>
              <a:ext uri="{FF2B5EF4-FFF2-40B4-BE49-F238E27FC236}">
                <a16:creationId xmlns:a16="http://schemas.microsoft.com/office/drawing/2014/main" id="{77F039BD-8DF2-49C8-A992-365D8F90ED84}"/>
              </a:ext>
            </a:extLst>
          </p:cNvPr>
          <p:cNvSpPr txBox="1"/>
          <p:nvPr/>
        </p:nvSpPr>
        <p:spPr>
          <a:xfrm>
            <a:off x="6693823" y="5676586"/>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Sentinel</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TextBox 245">
            <a:extLst>
              <a:ext uri="{FF2B5EF4-FFF2-40B4-BE49-F238E27FC236}">
                <a16:creationId xmlns:a16="http://schemas.microsoft.com/office/drawing/2014/main" id="{FA783EEC-D860-46B1-B574-F25C08D9980C}"/>
              </a:ext>
            </a:extLst>
          </p:cNvPr>
          <p:cNvSpPr txBox="1"/>
          <p:nvPr/>
        </p:nvSpPr>
        <p:spPr>
          <a:xfrm>
            <a:off x="6693823" y="5971673"/>
            <a:ext cx="96769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Defender for IoT</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TextBox 247">
            <a:extLst>
              <a:ext uri="{FF2B5EF4-FFF2-40B4-BE49-F238E27FC236}">
                <a16:creationId xmlns:a16="http://schemas.microsoft.com/office/drawing/2014/main" id="{84AC6E52-4FDD-4A92-9F4E-8AE44ECAD863}"/>
              </a:ext>
            </a:extLst>
          </p:cNvPr>
          <p:cNvSpPr txBox="1"/>
          <p:nvPr/>
        </p:nvSpPr>
        <p:spPr>
          <a:xfrm>
            <a:off x="7213788" y="1926466"/>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Virtual machines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1" name="Graphic 260">
            <a:extLst>
              <a:ext uri="{FF2B5EF4-FFF2-40B4-BE49-F238E27FC236}">
                <a16:creationId xmlns:a16="http://schemas.microsoft.com/office/drawing/2014/main" id="{BE067764-951F-4F8F-A4CF-7BE9DF4B1D8B}"/>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319219" y="2086578"/>
            <a:ext cx="214313" cy="214313"/>
          </a:xfrm>
          <a:prstGeom prst="rect">
            <a:avLst/>
          </a:prstGeom>
        </p:spPr>
      </p:pic>
      <p:sp>
        <p:nvSpPr>
          <p:cNvPr id="140" name="TextBox 139">
            <a:extLst>
              <a:ext uri="{FF2B5EF4-FFF2-40B4-BE49-F238E27FC236}">
                <a16:creationId xmlns:a16="http://schemas.microsoft.com/office/drawing/2014/main" id="{9CF22C98-C83C-4E51-A317-2B9AE0E1AAB0}"/>
              </a:ext>
            </a:extLst>
          </p:cNvPr>
          <p:cNvSpPr txBox="1"/>
          <p:nvPr/>
        </p:nvSpPr>
        <p:spPr>
          <a:xfrm>
            <a:off x="4248301" y="1610480"/>
            <a:ext cx="105830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Azure Stack HCI  </a:t>
            </a:r>
            <a:endParaRPr kumimoji="0" lang="en-SE" sz="1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44" name="Graphic 143">
            <a:extLst>
              <a:ext uri="{FF2B5EF4-FFF2-40B4-BE49-F238E27FC236}">
                <a16:creationId xmlns:a16="http://schemas.microsoft.com/office/drawing/2014/main" id="{105D27E6-0478-4BA1-92CD-6CDE1EE30A2A}"/>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080101" y="1621853"/>
            <a:ext cx="197167" cy="197167"/>
          </a:xfrm>
          <a:prstGeom prst="rect">
            <a:avLst/>
          </a:prstGeom>
        </p:spPr>
      </p:pic>
      <p:sp>
        <p:nvSpPr>
          <p:cNvPr id="153" name="TextBox 152">
            <a:extLst>
              <a:ext uri="{FF2B5EF4-FFF2-40B4-BE49-F238E27FC236}">
                <a16:creationId xmlns:a16="http://schemas.microsoft.com/office/drawing/2014/main" id="{98580B2E-05A2-44D5-9FC0-B4B2E36B423F}"/>
              </a:ext>
            </a:extLst>
          </p:cNvPr>
          <p:cNvSpPr txBox="1"/>
          <p:nvPr/>
        </p:nvSpPr>
        <p:spPr>
          <a:xfrm>
            <a:off x="4308575" y="5031414"/>
            <a:ext cx="81464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Azure </a:t>
            </a:r>
            <a:r>
              <a:rPr kumimoji="0" lang="en-SE" sz="1000" b="0" i="0" u="none" strike="noStrike" kern="1200" cap="none" spc="0" normalizeH="0" baseline="0" noProof="0" dirty="0">
                <a:ln>
                  <a:noFill/>
                </a:ln>
                <a:solidFill>
                  <a:srgbClr val="FFFFFF"/>
                </a:solidFill>
                <a:effectLst/>
                <a:uLnTx/>
                <a:uFillTx/>
                <a:latin typeface="Calibri" panose="020F0502020204030204"/>
                <a:ea typeface="+mn-ea"/>
                <a:cs typeface="+mn-cs"/>
              </a:rPr>
              <a:t>Cloud</a:t>
            </a:r>
          </a:p>
        </p:txBody>
      </p:sp>
      <p:sp>
        <p:nvSpPr>
          <p:cNvPr id="26" name="Title 25">
            <a:extLst>
              <a:ext uri="{FF2B5EF4-FFF2-40B4-BE49-F238E27FC236}">
                <a16:creationId xmlns:a16="http://schemas.microsoft.com/office/drawing/2014/main" id="{C5944FBD-EAA2-43AE-A91A-F1E19FB6F619}"/>
              </a:ext>
            </a:extLst>
          </p:cNvPr>
          <p:cNvSpPr>
            <a:spLocks noGrp="1"/>
          </p:cNvSpPr>
          <p:nvPr>
            <p:ph type="title"/>
          </p:nvPr>
        </p:nvSpPr>
        <p:spPr>
          <a:xfrm>
            <a:off x="372769" y="312996"/>
            <a:ext cx="11018520" cy="553998"/>
          </a:xfrm>
        </p:spPr>
        <p:txBody>
          <a:bodyPr/>
          <a:lstStyle/>
          <a:p>
            <a:r>
              <a:rPr lang="en-SE" sz="3000" dirty="0">
                <a:solidFill>
                  <a:schemeClr val="bg1"/>
                </a:solidFill>
                <a:latin typeface="Segoe UI Semibold"/>
                <a:cs typeface="Segoe UI Semibold"/>
              </a:rPr>
              <a:t>SKF </a:t>
            </a:r>
            <a:r>
              <a:rPr lang="en-US" sz="3000" dirty="0">
                <a:solidFill>
                  <a:schemeClr val="bg1"/>
                </a:solidFill>
                <a:latin typeface="Segoe UI Semibold"/>
                <a:cs typeface="Segoe UI Semibold"/>
              </a:rPr>
              <a:t>Digital </a:t>
            </a:r>
            <a:r>
              <a:rPr lang="en-SE" sz="3000" dirty="0">
                <a:solidFill>
                  <a:schemeClr val="bg1"/>
                </a:solidFill>
                <a:latin typeface="Segoe UI Semibold"/>
                <a:cs typeface="Segoe UI Semibold"/>
              </a:rPr>
              <a:t>Manufacturing </a:t>
            </a:r>
            <a:r>
              <a:rPr lang="en-US" sz="3000" dirty="0">
                <a:solidFill>
                  <a:schemeClr val="bg1"/>
                </a:solidFill>
                <a:latin typeface="Segoe UI Semibold"/>
                <a:cs typeface="Segoe UI Semibold"/>
              </a:rPr>
              <a:t>– “Cloud managed, locally executed”</a:t>
            </a:r>
          </a:p>
        </p:txBody>
      </p:sp>
      <p:grpSp>
        <p:nvGrpSpPr>
          <p:cNvPr id="229" name="Group 228">
            <a:extLst>
              <a:ext uri="{FF2B5EF4-FFF2-40B4-BE49-F238E27FC236}">
                <a16:creationId xmlns:a16="http://schemas.microsoft.com/office/drawing/2014/main" id="{450ED897-9275-4363-B7E8-BE7DDEFB5311}"/>
              </a:ext>
              <a:ext uri="{C183D7F6-B498-43B3-948B-1728B52AA6E4}">
                <adec:decorative xmlns:adec="http://schemas.microsoft.com/office/drawing/2017/decorative" val="1"/>
              </a:ext>
            </a:extLst>
          </p:cNvPr>
          <p:cNvGrpSpPr/>
          <p:nvPr/>
        </p:nvGrpSpPr>
        <p:grpSpPr>
          <a:xfrm>
            <a:off x="6478029" y="1610479"/>
            <a:ext cx="4029641" cy="2927321"/>
            <a:chOff x="6478029" y="1610479"/>
            <a:chExt cx="4029641" cy="2927321"/>
          </a:xfrm>
        </p:grpSpPr>
        <p:sp>
          <p:nvSpPr>
            <p:cNvPr id="156" name="Rounded Rectangle 158">
              <a:extLst>
                <a:ext uri="{FF2B5EF4-FFF2-40B4-BE49-F238E27FC236}">
                  <a16:creationId xmlns:a16="http://schemas.microsoft.com/office/drawing/2014/main" id="{EDC3F57C-6505-4E82-9219-0A31026E8D6E}"/>
                </a:ext>
              </a:extLst>
            </p:cNvPr>
            <p:cNvSpPr/>
            <p:nvPr/>
          </p:nvSpPr>
          <p:spPr>
            <a:xfrm rot="5400000">
              <a:off x="8044850" y="2590771"/>
              <a:ext cx="2671781" cy="1222277"/>
            </a:xfrm>
            <a:prstGeom prst="roundRect">
              <a:avLst>
                <a:gd name="adj" fmla="val 4204"/>
              </a:avLst>
            </a:prstGeom>
            <a:solidFill>
              <a:schemeClr val="bg1"/>
            </a:solidFill>
            <a:ln w="19050" cap="flat" cmpd="sng" algn="ctr">
              <a:solidFill>
                <a:srgbClr val="878786">
                  <a:lumMod val="50000"/>
                </a:srgbClr>
              </a:solidFill>
              <a:prstDash val="dashDot"/>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253" name="Straight Arrow Connector 252">
              <a:extLst>
                <a:ext uri="{FF2B5EF4-FFF2-40B4-BE49-F238E27FC236}">
                  <a16:creationId xmlns:a16="http://schemas.microsoft.com/office/drawing/2014/main" id="{584578D8-BA9D-4E1B-8D5F-8C65B601FAE2}"/>
                </a:ext>
              </a:extLst>
            </p:cNvPr>
            <p:cNvCxnSpPr>
              <a:cxnSpLocks/>
            </p:cNvCxnSpPr>
            <p:nvPr/>
          </p:nvCxnSpPr>
          <p:spPr>
            <a:xfrm flipV="1">
              <a:off x="7861902" y="3079770"/>
              <a:ext cx="800100" cy="1"/>
            </a:xfrm>
            <a:prstGeom prst="straightConnector1">
              <a:avLst/>
            </a:prstGeom>
            <a:ln w="28575">
              <a:solidFill>
                <a:srgbClr val="0078D4"/>
              </a:solidFill>
              <a:tailEnd type="triangle"/>
            </a:ln>
          </p:spPr>
          <p:style>
            <a:lnRef idx="1">
              <a:schemeClr val="accent1"/>
            </a:lnRef>
            <a:fillRef idx="0">
              <a:schemeClr val="accent1"/>
            </a:fillRef>
            <a:effectRef idx="0">
              <a:schemeClr val="accent1"/>
            </a:effectRef>
            <a:fontRef idx="minor">
              <a:schemeClr val="tx1"/>
            </a:fontRef>
          </p:style>
        </p:cxnSp>
        <p:pic>
          <p:nvPicPr>
            <p:cNvPr id="259" name="Graphic 258">
              <a:extLst>
                <a:ext uri="{FF2B5EF4-FFF2-40B4-BE49-F238E27FC236}">
                  <a16:creationId xmlns:a16="http://schemas.microsoft.com/office/drawing/2014/main" id="{CA49BBF6-652E-41E2-A0F0-44304616ABA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49158" y="2102293"/>
              <a:ext cx="299485" cy="299485"/>
            </a:xfrm>
            <a:prstGeom prst="rect">
              <a:avLst/>
            </a:prstGeom>
          </p:spPr>
        </p:pic>
        <p:pic>
          <p:nvPicPr>
            <p:cNvPr id="263" name="Graphic 262">
              <a:extLst>
                <a:ext uri="{FF2B5EF4-FFF2-40B4-BE49-F238E27FC236}">
                  <a16:creationId xmlns:a16="http://schemas.microsoft.com/office/drawing/2014/main" id="{6107BB5F-8EAA-4DBB-98E6-E88A8310B00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977003" y="2706114"/>
              <a:ext cx="280924" cy="280924"/>
            </a:xfrm>
            <a:prstGeom prst="rect">
              <a:avLst/>
            </a:prstGeom>
          </p:spPr>
        </p:pic>
        <p:pic>
          <p:nvPicPr>
            <p:cNvPr id="265" name="Graphic 264">
              <a:extLst>
                <a:ext uri="{FF2B5EF4-FFF2-40B4-BE49-F238E27FC236}">
                  <a16:creationId xmlns:a16="http://schemas.microsoft.com/office/drawing/2014/main" id="{0BDA1981-10C9-4E57-A9A6-EED401B8958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68233" y="3268514"/>
              <a:ext cx="299485" cy="299485"/>
            </a:xfrm>
            <a:prstGeom prst="rect">
              <a:avLst/>
            </a:prstGeom>
          </p:spPr>
        </p:pic>
        <p:sp>
          <p:nvSpPr>
            <p:cNvPr id="269" name="TextBox 268">
              <a:extLst>
                <a:ext uri="{FF2B5EF4-FFF2-40B4-BE49-F238E27FC236}">
                  <a16:creationId xmlns:a16="http://schemas.microsoft.com/office/drawing/2014/main" id="{0BAF0AEA-0A31-4E8E-A2BE-91C7A7FB00D6}"/>
                </a:ext>
              </a:extLst>
            </p:cNvPr>
            <p:cNvSpPr txBox="1"/>
            <p:nvPr/>
          </p:nvSpPr>
          <p:spPr>
            <a:xfrm>
              <a:off x="9248644" y="2094887"/>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IoT hub</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TextBox 270">
              <a:extLst>
                <a:ext uri="{FF2B5EF4-FFF2-40B4-BE49-F238E27FC236}">
                  <a16:creationId xmlns:a16="http://schemas.microsoft.com/office/drawing/2014/main" id="{0DC8052D-EC7B-4229-AD39-E83B1B013450}"/>
                </a:ext>
              </a:extLst>
            </p:cNvPr>
            <p:cNvSpPr txBox="1"/>
            <p:nvPr/>
          </p:nvSpPr>
          <p:spPr>
            <a:xfrm>
              <a:off x="9267718" y="2714999"/>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Data factory</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TextBox 272">
              <a:extLst>
                <a:ext uri="{FF2B5EF4-FFF2-40B4-BE49-F238E27FC236}">
                  <a16:creationId xmlns:a16="http://schemas.microsoft.com/office/drawing/2014/main" id="{24866A5B-A421-481B-AB1B-4BD830092EFA}"/>
                </a:ext>
              </a:extLst>
            </p:cNvPr>
            <p:cNvSpPr txBox="1"/>
            <p:nvPr/>
          </p:nvSpPr>
          <p:spPr>
            <a:xfrm>
              <a:off x="9285392" y="3319326"/>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Storage</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6" name="Straight Arrow Connector 145">
              <a:extLst>
                <a:ext uri="{FF2B5EF4-FFF2-40B4-BE49-F238E27FC236}">
                  <a16:creationId xmlns:a16="http://schemas.microsoft.com/office/drawing/2014/main" id="{03FCAA75-4837-408A-B1F0-2662FFEEE7A2}"/>
                </a:ext>
              </a:extLst>
            </p:cNvPr>
            <p:cNvCxnSpPr>
              <a:cxnSpLocks/>
            </p:cNvCxnSpPr>
            <p:nvPr/>
          </p:nvCxnSpPr>
          <p:spPr>
            <a:xfrm flipV="1">
              <a:off x="6478029" y="3555905"/>
              <a:ext cx="2183973" cy="12094"/>
            </a:xfrm>
            <a:prstGeom prst="straightConnector1">
              <a:avLst/>
            </a:prstGeom>
            <a:ln w="28575">
              <a:solidFill>
                <a:srgbClr val="0078D4"/>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30235554-8380-41D0-A084-4A84FAE1F8C3}"/>
                </a:ext>
              </a:extLst>
            </p:cNvPr>
            <p:cNvSpPr txBox="1"/>
            <p:nvPr/>
          </p:nvSpPr>
          <p:spPr>
            <a:xfrm>
              <a:off x="9017339" y="1610479"/>
              <a:ext cx="81464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Azure </a:t>
              </a:r>
              <a:r>
                <a:rPr kumimoji="0" lang="en-SE" sz="1000" b="0" i="0" u="none" strike="noStrike" kern="1200" cap="none" spc="0" normalizeH="0" baseline="0" noProof="0" dirty="0">
                  <a:ln>
                    <a:noFill/>
                  </a:ln>
                  <a:solidFill>
                    <a:srgbClr val="FFFFFF"/>
                  </a:solidFill>
                  <a:effectLst/>
                  <a:uLnTx/>
                  <a:uFillTx/>
                  <a:latin typeface="Calibri" panose="020F0502020204030204"/>
                  <a:ea typeface="+mn-ea"/>
                  <a:cs typeface="+mn-cs"/>
                </a:rPr>
                <a:t>Cloud</a:t>
              </a:r>
            </a:p>
          </p:txBody>
        </p:sp>
        <p:pic>
          <p:nvPicPr>
            <p:cNvPr id="28" name="Graphic 27">
              <a:extLst>
                <a:ext uri="{FF2B5EF4-FFF2-40B4-BE49-F238E27FC236}">
                  <a16:creationId xmlns:a16="http://schemas.microsoft.com/office/drawing/2014/main" id="{90CF49C8-51CF-430E-8C57-F13C0B5065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954545" y="3672114"/>
              <a:ext cx="303382" cy="303382"/>
            </a:xfrm>
            <a:prstGeom prst="rect">
              <a:avLst/>
            </a:prstGeom>
          </p:spPr>
        </p:pic>
        <p:pic>
          <p:nvPicPr>
            <p:cNvPr id="30" name="Graphic 29">
              <a:extLst>
                <a:ext uri="{FF2B5EF4-FFF2-40B4-BE49-F238E27FC236}">
                  <a16:creationId xmlns:a16="http://schemas.microsoft.com/office/drawing/2014/main" id="{635A3967-7CF3-4140-8D39-831821880AA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8933542" y="4106009"/>
              <a:ext cx="269975" cy="269975"/>
            </a:xfrm>
            <a:prstGeom prst="rect">
              <a:avLst/>
            </a:prstGeom>
          </p:spPr>
        </p:pic>
        <p:sp>
          <p:nvSpPr>
            <p:cNvPr id="159" name="TextBox 158">
              <a:extLst>
                <a:ext uri="{FF2B5EF4-FFF2-40B4-BE49-F238E27FC236}">
                  <a16:creationId xmlns:a16="http://schemas.microsoft.com/office/drawing/2014/main" id="{DC25EC31-F56B-4217-87B7-23FA466D7193}"/>
                </a:ext>
              </a:extLst>
            </p:cNvPr>
            <p:cNvSpPr txBox="1"/>
            <p:nvPr/>
          </p:nvSpPr>
          <p:spPr>
            <a:xfrm>
              <a:off x="9220847" y="3740390"/>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Kubernetes</a:t>
              </a:r>
            </a:p>
          </p:txBody>
        </p:sp>
        <p:sp>
          <p:nvSpPr>
            <p:cNvPr id="161" name="TextBox 160">
              <a:extLst>
                <a:ext uri="{FF2B5EF4-FFF2-40B4-BE49-F238E27FC236}">
                  <a16:creationId xmlns:a16="http://schemas.microsoft.com/office/drawing/2014/main" id="{125209C0-13CF-449B-B783-092D214C948E}"/>
                </a:ext>
              </a:extLst>
            </p:cNvPr>
            <p:cNvSpPr txBox="1"/>
            <p:nvPr/>
          </p:nvSpPr>
          <p:spPr>
            <a:xfrm>
              <a:off x="9220847" y="4106009"/>
              <a:ext cx="122227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Virtual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machines</a:t>
              </a:r>
            </a:p>
          </p:txBody>
        </p:sp>
      </p:grpSp>
      <p:pic>
        <p:nvPicPr>
          <p:cNvPr id="27" name="Picture 26">
            <a:extLst>
              <a:ext uri="{FF2B5EF4-FFF2-40B4-BE49-F238E27FC236}">
                <a16:creationId xmlns:a16="http://schemas.microsoft.com/office/drawing/2014/main" id="{DD88A5E7-EB99-4217-9518-CD191F546C42}"/>
              </a:ext>
              <a:ext uri="{C183D7F6-B498-43B3-948B-1728B52AA6E4}">
                <adec:decorative xmlns:adec="http://schemas.microsoft.com/office/drawing/2017/decorative" val="1"/>
              </a:ext>
            </a:extLst>
          </p:cNvPr>
          <p:cNvPicPr>
            <a:picLocks noChangeAspect="1"/>
          </p:cNvPicPr>
          <p:nvPr/>
        </p:nvPicPr>
        <p:blipFill>
          <a:blip r:embed="rId50"/>
          <a:stretch>
            <a:fillRect/>
          </a:stretch>
        </p:blipFill>
        <p:spPr>
          <a:xfrm>
            <a:off x="4384030" y="3503211"/>
            <a:ext cx="585216" cy="531223"/>
          </a:xfrm>
          <a:prstGeom prst="rect">
            <a:avLst/>
          </a:prstGeom>
        </p:spPr>
      </p:pic>
      <p:pic>
        <p:nvPicPr>
          <p:cNvPr id="2" name="Picture 1">
            <a:extLst>
              <a:ext uri="{FF2B5EF4-FFF2-40B4-BE49-F238E27FC236}">
                <a16:creationId xmlns:a16="http://schemas.microsoft.com/office/drawing/2014/main" id="{2229C81A-0799-4D29-BECA-BC91E79138B6}"/>
              </a:ext>
              <a:ext uri="{C183D7F6-B498-43B3-948B-1728B52AA6E4}">
                <adec:decorative xmlns:adec="http://schemas.microsoft.com/office/drawing/2017/decorative" val="1"/>
              </a:ext>
            </a:extLst>
          </p:cNvPr>
          <p:cNvPicPr>
            <a:picLocks noChangeAspect="1"/>
          </p:cNvPicPr>
          <p:nvPr/>
        </p:nvPicPr>
        <p:blipFill>
          <a:blip r:embed="rId51"/>
          <a:stretch>
            <a:fillRect/>
          </a:stretch>
        </p:blipFill>
        <p:spPr>
          <a:xfrm>
            <a:off x="8987504" y="5524880"/>
            <a:ext cx="2291362" cy="527013"/>
          </a:xfrm>
          <a:prstGeom prst="rect">
            <a:avLst/>
          </a:prstGeom>
        </p:spPr>
      </p:pic>
    </p:spTree>
    <p:extLst>
      <p:ext uri="{BB962C8B-B14F-4D97-AF65-F5344CB8AC3E}">
        <p14:creationId xmlns:p14="http://schemas.microsoft.com/office/powerpoint/2010/main" val="2304262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250"/>
                                        <p:tgtEl>
                                          <p:spTgt spid="2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31"/>
                                        </p:tgtEl>
                                        <p:attrNameLst>
                                          <p:attrName>style.visibility</p:attrName>
                                        </p:attrNameLst>
                                      </p:cBhvr>
                                      <p:to>
                                        <p:strVal val="visible"/>
                                      </p:to>
                                    </p:set>
                                    <p:animEffect transition="in" filter="fade">
                                      <p:cBhvr>
                                        <p:cTn id="11" dur="25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5E624-489F-424F-881C-B8B973721EF6}"/>
              </a:ext>
            </a:extLst>
          </p:cNvPr>
          <p:cNvSpPr>
            <a:spLocks noGrp="1"/>
          </p:cNvSpPr>
          <p:nvPr>
            <p:ph type="title"/>
          </p:nvPr>
        </p:nvSpPr>
        <p:spPr/>
        <p:txBody>
          <a:bodyPr>
            <a:normAutofit/>
          </a:bodyPr>
          <a:lstStyle/>
          <a:p>
            <a:r>
              <a:rPr lang="en-US" dirty="0">
                <a:solidFill>
                  <a:schemeClr val="bg1"/>
                </a:solidFill>
              </a:rPr>
              <a:t>Hyperconverged Market Size</a:t>
            </a:r>
          </a:p>
        </p:txBody>
      </p:sp>
      <p:sp>
        <p:nvSpPr>
          <p:cNvPr id="18" name="TextBox 17">
            <a:extLst>
              <a:ext uri="{FF2B5EF4-FFF2-40B4-BE49-F238E27FC236}">
                <a16:creationId xmlns:a16="http://schemas.microsoft.com/office/drawing/2014/main" id="{4D369E59-AD36-4A5D-96EF-A3834FF689BA}"/>
              </a:ext>
            </a:extLst>
          </p:cNvPr>
          <p:cNvSpPr txBox="1"/>
          <p:nvPr/>
        </p:nvSpPr>
        <p:spPr>
          <a:xfrm>
            <a:off x="588263" y="1108252"/>
            <a:ext cx="11319993"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Segoe UI"/>
                <a:ea typeface="+mn-ea"/>
                <a:cs typeface="Segoe UI Semibold"/>
              </a:rPr>
              <a:t>The total HCI Market is currently growing at </a:t>
            </a:r>
            <a:r>
              <a:rPr kumimoji="0" lang="en-US" b="1" i="0" u="none" strike="noStrike" kern="1200" cap="none" spc="0" normalizeH="0" baseline="0" noProof="0" dirty="0">
                <a:ln>
                  <a:noFill/>
                </a:ln>
                <a:solidFill>
                  <a:srgbClr val="50E6FF"/>
                </a:solidFill>
                <a:effectLst/>
                <a:uLnTx/>
                <a:uFillTx/>
                <a:latin typeface="Segoe UI"/>
                <a:ea typeface="+mn-ea"/>
                <a:cs typeface="Segoe UI Semibold"/>
              </a:rPr>
              <a:t>~9%</a:t>
            </a:r>
            <a:r>
              <a:rPr kumimoji="0" lang="en-US" b="1" i="0" u="none" strike="noStrike" kern="1200" cap="none" spc="0" normalizeH="0" baseline="0" noProof="0" dirty="0">
                <a:ln>
                  <a:noFill/>
                </a:ln>
                <a:solidFill>
                  <a:srgbClr val="0078D3"/>
                </a:solidFill>
                <a:effectLst/>
                <a:uLnTx/>
                <a:uFillTx/>
                <a:latin typeface="Segoe UI"/>
                <a:ea typeface="+mn-ea"/>
                <a:cs typeface="Segoe UI Semibold"/>
              </a:rPr>
              <a:t> </a:t>
            </a:r>
            <a:r>
              <a:rPr kumimoji="0" lang="en-US" b="0" i="0" u="none" strike="noStrike" kern="1200" cap="none" spc="0" normalizeH="0" baseline="0" noProof="0" dirty="0">
                <a:ln>
                  <a:noFill/>
                </a:ln>
                <a:solidFill>
                  <a:schemeClr val="bg1"/>
                </a:solidFill>
                <a:effectLst/>
                <a:uLnTx/>
                <a:uFillTx/>
                <a:latin typeface="Segoe UI"/>
                <a:ea typeface="+mn-ea"/>
                <a:cs typeface="Segoe UI Semibold"/>
              </a:rPr>
              <a:t>YoY and is expected to be </a:t>
            </a:r>
            <a:r>
              <a:rPr kumimoji="0" lang="en-US" b="1" i="0" u="none" strike="noStrike" kern="1200" cap="none" spc="0" normalizeH="0" baseline="0" noProof="0" dirty="0">
                <a:ln>
                  <a:noFill/>
                </a:ln>
                <a:solidFill>
                  <a:srgbClr val="50E6FF"/>
                </a:solidFill>
                <a:effectLst/>
                <a:uLnTx/>
                <a:uFillTx/>
                <a:latin typeface="Segoe UI"/>
                <a:ea typeface="+mn-ea"/>
                <a:cs typeface="Segoe UI Semibold"/>
              </a:rPr>
              <a:t>$13.5B </a:t>
            </a:r>
            <a:r>
              <a:rPr kumimoji="0" lang="en-US" b="0" i="0" u="none" strike="noStrike" kern="1200" cap="none" spc="0" normalizeH="0" baseline="0" noProof="0" dirty="0">
                <a:ln>
                  <a:noFill/>
                </a:ln>
                <a:solidFill>
                  <a:schemeClr val="bg1"/>
                </a:solidFill>
                <a:effectLst/>
                <a:uLnTx/>
                <a:uFillTx/>
                <a:latin typeface="Segoe UI"/>
                <a:ea typeface="+mn-ea"/>
                <a:cs typeface="Segoe UI Semibold"/>
              </a:rPr>
              <a:t>by 2023</a:t>
            </a:r>
          </a:p>
        </p:txBody>
      </p:sp>
      <p:grpSp>
        <p:nvGrpSpPr>
          <p:cNvPr id="4" name="Group 3" descr="Approximately 2.7 billion US dollars">
            <a:extLst>
              <a:ext uri="{FF2B5EF4-FFF2-40B4-BE49-F238E27FC236}">
                <a16:creationId xmlns:a16="http://schemas.microsoft.com/office/drawing/2014/main" id="{35BCB1DC-64C6-4D8D-9B33-192EAF7692CA}"/>
              </a:ext>
            </a:extLst>
          </p:cNvPr>
          <p:cNvGrpSpPr/>
          <p:nvPr/>
        </p:nvGrpSpPr>
        <p:grpSpPr>
          <a:xfrm>
            <a:off x="902631" y="1863016"/>
            <a:ext cx="3223938" cy="3223938"/>
            <a:chOff x="902631" y="2155624"/>
            <a:chExt cx="3223938" cy="3223938"/>
          </a:xfrm>
        </p:grpSpPr>
        <p:sp>
          <p:nvSpPr>
            <p:cNvPr id="31" name="Arc 30">
              <a:extLst>
                <a:ext uri="{FF2B5EF4-FFF2-40B4-BE49-F238E27FC236}">
                  <a16:creationId xmlns:a16="http://schemas.microsoft.com/office/drawing/2014/main" id="{CE7430CA-179A-4C88-A601-3CD92DDEF9A6}"/>
                </a:ext>
                <a:ext uri="{C183D7F6-B498-43B3-948B-1728B52AA6E4}">
                  <adec:decorative xmlns:adec="http://schemas.microsoft.com/office/drawing/2017/decorative" val="1"/>
                </a:ext>
              </a:extLst>
            </p:cNvPr>
            <p:cNvSpPr/>
            <p:nvPr/>
          </p:nvSpPr>
          <p:spPr bwMode="auto">
            <a:xfrm>
              <a:off x="902631" y="2155624"/>
              <a:ext cx="3223938" cy="3223938"/>
            </a:xfrm>
            <a:prstGeom prst="arc">
              <a:avLst>
                <a:gd name="adj1" fmla="val 2700881"/>
                <a:gd name="adj2" fmla="val 16173118"/>
              </a:avLst>
            </a:prstGeom>
            <a:ln w="12700">
              <a:solidFill>
                <a:schemeClr val="bg1">
                  <a:lumMod val="5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Arc 47">
              <a:extLst>
                <a:ext uri="{FF2B5EF4-FFF2-40B4-BE49-F238E27FC236}">
                  <a16:creationId xmlns:a16="http://schemas.microsoft.com/office/drawing/2014/main" id="{ACC1865F-8188-4933-B64C-4B3BD37FB1F0}"/>
                </a:ext>
                <a:ext uri="{C183D7F6-B498-43B3-948B-1728B52AA6E4}">
                  <adec:decorative xmlns:adec="http://schemas.microsoft.com/office/drawing/2017/decorative" val="1"/>
                </a:ext>
              </a:extLst>
            </p:cNvPr>
            <p:cNvSpPr/>
            <p:nvPr/>
          </p:nvSpPr>
          <p:spPr bwMode="auto">
            <a:xfrm>
              <a:off x="902631" y="2155624"/>
              <a:ext cx="3223938" cy="3223938"/>
            </a:xfrm>
            <a:prstGeom prst="arc">
              <a:avLst>
                <a:gd name="adj1" fmla="val 16192525"/>
                <a:gd name="adj2" fmla="val 2670346"/>
              </a:avLst>
            </a:prstGeom>
            <a:ln w="12700">
              <a:solidFill>
                <a:schemeClr val="bg1">
                  <a:lumMod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59AB0D35-66D7-4E7F-934B-BE0B5EFAE766}"/>
                </a:ext>
              </a:extLst>
            </p:cNvPr>
            <p:cNvSpPr/>
            <p:nvPr/>
          </p:nvSpPr>
          <p:spPr bwMode="auto">
            <a:xfrm>
              <a:off x="1096903" y="2349896"/>
              <a:ext cx="2835394" cy="2835394"/>
            </a:xfrm>
            <a:prstGeom prst="ellipse">
              <a:avLst/>
            </a:prstGeom>
            <a:solidFill>
              <a:srgbClr val="0877D4"/>
            </a:solidFill>
            <a:ln w="7620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4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F508C865-1C41-4D11-BDF6-ED0B5F199049}"/>
                </a:ext>
              </a:extLst>
            </p:cNvPr>
            <p:cNvSpPr txBox="1"/>
            <p:nvPr/>
          </p:nvSpPr>
          <p:spPr>
            <a:xfrm>
              <a:off x="968171" y="3200371"/>
              <a:ext cx="2992139"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1" i="0" u="none" strike="noStrike" kern="1200" cap="none" spc="0" normalizeH="0" baseline="0" noProof="0">
                  <a:ln>
                    <a:noFill/>
                  </a:ln>
                  <a:solidFill>
                    <a:srgbClr val="FFFFFF"/>
                  </a:solidFill>
                  <a:effectLst/>
                  <a:uLnTx/>
                  <a:uFillTx/>
                  <a:latin typeface="Segoe UI"/>
                  <a:ea typeface="+mn-ea"/>
                  <a:cs typeface="+mn-cs"/>
                </a:rPr>
                <a:t>~$2.7B</a:t>
              </a:r>
            </a:p>
          </p:txBody>
        </p:sp>
      </p:grpSp>
      <p:sp>
        <p:nvSpPr>
          <p:cNvPr id="34" name="Rectangle 33">
            <a:extLst>
              <a:ext uri="{FF2B5EF4-FFF2-40B4-BE49-F238E27FC236}">
                <a16:creationId xmlns:a16="http://schemas.microsoft.com/office/drawing/2014/main" id="{5CD8E73D-0390-495E-A555-BC02DCA3388B}"/>
              </a:ext>
            </a:extLst>
          </p:cNvPr>
          <p:cNvSpPr/>
          <p:nvPr/>
        </p:nvSpPr>
        <p:spPr>
          <a:xfrm>
            <a:off x="772857" y="5305779"/>
            <a:ext cx="3483486" cy="374793"/>
          </a:xfrm>
          <a:prstGeom prst="rect">
            <a:avLst/>
          </a:prstGeom>
        </p:spPr>
        <p:txBody>
          <a:bodyPr wrap="square" lIns="91440" tIns="45720" rIns="91440" bIns="4572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a:rPr>
              <a:t>HCI </a:t>
            </a:r>
            <a:r>
              <a:rPr kumimoji="0" lang="en-US" sz="1800" b="0" i="0" u="none" strike="noStrike" kern="1200" cap="none" spc="0" normalizeH="0" baseline="0" noProof="0" dirty="0">
                <a:ln>
                  <a:noFill/>
                </a:ln>
                <a:solidFill>
                  <a:srgbClr val="0078D4"/>
                </a:solidFill>
                <a:effectLst/>
                <a:uLnTx/>
                <a:uFillTx/>
                <a:latin typeface="Segoe UI Semibold"/>
                <a:ea typeface="+mn-ea"/>
                <a:cs typeface="Segoe UI"/>
              </a:rPr>
              <a:t>SOFTWARE</a:t>
            </a:r>
            <a:r>
              <a:rPr kumimoji="0" lang="en-US" sz="1800" b="0" i="0" u="none" strike="noStrike" kern="1200" cap="none" spc="0" normalizeH="0" baseline="0" noProof="0" dirty="0">
                <a:ln>
                  <a:noFill/>
                </a:ln>
                <a:solidFill>
                  <a:srgbClr val="FFFFFF"/>
                </a:solidFill>
                <a:effectLst/>
                <a:uLnTx/>
                <a:uFillTx/>
                <a:latin typeface="Segoe UI Semibold"/>
                <a:ea typeface="+mn-ea"/>
                <a:cs typeface="Segoe UI"/>
              </a:rPr>
              <a:t> TAM</a:t>
            </a:r>
          </a:p>
        </p:txBody>
      </p:sp>
      <p:grpSp>
        <p:nvGrpSpPr>
          <p:cNvPr id="13" name="Group 12">
            <a:extLst>
              <a:ext uri="{FF2B5EF4-FFF2-40B4-BE49-F238E27FC236}">
                <a16:creationId xmlns:a16="http://schemas.microsoft.com/office/drawing/2014/main" id="{0070100E-B19D-41C9-B641-B7B1D78A7C78}"/>
              </a:ext>
              <a:ext uri="{C183D7F6-B498-43B3-948B-1728B52AA6E4}">
                <adec:decorative xmlns:adec="http://schemas.microsoft.com/office/drawing/2017/decorative" val="1"/>
              </a:ext>
            </a:extLst>
          </p:cNvPr>
          <p:cNvGrpSpPr/>
          <p:nvPr/>
        </p:nvGrpSpPr>
        <p:grpSpPr>
          <a:xfrm>
            <a:off x="4915637" y="1773450"/>
            <a:ext cx="6373732" cy="4303912"/>
            <a:chOff x="4915637" y="1667120"/>
            <a:chExt cx="6373732" cy="4303912"/>
          </a:xfrm>
        </p:grpSpPr>
        <p:sp>
          <p:nvSpPr>
            <p:cNvPr id="35" name="Freeform: Shape 34">
              <a:extLst>
                <a:ext uri="{FF2B5EF4-FFF2-40B4-BE49-F238E27FC236}">
                  <a16:creationId xmlns:a16="http://schemas.microsoft.com/office/drawing/2014/main" id="{407D5D14-1242-4E90-B5B3-07DFE1A143DC}"/>
                </a:ext>
                <a:ext uri="{C183D7F6-B498-43B3-948B-1728B52AA6E4}">
                  <adec:decorative xmlns:adec="http://schemas.microsoft.com/office/drawing/2017/decorative" val="1"/>
                </a:ext>
              </a:extLst>
            </p:cNvPr>
            <p:cNvSpPr/>
            <p:nvPr/>
          </p:nvSpPr>
          <p:spPr bwMode="auto">
            <a:xfrm>
              <a:off x="4915637" y="1667120"/>
              <a:ext cx="6373732" cy="4303912"/>
            </a:xfrm>
            <a:custGeom>
              <a:avLst/>
              <a:gdLst>
                <a:gd name="connsiteX0" fmla="*/ 0 w 5602147"/>
                <a:gd name="connsiteY0" fmla="*/ 0 h 3923818"/>
                <a:gd name="connsiteX1" fmla="*/ 0 w 5602147"/>
                <a:gd name="connsiteY1" fmla="*/ 3923818 h 3923818"/>
                <a:gd name="connsiteX2" fmla="*/ 5602147 w 5602147"/>
                <a:gd name="connsiteY2" fmla="*/ 3923818 h 3923818"/>
              </a:gdLst>
              <a:ahLst/>
              <a:cxnLst>
                <a:cxn ang="0">
                  <a:pos x="connsiteX0" y="connsiteY0"/>
                </a:cxn>
                <a:cxn ang="0">
                  <a:pos x="connsiteX1" y="connsiteY1"/>
                </a:cxn>
                <a:cxn ang="0">
                  <a:pos x="connsiteX2" y="connsiteY2"/>
                </a:cxn>
              </a:cxnLst>
              <a:rect l="l" t="t" r="r" b="b"/>
              <a:pathLst>
                <a:path w="5602147" h="3923818">
                  <a:moveTo>
                    <a:pt x="0" y="0"/>
                  </a:moveTo>
                  <a:lnTo>
                    <a:pt x="0" y="3923818"/>
                  </a:lnTo>
                  <a:lnTo>
                    <a:pt x="5602147" y="3923818"/>
                  </a:lnTo>
                </a:path>
              </a:pathLst>
            </a:custGeom>
            <a:noFill/>
            <a:ln w="6350" cap="flat" cmpd="sng" algn="ctr">
              <a:solidFill>
                <a:schemeClr val="bg1">
                  <a:lumMod val="50000"/>
                </a:schemeClr>
              </a:solidFill>
              <a:prstDash val="solid"/>
              <a:headEnd type="none" w="med" len="med"/>
              <a:tailEnd type="none" w="med" len="me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99CCEB8C-A047-4D28-9183-95D7BCBF23A9}"/>
                </a:ext>
              </a:extLst>
            </p:cNvPr>
            <p:cNvSpPr/>
            <p:nvPr/>
          </p:nvSpPr>
          <p:spPr>
            <a:xfrm>
              <a:off x="5047931" y="1667377"/>
              <a:ext cx="3069425" cy="3042100"/>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Segoe UI"/>
                  <a:ea typeface="+mn-ea"/>
                  <a:cs typeface="Segoe UI" pitchFamily="34" charset="0"/>
                </a:rPr>
                <a:t>~200+</a:t>
              </a:r>
            </a:p>
            <a:p>
              <a:pPr marL="0" marR="0" lvl="0" indent="0" algn="ctr" defTabSz="914367" rtl="0" eaLnBrk="1" fontAlgn="auto" latinLnBrk="0" hangingPunct="1">
                <a:lnSpc>
                  <a:spcPct val="100000"/>
                </a:lnSpc>
                <a:spcBef>
                  <a:spcPts val="1200"/>
                </a:spcBef>
                <a:spcAft>
                  <a:spcPts val="24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New Azure Stack HCI solutions</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in the catalog</a:t>
              </a:r>
            </a:p>
          </p:txBody>
        </p:sp>
        <p:sp>
          <p:nvSpPr>
            <p:cNvPr id="36" name="Rectangle 35">
              <a:extLst>
                <a:ext uri="{FF2B5EF4-FFF2-40B4-BE49-F238E27FC236}">
                  <a16:creationId xmlns:a16="http://schemas.microsoft.com/office/drawing/2014/main" id="{274D3AD0-0C6E-4249-BB0C-DA6B2D297B93}"/>
                </a:ext>
              </a:extLst>
            </p:cNvPr>
            <p:cNvSpPr/>
            <p:nvPr/>
          </p:nvSpPr>
          <p:spPr>
            <a:xfrm>
              <a:off x="8210275" y="1667377"/>
              <a:ext cx="3069425" cy="1473609"/>
            </a:xfrm>
            <a:prstGeom prst="rect">
              <a:avLst/>
            </a:prstGeom>
            <a:solidFill>
              <a:srgbClr val="087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Segoe UI"/>
                  <a:ea typeface="+mn-ea"/>
                  <a:cs typeface="Segoe UI" pitchFamily="34" charset="0"/>
                </a:rPr>
                <a:t>+25</a:t>
              </a:r>
            </a:p>
            <a:p>
              <a:pPr marL="0" marR="0" lvl="0" indent="0" algn="ctr" defTabSz="914367" rtl="0" eaLnBrk="1" fontAlgn="auto" latinLnBrk="0" hangingPunct="1">
                <a:lnSpc>
                  <a:spcPct val="100000"/>
                </a:lnSpc>
                <a:spcBef>
                  <a:spcPts val="1200"/>
                </a:spcBef>
                <a:spcAft>
                  <a:spcPts val="24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HCI OEM partners</a:t>
              </a:r>
            </a:p>
          </p:txBody>
        </p:sp>
        <p:sp>
          <p:nvSpPr>
            <p:cNvPr id="39" name="Rectangle 38" descr="Approximately 200+ new HCI solutions in the catalog, more than 25 HCI OEM partners, 5 use case scenarios, approximately 70% of customers deploying HCI on new hardware, top 5 geos software revenue share: USA, GCR, JAPAN, UK, and GERMANY">
              <a:extLst>
                <a:ext uri="{FF2B5EF4-FFF2-40B4-BE49-F238E27FC236}">
                  <a16:creationId xmlns:a16="http://schemas.microsoft.com/office/drawing/2014/main" id="{EA68819C-87C7-4DA6-8FAB-2827AA29B41A}"/>
                </a:ext>
              </a:extLst>
            </p:cNvPr>
            <p:cNvSpPr/>
            <p:nvPr/>
          </p:nvSpPr>
          <p:spPr>
            <a:xfrm>
              <a:off x="8210276" y="3235868"/>
              <a:ext cx="3069425" cy="1473609"/>
            </a:xfrm>
            <a:prstGeom prst="rect">
              <a:avLst/>
            </a:prstGeom>
            <a:solidFill>
              <a:srgbClr val="50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Segoe UI"/>
                  <a:ea typeface="+mn-ea"/>
                  <a:cs typeface="Segoe UI" pitchFamily="34" charset="0"/>
                </a:rPr>
                <a:t> 5 </a:t>
              </a:r>
              <a:r>
                <a:rPr kumimoji="0" lang="en-US" sz="2000" b="1" i="0" u="none" strike="noStrike" kern="0" cap="none" spc="0" normalizeH="0" baseline="0" noProof="0" dirty="0">
                  <a:ln>
                    <a:noFill/>
                  </a:ln>
                  <a:solidFill>
                    <a:srgbClr val="000000"/>
                  </a:solidFill>
                  <a:effectLst/>
                  <a:uLnTx/>
                  <a:uFillTx/>
                  <a:latin typeface="Segoe UI"/>
                  <a:ea typeface="+mn-ea"/>
                  <a:cs typeface="Segoe UI" pitchFamily="34" charset="0"/>
                </a:rPr>
                <a:t>use case scenarios</a:t>
              </a:r>
            </a:p>
          </p:txBody>
        </p:sp>
        <p:sp>
          <p:nvSpPr>
            <p:cNvPr id="6" name="Rectangle 5">
              <a:extLst>
                <a:ext uri="{FF2B5EF4-FFF2-40B4-BE49-F238E27FC236}">
                  <a16:creationId xmlns:a16="http://schemas.microsoft.com/office/drawing/2014/main" id="{7FB2FB3E-0F59-4E80-9CDB-87638620E431}"/>
                </a:ext>
              </a:extLst>
            </p:cNvPr>
            <p:cNvSpPr/>
            <p:nvPr/>
          </p:nvSpPr>
          <p:spPr>
            <a:xfrm>
              <a:off x="5047931" y="4806799"/>
              <a:ext cx="3069425" cy="10453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Segoe UI"/>
                  <a:ea typeface="+mn-ea"/>
                  <a:cs typeface="Segoe UI" pitchFamily="34" charset="0"/>
                </a:rPr>
                <a:t>~70%</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Customers deploying HCI on new HW</a:t>
              </a:r>
            </a:p>
          </p:txBody>
        </p:sp>
        <p:sp>
          <p:nvSpPr>
            <p:cNvPr id="7" name="Rectangle 6">
              <a:extLst>
                <a:ext uri="{FF2B5EF4-FFF2-40B4-BE49-F238E27FC236}">
                  <a16:creationId xmlns:a16="http://schemas.microsoft.com/office/drawing/2014/main" id="{320E054E-CF9C-439F-9F35-2B1A008D0634}"/>
                </a:ext>
              </a:extLst>
            </p:cNvPr>
            <p:cNvSpPr/>
            <p:nvPr/>
          </p:nvSpPr>
          <p:spPr>
            <a:xfrm>
              <a:off x="8210274" y="4806799"/>
              <a:ext cx="3069425" cy="1045331"/>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Top 5 </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geos usage share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USA | GCR | JAPAN | UK | GERMANY</a:t>
              </a:r>
              <a:endParaRPr kumimoji="0" lang="en-US" sz="11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9" name="TextBox 8">
              <a:extLst>
                <a:ext uri="{FF2B5EF4-FFF2-40B4-BE49-F238E27FC236}">
                  <a16:creationId xmlns:a16="http://schemas.microsoft.com/office/drawing/2014/main" id="{4D2F805E-A67D-4A09-B763-DA60422277B0}"/>
                </a:ext>
              </a:extLst>
            </p:cNvPr>
            <p:cNvSpPr txBox="1"/>
            <p:nvPr/>
          </p:nvSpPr>
          <p:spPr>
            <a:xfrm>
              <a:off x="8545182" y="3715310"/>
              <a:ext cx="2399608" cy="900246"/>
            </a:xfrm>
            <a:prstGeom prst="rect">
              <a:avLst/>
            </a:prstGeom>
            <a:noFill/>
            <a:ln w="9525">
              <a:noFill/>
            </a:ln>
          </p:spPr>
          <p:txBody>
            <a:bodyPr wrap="square" lIns="91440" tIns="45720" rIns="91440" bIns="45720" anchor="ctr">
              <a:spAutoFit/>
            </a:bodyPr>
            <a:lstStyle/>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Branch office and edge</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Virtual desktop infrastructure</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High performance SQL Server</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Trusted enterprise virtualization </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Tightly integrated Kubernetes</a:t>
              </a:r>
            </a:p>
          </p:txBody>
        </p:sp>
      </p:grpSp>
      <p:sp>
        <p:nvSpPr>
          <p:cNvPr id="5" name="TextBox 4">
            <a:extLst>
              <a:ext uri="{FF2B5EF4-FFF2-40B4-BE49-F238E27FC236}">
                <a16:creationId xmlns:a16="http://schemas.microsoft.com/office/drawing/2014/main" id="{C1D2D263-487B-4F7C-9BFD-D7060F1705AA}"/>
              </a:ext>
            </a:extLst>
          </p:cNvPr>
          <p:cNvSpPr txBox="1"/>
          <p:nvPr/>
        </p:nvSpPr>
        <p:spPr>
          <a:xfrm>
            <a:off x="0" y="6003768"/>
            <a:ext cx="2928866" cy="738664"/>
          </a:xfrm>
          <a:prstGeom prst="rect">
            <a:avLst/>
          </a:prstGeom>
          <a:noFill/>
        </p:spPr>
        <p:txBody>
          <a:bodyPr wrap="square" lIns="182880" tIns="146304" rIns="182880" bIns="146304"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ea typeface="+mn-ea"/>
                <a:cs typeface="Arial" panose="020B0604020202020204" pitchFamily="34" charset="0"/>
              </a:rPr>
              <a:t>Source: </a:t>
            </a:r>
          </a:p>
          <a:p>
            <a:pPr marL="171450" marR="0" lvl="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FFFFFF"/>
                </a:solidFill>
                <a:effectLst/>
                <a:uLnTx/>
                <a:uFillTx/>
                <a:ea typeface="+mn-ea"/>
                <a:cs typeface="Arial" panose="020B0604020202020204" pitchFamily="34" charset="0"/>
              </a:rPr>
              <a:t>IDC Converged Infrastructure Tracker Q1-2020 </a:t>
            </a:r>
          </a:p>
          <a:p>
            <a:pPr marL="171450" marR="0" lvl="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FFFFFF"/>
                </a:solidFill>
                <a:effectLst/>
                <a:uLnTx/>
                <a:uFillTx/>
                <a:ea typeface="+mn-ea"/>
                <a:cs typeface="Arial" panose="020B0604020202020204" pitchFamily="34" charset="0"/>
              </a:rPr>
              <a:t>Technology Business research (TBR) 2H19</a:t>
            </a:r>
          </a:p>
          <a:p>
            <a:pPr marL="171450" marR="0" lvl="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FFFFFF"/>
                </a:solidFill>
                <a:effectLst/>
                <a:uLnTx/>
                <a:uFillTx/>
                <a:ea typeface="+mn-ea"/>
                <a:cs typeface="Arial" panose="020B0604020202020204" pitchFamily="34" charset="0"/>
              </a:rPr>
              <a:t>Microsoft Windows Server Telemetry Q2 FY2020</a:t>
            </a:r>
          </a:p>
        </p:txBody>
      </p:sp>
    </p:spTree>
    <p:extLst>
      <p:ext uri="{BB962C8B-B14F-4D97-AF65-F5344CB8AC3E}">
        <p14:creationId xmlns:p14="http://schemas.microsoft.com/office/powerpoint/2010/main" val="31499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48405" y="2691594"/>
            <a:ext cx="4178300" cy="1107996"/>
          </a:xfrm>
        </p:spPr>
        <p:txBody>
          <a:bodyPr/>
          <a:lstStyle/>
          <a:p>
            <a:pPr algn="ctr"/>
            <a:r>
              <a:rPr lang="en-US" dirty="0">
                <a:cs typeface="Segoe UI"/>
              </a:rPr>
              <a:t>Hardware form factors</a:t>
            </a:r>
          </a:p>
        </p:txBody>
      </p:sp>
    </p:spTree>
    <p:extLst>
      <p:ext uri="{BB962C8B-B14F-4D97-AF65-F5344CB8AC3E}">
        <p14:creationId xmlns:p14="http://schemas.microsoft.com/office/powerpoint/2010/main" val="75228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0990D-677D-4DF2-9F10-83DB7D24364C}"/>
              </a:ext>
            </a:extLst>
          </p:cNvPr>
          <p:cNvSpPr>
            <a:spLocks noGrp="1"/>
          </p:cNvSpPr>
          <p:nvPr>
            <p:ph type="title"/>
          </p:nvPr>
        </p:nvSpPr>
        <p:spPr>
          <a:xfrm>
            <a:off x="588263" y="457200"/>
            <a:ext cx="11018520" cy="984885"/>
          </a:xfrm>
        </p:spPr>
        <p:txBody>
          <a:bodyPr/>
          <a:lstStyle/>
          <a:p>
            <a:pPr algn="ctr"/>
            <a:r>
              <a:rPr lang="en-US" sz="3200" dirty="0">
                <a:solidFill>
                  <a:schemeClr val="bg1"/>
                </a:solidFill>
                <a:cs typeface="Segoe UI"/>
              </a:rPr>
              <a:t>Multiple form factors from various partners for any environment</a:t>
            </a:r>
          </a:p>
        </p:txBody>
      </p:sp>
      <p:sp>
        <p:nvSpPr>
          <p:cNvPr id="4" name="Text Placeholder 3">
            <a:extLst>
              <a:ext uri="{FF2B5EF4-FFF2-40B4-BE49-F238E27FC236}">
                <a16:creationId xmlns:a16="http://schemas.microsoft.com/office/drawing/2014/main" id="{6B17B4FA-87FC-4D09-9E9F-537BE604B584}"/>
              </a:ext>
            </a:extLst>
          </p:cNvPr>
          <p:cNvSpPr>
            <a:spLocks noGrp="1"/>
          </p:cNvSpPr>
          <p:nvPr>
            <p:ph type="body" sz="quarter" idx="4294967295"/>
          </p:nvPr>
        </p:nvSpPr>
        <p:spPr>
          <a:xfrm>
            <a:off x="834887" y="4150667"/>
            <a:ext cx="1919288" cy="307975"/>
          </a:xfrm>
        </p:spPr>
        <p:txBody>
          <a:bodyPr/>
          <a:lstStyle/>
          <a:p>
            <a:pPr marL="0" indent="0" algn="ctr">
              <a:buNone/>
            </a:pPr>
            <a:r>
              <a:rPr lang="en-US" sz="2000" dirty="0">
                <a:solidFill>
                  <a:srgbClr val="50E6FF"/>
                </a:solidFill>
                <a:latin typeface="+mj-lt"/>
              </a:rPr>
              <a:t>ROBO</a:t>
            </a:r>
          </a:p>
        </p:txBody>
      </p:sp>
      <p:sp>
        <p:nvSpPr>
          <p:cNvPr id="6" name="Text Placeholder 5">
            <a:extLst>
              <a:ext uri="{FF2B5EF4-FFF2-40B4-BE49-F238E27FC236}">
                <a16:creationId xmlns:a16="http://schemas.microsoft.com/office/drawing/2014/main" id="{FE0A4757-FC14-44C5-A20B-75CE6E58B864}"/>
              </a:ext>
            </a:extLst>
          </p:cNvPr>
          <p:cNvSpPr>
            <a:spLocks noGrp="1"/>
          </p:cNvSpPr>
          <p:nvPr>
            <p:ph type="body" sz="quarter" idx="4294967295"/>
          </p:nvPr>
        </p:nvSpPr>
        <p:spPr>
          <a:xfrm>
            <a:off x="3926370" y="4150667"/>
            <a:ext cx="1828800" cy="614362"/>
          </a:xfrm>
        </p:spPr>
        <p:txBody>
          <a:bodyPr vert="horz" wrap="square" lIns="0" tIns="0" rIns="0" bIns="0" rtlCol="0" anchor="t">
            <a:spAutoFit/>
          </a:bodyPr>
          <a:lstStyle/>
          <a:p>
            <a:pPr marL="0" indent="0" algn="ctr">
              <a:buNone/>
            </a:pPr>
            <a:r>
              <a:rPr lang="en-US" sz="2000" dirty="0">
                <a:solidFill>
                  <a:srgbClr val="50E6FF"/>
                </a:solidFill>
                <a:latin typeface="+mj-lt"/>
                <a:cs typeface="Segoe UI"/>
              </a:rPr>
              <a:t>Edge compute scenarios</a:t>
            </a:r>
          </a:p>
        </p:txBody>
      </p:sp>
      <p:sp>
        <p:nvSpPr>
          <p:cNvPr id="11" name="Text Placeholder 10">
            <a:extLst>
              <a:ext uri="{FF2B5EF4-FFF2-40B4-BE49-F238E27FC236}">
                <a16:creationId xmlns:a16="http://schemas.microsoft.com/office/drawing/2014/main" id="{C19A9F4A-AD62-4010-92A1-FBDEB2027B6C}"/>
              </a:ext>
            </a:extLst>
          </p:cNvPr>
          <p:cNvSpPr>
            <a:spLocks noGrp="1"/>
          </p:cNvSpPr>
          <p:nvPr>
            <p:ph type="body" sz="quarter" idx="4294967295"/>
          </p:nvPr>
        </p:nvSpPr>
        <p:spPr>
          <a:xfrm>
            <a:off x="3789051" y="5041752"/>
            <a:ext cx="2103438" cy="904875"/>
          </a:xfrm>
        </p:spPr>
        <p:txBody>
          <a:bodyPr/>
          <a:lstStyle/>
          <a:p>
            <a:pPr marL="0" indent="0" algn="ctr">
              <a:buNone/>
            </a:pPr>
            <a:r>
              <a:rPr lang="en-US" sz="1400" dirty="0">
                <a:solidFill>
                  <a:schemeClr val="bg1"/>
                </a:solidFill>
              </a:rPr>
              <a:t>Super small footprint for edge scenarios-can be ruggedized </a:t>
            </a:r>
          </a:p>
          <a:p>
            <a:pPr marL="0" indent="0" algn="ctr">
              <a:buNone/>
            </a:pPr>
            <a:endParaRPr lang="en-US" sz="1400" dirty="0">
              <a:solidFill>
                <a:schemeClr val="bg1"/>
              </a:solidFill>
            </a:endParaRPr>
          </a:p>
        </p:txBody>
      </p:sp>
      <p:sp>
        <p:nvSpPr>
          <p:cNvPr id="8" name="Text Placeholder 7">
            <a:extLst>
              <a:ext uri="{FF2B5EF4-FFF2-40B4-BE49-F238E27FC236}">
                <a16:creationId xmlns:a16="http://schemas.microsoft.com/office/drawing/2014/main" id="{0F64CEF4-85D7-4E21-B6D8-964464592E1C}"/>
              </a:ext>
            </a:extLst>
          </p:cNvPr>
          <p:cNvSpPr>
            <a:spLocks noGrp="1"/>
          </p:cNvSpPr>
          <p:nvPr>
            <p:ph type="body" sz="quarter" idx="4294967295"/>
          </p:nvPr>
        </p:nvSpPr>
        <p:spPr>
          <a:xfrm>
            <a:off x="6927365" y="4150667"/>
            <a:ext cx="1828800" cy="614362"/>
          </a:xfrm>
        </p:spPr>
        <p:txBody>
          <a:bodyPr/>
          <a:lstStyle/>
          <a:p>
            <a:pPr marL="0" indent="0" algn="ctr">
              <a:buNone/>
            </a:pPr>
            <a:r>
              <a:rPr lang="en-US" sz="2000" dirty="0">
                <a:solidFill>
                  <a:srgbClr val="50E6FF"/>
                </a:solidFill>
                <a:latin typeface="+mj-lt"/>
              </a:rPr>
              <a:t>Datacenter modernization</a:t>
            </a:r>
          </a:p>
        </p:txBody>
      </p:sp>
      <p:sp>
        <p:nvSpPr>
          <p:cNvPr id="10" name="Text Placeholder 9">
            <a:extLst>
              <a:ext uri="{FF2B5EF4-FFF2-40B4-BE49-F238E27FC236}">
                <a16:creationId xmlns:a16="http://schemas.microsoft.com/office/drawing/2014/main" id="{E8E97CA0-7254-4460-8E78-AD3A464D03B7}"/>
              </a:ext>
            </a:extLst>
          </p:cNvPr>
          <p:cNvSpPr>
            <a:spLocks noGrp="1"/>
          </p:cNvSpPr>
          <p:nvPr>
            <p:ph type="body" sz="quarter" idx="4294967295"/>
          </p:nvPr>
        </p:nvSpPr>
        <p:spPr>
          <a:xfrm>
            <a:off x="9928360" y="4150667"/>
            <a:ext cx="1828800" cy="614362"/>
          </a:xfrm>
        </p:spPr>
        <p:txBody>
          <a:bodyPr/>
          <a:lstStyle/>
          <a:p>
            <a:pPr marL="0" indent="0" algn="ctr">
              <a:buNone/>
            </a:pPr>
            <a:r>
              <a:rPr lang="en-US" sz="2000" dirty="0">
                <a:solidFill>
                  <a:srgbClr val="50E6FF"/>
                </a:solidFill>
                <a:latin typeface="+mj-lt"/>
              </a:rPr>
              <a:t>Workload flexibility</a:t>
            </a:r>
          </a:p>
        </p:txBody>
      </p:sp>
      <p:sp>
        <p:nvSpPr>
          <p:cNvPr id="25" name="Rectangle 24">
            <a:extLst>
              <a:ext uri="{FF2B5EF4-FFF2-40B4-BE49-F238E27FC236}">
                <a16:creationId xmlns:a16="http://schemas.microsoft.com/office/drawing/2014/main" id="{BDC8ACC5-C69B-4806-AB18-A8805586933F}"/>
              </a:ext>
              <a:ext uri="{C183D7F6-B498-43B3-948B-1728B52AA6E4}">
                <adec:decorative xmlns:adec="http://schemas.microsoft.com/office/drawing/2017/decorative" val="1"/>
              </a:ext>
            </a:extLst>
          </p:cNvPr>
          <p:cNvSpPr/>
          <p:nvPr/>
        </p:nvSpPr>
        <p:spPr bwMode="auto">
          <a:xfrm>
            <a:off x="0" y="2004472"/>
            <a:ext cx="12191999" cy="1954070"/>
          </a:xfrm>
          <a:prstGeom prst="rect">
            <a:avLst/>
          </a:prstGeom>
          <a:solidFill>
            <a:schemeClr val="tx1"/>
          </a:solidFill>
          <a:ln>
            <a:noFill/>
            <a:headEnd type="none" w="med" len="med"/>
            <a:tailEnd type="none" w="med" len="med"/>
          </a:ln>
          <a:effectLst>
            <a:outerShdw blurRad="190500" dist="38100" dir="2700000" sx="101000" sy="101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36" descr="Azure Stack HPE">
            <a:extLst>
              <a:ext uri="{FF2B5EF4-FFF2-40B4-BE49-F238E27FC236}">
                <a16:creationId xmlns:a16="http://schemas.microsoft.com/office/drawing/2014/main" id="{687E7FEE-DAF3-49FD-B20F-69EBA56A2329}"/>
              </a:ext>
            </a:extLst>
          </p:cNvPr>
          <p:cNvPicPr>
            <a:picLocks noChangeAspect="1" noChangeArrowheads="1"/>
          </p:cNvPicPr>
          <p:nvPr/>
        </p:nvPicPr>
        <p:blipFill>
          <a:blip r:embed="rId3" cstate="screen">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9677" b="90968" l="9677" r="89677">
                        <a14:foregroundMark x1="43226" y1="70323" x2="56129" y2="69032"/>
                        <a14:foregroundMark x1="40502" y1="90088" x2="65161" y2="88387"/>
                        <a14:foregroundMark x1="65161" y1="88387" x2="67097" y2="89032"/>
                        <a14:foregroundMark x1="35484" y1="16774" x2="62581" y2="15484"/>
                        <a14:backgroundMark x1="25161" y1="92903" x2="38710" y2="92903"/>
                      </a14:backgroundRemoval>
                    </a14:imgEffect>
                  </a14:imgLayer>
                </a14:imgProps>
              </a:ext>
              <a:ext uri="{28A0092B-C50C-407E-A947-70E740481C1C}">
                <a14:useLocalDpi xmlns:a14="http://schemas.microsoft.com/office/drawing/2010/main"/>
              </a:ext>
            </a:extLst>
          </a:blip>
          <a:srcRect/>
          <a:stretch>
            <a:fillRect/>
          </a:stretch>
        </p:blipFill>
        <p:spPr bwMode="auto">
          <a:xfrm>
            <a:off x="700496" y="2292362"/>
            <a:ext cx="1285843" cy="12873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4" descr="Fujitsu Azure Stack HCI">
            <a:extLst>
              <a:ext uri="{FF2B5EF4-FFF2-40B4-BE49-F238E27FC236}">
                <a16:creationId xmlns:a16="http://schemas.microsoft.com/office/drawing/2014/main" id="{D6C20763-1AA7-4045-B2FA-3AA6353A0006}"/>
              </a:ext>
            </a:extLst>
          </p:cNvPr>
          <p:cNvPicPr>
            <a:picLocks noChangeAspect="1" noChangeArrowheads="1"/>
          </p:cNvPicPr>
          <p:nvPr/>
        </p:nvPicPr>
        <p:blipFill>
          <a:blip r:embed="rId5" cstate="screen">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foregroundMark x1="43023" y1="23256" x2="43017" y2="23455"/>
                        <a14:foregroundMark x1="40698" y1="25000" x2="47674" y2="77326"/>
                        <a14:backgroundMark x1="50000" y1="79651" x2="61628" y2="77907"/>
                        <a14:backgroundMark x1="41279" y1="23256" x2="41084" y2="24949"/>
                        <a14:backgroundMark x1="47237" y1="77383" x2="47674" y2="78488"/>
                        <a14:backgroundMark x1="47674" y1="78488" x2="52907" y2="79070"/>
                      </a14:backgroundRemoval>
                    </a14:imgEffect>
                  </a14:imgLayer>
                </a14:imgProps>
              </a:ext>
              <a:ext uri="{28A0092B-C50C-407E-A947-70E740481C1C}">
                <a14:useLocalDpi xmlns:a14="http://schemas.microsoft.com/office/drawing/2010/main"/>
              </a:ext>
            </a:extLst>
          </a:blip>
          <a:srcRect/>
          <a:stretch>
            <a:fillRect/>
          </a:stretch>
        </p:blipFill>
        <p:spPr bwMode="auto">
          <a:xfrm>
            <a:off x="1350584" y="2004472"/>
            <a:ext cx="1795212" cy="17972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16" descr="Azure Stack Lenovo">
            <a:extLst>
              <a:ext uri="{FF2B5EF4-FFF2-40B4-BE49-F238E27FC236}">
                <a16:creationId xmlns:a16="http://schemas.microsoft.com/office/drawing/2014/main" id="{00A601D8-A974-4A02-87D9-52487A47DACD}"/>
              </a:ext>
            </a:extLst>
          </p:cNvPr>
          <p:cNvPicPr>
            <a:picLocks noChangeAspect="1" noChangeArrowheads="1"/>
          </p:cNvPicPr>
          <p:nvPr/>
        </p:nvPicPr>
        <p:blipFill>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3174982" y="2241522"/>
            <a:ext cx="1550894" cy="15526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81882DB-A500-413A-AA59-836D1A2B77CA}"/>
              </a:ext>
              <a:ext uri="{C183D7F6-B498-43B3-948B-1728B52AA6E4}">
                <adec:decorative xmlns:adec="http://schemas.microsoft.com/office/drawing/2017/decorative" val="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20489" y1="18774" x2="20489" y2="39434"/>
                        <a14:foregroundMark x1="23511" y1="74118" x2="52905" y2="86973"/>
                        <a14:foregroundMark x1="52905" y1="86973" x2="79511" y2="49042"/>
                        <a14:foregroundMark x1="79511" y1="49042" x2="54740" y2="11111"/>
                        <a14:foregroundMark x1="54740" y1="11111" x2="21713" y2="15709"/>
                        <a14:backgroundMark x1="18043" y1="39464" x2="18349" y2="79310"/>
                      </a14:backgroundRemoval>
                    </a14:imgEffect>
                  </a14:imgLayer>
                </a14:imgProps>
              </a:ext>
              <a:ext uri="{28A0092B-C50C-407E-A947-70E740481C1C}">
                <a14:useLocalDpi xmlns:a14="http://schemas.microsoft.com/office/drawing/2010/main" val="0"/>
              </a:ext>
            </a:extLst>
          </a:blip>
          <a:stretch>
            <a:fillRect/>
          </a:stretch>
        </p:blipFill>
        <p:spPr>
          <a:xfrm>
            <a:off x="4338836" y="2433647"/>
            <a:ext cx="1435814" cy="1146016"/>
          </a:xfrm>
          <a:prstGeom prst="rect">
            <a:avLst/>
          </a:prstGeom>
        </p:spPr>
      </p:pic>
      <p:pic>
        <p:nvPicPr>
          <p:cNvPr id="22" name="Picture 90" descr="Azure Stack Dell EMC">
            <a:extLst>
              <a:ext uri="{FF2B5EF4-FFF2-40B4-BE49-F238E27FC236}">
                <a16:creationId xmlns:a16="http://schemas.microsoft.com/office/drawing/2014/main" id="{29C1D21F-B9DE-45B8-806E-022849BA29B1}"/>
              </a:ext>
            </a:extLst>
          </p:cNvPr>
          <p:cNvPicPr>
            <a:picLocks noChangeAspect="1" noChangeArrowheads="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205648" y="2292362"/>
            <a:ext cx="1578670" cy="158045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5366AF7D-D3CC-4C4C-BB3E-498A491CDAD7}"/>
              </a:ext>
              <a:ext uri="{C183D7F6-B498-43B3-948B-1728B52AA6E4}">
                <adec:decorative xmlns:adec="http://schemas.microsoft.com/office/drawing/2017/decorative" val="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18010" y1="31872" x2="21452" y2="28898"/>
                        <a14:foregroundMark x1="38091" y1="36364" x2="37139" y2="36364"/>
                        <a14:foregroundMark x1="52299" y1="76340" x2="50245" y2="75433"/>
                        <a14:foregroundMark x1="47545" y1="75697" x2="48878" y2="76444"/>
                        <a14:foregroundMark x1="10784" y1="36364" x2="43137" y2="18182"/>
                        <a14:foregroundMark x1="43137" y1="18182" x2="73529" y2="19481"/>
                        <a14:foregroundMark x1="73529" y1="19481" x2="43137" y2="35065"/>
                        <a14:foregroundMark x1="43137" y1="35065" x2="19608" y2="35065"/>
                        <a14:foregroundMark x1="13725" y1="81818" x2="66667" y2="80519"/>
                        <a14:foregroundMark x1="66667" y1="80519" x2="82353" y2="81818"/>
                        <a14:backgroundMark x1="4902" y1="16883" x2="32272" y2="8826"/>
                        <a14:backgroundMark x1="78652" y1="9041" x2="79412" y2="9091"/>
                        <a14:backgroundMark x1="47429" y1="6973" x2="48599" y2="7050"/>
                        <a14:backgroundMark x1="79412" y1="9091" x2="93137" y2="51948"/>
                        <a14:backgroundMark x1="93137" y1="51948" x2="13725" y2="59740"/>
                        <a14:backgroundMark x1="13725" y1="59740" x2="9571" y2="90565"/>
                        <a14:backgroundMark x1="76231" y1="94051" x2="94118" y2="93506"/>
                        <a14:backgroundMark x1="83330" y1="62726" x2="81373" y2="57143"/>
                        <a14:backgroundMark x1="94118" y1="93506" x2="86863" y2="72807"/>
                        <a14:backgroundMark x1="52730" y1="50333" x2="50184" y2="49728"/>
                        <a14:backgroundMark x1="81373" y1="57143" x2="55741" y2="51049"/>
                        <a14:backgroundMark x1="26883" y1="50205" x2="13725" y2="51948"/>
                        <a14:backgroundMark x1="13725" y1="51948" x2="14179" y2="49918"/>
                      </a14:backgroundRemoval>
                    </a14:imgEffect>
                  </a14:imgLayer>
                </a14:imgProps>
              </a:ext>
            </a:extLst>
          </a:blip>
          <a:stretch>
            <a:fillRect/>
          </a:stretch>
        </p:blipFill>
        <p:spPr>
          <a:xfrm>
            <a:off x="7667611" y="2345102"/>
            <a:ext cx="1805931" cy="1363301"/>
          </a:xfrm>
          <a:prstGeom prst="rect">
            <a:avLst/>
          </a:prstGeom>
          <a:noFill/>
        </p:spPr>
      </p:pic>
      <p:pic>
        <p:nvPicPr>
          <p:cNvPr id="23" name="Picture 114" descr="Azure Stack HPE">
            <a:extLst>
              <a:ext uri="{FF2B5EF4-FFF2-40B4-BE49-F238E27FC236}">
                <a16:creationId xmlns:a16="http://schemas.microsoft.com/office/drawing/2014/main" id="{DDB513CE-7A80-42CE-8DD5-F26E0C406666}"/>
              </a:ext>
            </a:extLst>
          </p:cNvPr>
          <p:cNvPicPr>
            <a:picLocks noChangeAspect="1" noChangeArrowheads="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055889" y="2239540"/>
            <a:ext cx="1550894" cy="15526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0">
            <a:extLst>
              <a:ext uri="{FF2B5EF4-FFF2-40B4-BE49-F238E27FC236}">
                <a16:creationId xmlns:a16="http://schemas.microsoft.com/office/drawing/2014/main" id="{0B67D62D-B84B-4DA0-920E-4BE8AC877D7B}"/>
              </a:ext>
            </a:extLst>
          </p:cNvPr>
          <p:cNvSpPr txBox="1">
            <a:spLocks/>
          </p:cNvSpPr>
          <p:nvPr/>
        </p:nvSpPr>
        <p:spPr>
          <a:xfrm>
            <a:off x="742971" y="5041752"/>
            <a:ext cx="2103120" cy="68480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Tower form factor-for no rack environments </a:t>
            </a:r>
          </a:p>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endParaRPr>
          </a:p>
        </p:txBody>
      </p:sp>
      <p:sp>
        <p:nvSpPr>
          <p:cNvPr id="20" name="Rectangle 19">
            <a:extLst>
              <a:ext uri="{FF2B5EF4-FFF2-40B4-BE49-F238E27FC236}">
                <a16:creationId xmlns:a16="http://schemas.microsoft.com/office/drawing/2014/main" id="{C671244B-D8E4-466A-A448-8D97872C8955}"/>
              </a:ext>
            </a:extLst>
          </p:cNvPr>
          <p:cNvSpPr/>
          <p:nvPr/>
        </p:nvSpPr>
        <p:spPr>
          <a:xfrm>
            <a:off x="6585312" y="5041752"/>
            <a:ext cx="2398012"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Industry rack mounted servers in various height-for datacenter modernization</a:t>
            </a:r>
          </a:p>
        </p:txBody>
      </p:sp>
      <p:sp>
        <p:nvSpPr>
          <p:cNvPr id="19" name="Text Placeholder 10">
            <a:extLst>
              <a:ext uri="{FF2B5EF4-FFF2-40B4-BE49-F238E27FC236}">
                <a16:creationId xmlns:a16="http://schemas.microsoft.com/office/drawing/2014/main" id="{4DDBEA24-5636-40E0-97EB-507F54767CA3}"/>
              </a:ext>
            </a:extLst>
          </p:cNvPr>
          <p:cNvSpPr txBox="1">
            <a:spLocks/>
          </p:cNvSpPr>
          <p:nvPr/>
        </p:nvSpPr>
        <p:spPr>
          <a:xfrm>
            <a:off x="9791200" y="5041752"/>
            <a:ext cx="2103120" cy="1115690"/>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Composable architecture and blade server for ultimate in provisioning and workloads flexibility</a:t>
            </a:r>
          </a:p>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88479857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B84DFC3-FA69-4B27-A178-2BD2E735FE04}"/>
              </a:ext>
            </a:extLst>
          </p:cNvPr>
          <p:cNvGraphicFramePr>
            <a:graphicFrameLocks noGrp="1"/>
          </p:cNvGraphicFramePr>
          <p:nvPr>
            <p:extLst>
              <p:ext uri="{D42A27DB-BD31-4B8C-83A1-F6EECF244321}">
                <p14:modId xmlns:p14="http://schemas.microsoft.com/office/powerpoint/2010/main" val="1204035915"/>
              </p:ext>
            </p:extLst>
          </p:nvPr>
        </p:nvGraphicFramePr>
        <p:xfrm>
          <a:off x="372763" y="1130968"/>
          <a:ext cx="11478342" cy="5245771"/>
        </p:xfrm>
        <a:graphic>
          <a:graphicData uri="http://schemas.openxmlformats.org/drawingml/2006/table">
            <a:tbl>
              <a:tblPr firstRow="1">
                <a:tableStyleId>{5C22544A-7EE6-4342-B048-85BDC9FD1C3A}</a:tableStyleId>
              </a:tblPr>
              <a:tblGrid>
                <a:gridCol w="1913057">
                  <a:extLst>
                    <a:ext uri="{9D8B030D-6E8A-4147-A177-3AD203B41FA5}">
                      <a16:colId xmlns:a16="http://schemas.microsoft.com/office/drawing/2014/main" val="4223002851"/>
                    </a:ext>
                  </a:extLst>
                </a:gridCol>
                <a:gridCol w="1913057">
                  <a:extLst>
                    <a:ext uri="{9D8B030D-6E8A-4147-A177-3AD203B41FA5}">
                      <a16:colId xmlns:a16="http://schemas.microsoft.com/office/drawing/2014/main" val="2083620833"/>
                    </a:ext>
                  </a:extLst>
                </a:gridCol>
                <a:gridCol w="1913057">
                  <a:extLst>
                    <a:ext uri="{9D8B030D-6E8A-4147-A177-3AD203B41FA5}">
                      <a16:colId xmlns:a16="http://schemas.microsoft.com/office/drawing/2014/main" val="2668865883"/>
                    </a:ext>
                  </a:extLst>
                </a:gridCol>
                <a:gridCol w="1913057">
                  <a:extLst>
                    <a:ext uri="{9D8B030D-6E8A-4147-A177-3AD203B41FA5}">
                      <a16:colId xmlns:a16="http://schemas.microsoft.com/office/drawing/2014/main" val="3412407219"/>
                    </a:ext>
                  </a:extLst>
                </a:gridCol>
                <a:gridCol w="1913057">
                  <a:extLst>
                    <a:ext uri="{9D8B030D-6E8A-4147-A177-3AD203B41FA5}">
                      <a16:colId xmlns:a16="http://schemas.microsoft.com/office/drawing/2014/main" val="2991613040"/>
                    </a:ext>
                  </a:extLst>
                </a:gridCol>
                <a:gridCol w="1913057">
                  <a:extLst>
                    <a:ext uri="{9D8B030D-6E8A-4147-A177-3AD203B41FA5}">
                      <a16:colId xmlns:a16="http://schemas.microsoft.com/office/drawing/2014/main" val="130505609"/>
                    </a:ext>
                  </a:extLst>
                </a:gridCol>
              </a:tblGrid>
              <a:tr h="832656">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4292487917"/>
                  </a:ext>
                </a:extLst>
              </a:tr>
              <a:tr h="882623">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4201098378"/>
                  </a:ext>
                </a:extLst>
              </a:tr>
              <a:tr h="882623">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837717823"/>
                  </a:ext>
                </a:extLst>
              </a:tr>
              <a:tr h="882623">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450424807"/>
                  </a:ext>
                </a:extLst>
              </a:tr>
              <a:tr h="882623">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0143976"/>
                  </a:ext>
                </a:extLst>
              </a:tr>
              <a:tr h="882623">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644860320"/>
                  </a:ext>
                </a:extLst>
              </a:tr>
            </a:tbl>
          </a:graphicData>
        </a:graphic>
      </p:graphicFrame>
      <p:pic>
        <p:nvPicPr>
          <p:cNvPr id="3" name="Picture 2">
            <a:extLst>
              <a:ext uri="{FF2B5EF4-FFF2-40B4-BE49-F238E27FC236}">
                <a16:creationId xmlns:a16="http://schemas.microsoft.com/office/drawing/2014/main" id="{069B5CD7-8927-4438-9909-7768C1963CF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62432" y="1395238"/>
            <a:ext cx="1363166" cy="284460"/>
          </a:xfrm>
          <a:prstGeom prst="rect">
            <a:avLst/>
          </a:prstGeom>
        </p:spPr>
      </p:pic>
      <p:pic>
        <p:nvPicPr>
          <p:cNvPr id="4" name="Picture 3">
            <a:extLst>
              <a:ext uri="{FF2B5EF4-FFF2-40B4-BE49-F238E27FC236}">
                <a16:creationId xmlns:a16="http://schemas.microsoft.com/office/drawing/2014/main" id="{56AC0B70-4033-4CF3-8E25-916BAEDF2F4F}"/>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02071" y="2964877"/>
            <a:ext cx="1213304" cy="523494"/>
          </a:xfrm>
          <a:prstGeom prst="rect">
            <a:avLst/>
          </a:prstGeom>
          <a:solidFill>
            <a:srgbClr val="000000"/>
          </a:solidFill>
        </p:spPr>
      </p:pic>
      <p:pic>
        <p:nvPicPr>
          <p:cNvPr id="5" name="Picture 2" descr="Image result for cisco logo">
            <a:extLst>
              <a:ext uri="{FF2B5EF4-FFF2-40B4-BE49-F238E27FC236}">
                <a16:creationId xmlns:a16="http://schemas.microsoft.com/office/drawing/2014/main" id="{F051F0C3-C418-4C06-B6EA-74F31757DB8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464386" y="1230924"/>
            <a:ext cx="994720" cy="525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2391D9A-6F2B-479A-8646-5A2E150A985F}"/>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24538" y="4775895"/>
            <a:ext cx="780131" cy="572353"/>
          </a:xfrm>
          <a:prstGeom prst="rect">
            <a:avLst/>
          </a:prstGeom>
        </p:spPr>
      </p:pic>
      <p:pic>
        <p:nvPicPr>
          <p:cNvPr id="7" name="Picture 6">
            <a:extLst>
              <a:ext uri="{FF2B5EF4-FFF2-40B4-BE49-F238E27FC236}">
                <a16:creationId xmlns:a16="http://schemas.microsoft.com/office/drawing/2014/main" id="{A6509882-EDE5-4234-AB11-FD9D4B4F4DD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68817" y="4788737"/>
            <a:ext cx="885201" cy="528319"/>
          </a:xfrm>
          <a:prstGeom prst="rect">
            <a:avLst/>
          </a:prstGeom>
        </p:spPr>
      </p:pic>
      <p:pic>
        <p:nvPicPr>
          <p:cNvPr id="8" name="Picture 7" descr="Logo: ALTOS">
            <a:extLst>
              <a:ext uri="{FF2B5EF4-FFF2-40B4-BE49-F238E27FC236}">
                <a16:creationId xmlns:a16="http://schemas.microsoft.com/office/drawing/2014/main" id="{83288110-6D9F-4117-A3DC-C3BE57946C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914" y="1286486"/>
            <a:ext cx="1331649" cy="548640"/>
          </a:xfrm>
          <a:prstGeom prst="rect">
            <a:avLst/>
          </a:prstGeom>
        </p:spPr>
      </p:pic>
      <p:pic>
        <p:nvPicPr>
          <p:cNvPr id="9" name="Picture 8" descr="A picture containing a logo for Tarox&#10;">
            <a:extLst>
              <a:ext uri="{FF2B5EF4-FFF2-40B4-BE49-F238E27FC236}">
                <a16:creationId xmlns:a16="http://schemas.microsoft.com/office/drawing/2014/main" id="{6064F8B1-8831-4196-AD0B-1BEF1AA35E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1026" y="4949008"/>
            <a:ext cx="896768" cy="206176"/>
          </a:xfrm>
          <a:prstGeom prst="rect">
            <a:avLst/>
          </a:prstGeom>
        </p:spPr>
      </p:pic>
      <p:pic>
        <p:nvPicPr>
          <p:cNvPr id="10" name="Picture 9">
            <a:extLst>
              <a:ext uri="{FF2B5EF4-FFF2-40B4-BE49-F238E27FC236}">
                <a16:creationId xmlns:a16="http://schemas.microsoft.com/office/drawing/2014/main" id="{DDDCD935-D863-4509-A26A-AF7146969C6A}"/>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33020" y="3996772"/>
            <a:ext cx="1363166" cy="332612"/>
          </a:xfrm>
          <a:prstGeom prst="rect">
            <a:avLst/>
          </a:prstGeom>
        </p:spPr>
      </p:pic>
      <p:pic>
        <p:nvPicPr>
          <p:cNvPr id="11" name="Picture 10" descr="A picture containing a logo for Onfina">
            <a:extLst>
              <a:ext uri="{FF2B5EF4-FFF2-40B4-BE49-F238E27FC236}">
                <a16:creationId xmlns:a16="http://schemas.microsoft.com/office/drawing/2014/main" id="{C35EAD5F-B8B1-4555-8455-00183147D9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6218" y="4024560"/>
            <a:ext cx="1147292" cy="333990"/>
          </a:xfrm>
          <a:prstGeom prst="rect">
            <a:avLst/>
          </a:prstGeom>
        </p:spPr>
      </p:pic>
      <p:pic>
        <p:nvPicPr>
          <p:cNvPr id="12" name="Picture 11">
            <a:extLst>
              <a:ext uri="{FF2B5EF4-FFF2-40B4-BE49-F238E27FC236}">
                <a16:creationId xmlns:a16="http://schemas.microsoft.com/office/drawing/2014/main" id="{9442AE70-8A25-47FF-9980-8C5A7819BC45}"/>
              </a:ext>
              <a:ext uri="{C183D7F6-B498-43B3-948B-1728B52AA6E4}">
                <adec:decorative xmlns:adec="http://schemas.microsoft.com/office/drawing/2017/decorative" val="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485075" y="2095998"/>
            <a:ext cx="1224188" cy="557376"/>
          </a:xfrm>
          <a:prstGeom prst="rect">
            <a:avLst/>
          </a:prstGeom>
        </p:spPr>
      </p:pic>
      <p:pic>
        <p:nvPicPr>
          <p:cNvPr id="13" name="Picture 12" descr="A picture containing a logo for exone">
            <a:extLst>
              <a:ext uri="{FF2B5EF4-FFF2-40B4-BE49-F238E27FC236}">
                <a16:creationId xmlns:a16="http://schemas.microsoft.com/office/drawing/2014/main" id="{6DCBA40F-B4D9-4A9E-8A3B-2085286911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52785" y="2269727"/>
            <a:ext cx="1157423" cy="232837"/>
          </a:xfrm>
          <a:prstGeom prst="rect">
            <a:avLst/>
          </a:prstGeom>
        </p:spPr>
      </p:pic>
      <p:pic>
        <p:nvPicPr>
          <p:cNvPr id="14" name="Picture 13" descr="A picture containing a logo for Dell Technologies">
            <a:extLst>
              <a:ext uri="{FF2B5EF4-FFF2-40B4-BE49-F238E27FC236}">
                <a16:creationId xmlns:a16="http://schemas.microsoft.com/office/drawing/2014/main" id="{9169C1B1-F761-4493-869F-FB7CD2B014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11327" y="2305600"/>
            <a:ext cx="1680642" cy="219272"/>
          </a:xfrm>
          <a:prstGeom prst="rect">
            <a:avLst/>
          </a:prstGeom>
        </p:spPr>
      </p:pic>
      <p:pic>
        <p:nvPicPr>
          <p:cNvPr id="15" name="Picture 14" descr="A picture containing a logo for DataOn">
            <a:extLst>
              <a:ext uri="{FF2B5EF4-FFF2-40B4-BE49-F238E27FC236}">
                <a16:creationId xmlns:a16="http://schemas.microsoft.com/office/drawing/2014/main" id="{A8A3F7C6-7BF7-4AFF-9BDC-F4493033F84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4633" y="2203215"/>
            <a:ext cx="1210292" cy="321657"/>
          </a:xfrm>
          <a:prstGeom prst="rect">
            <a:avLst/>
          </a:prstGeom>
        </p:spPr>
      </p:pic>
      <p:pic>
        <p:nvPicPr>
          <p:cNvPr id="16" name="Picture 8" descr="A picture containing a logo for Stone&#10;">
            <a:extLst>
              <a:ext uri="{FF2B5EF4-FFF2-40B4-BE49-F238E27FC236}">
                <a16:creationId xmlns:a16="http://schemas.microsoft.com/office/drawing/2014/main" id="{3B3F062E-2A5A-4DC3-9B91-B606BC8DF91A}"/>
              </a:ext>
            </a:extLst>
          </p:cNvPr>
          <p:cNvPicPr>
            <a:picLocks noChangeAspect="1"/>
          </p:cNvPicPr>
          <p:nvPr/>
        </p:nvPicPr>
        <p:blipFill>
          <a:blip r:embed="rId16"/>
          <a:stretch>
            <a:fillRect/>
          </a:stretch>
        </p:blipFill>
        <p:spPr>
          <a:xfrm>
            <a:off x="947528" y="4775895"/>
            <a:ext cx="721172" cy="567864"/>
          </a:xfrm>
          <a:prstGeom prst="rect">
            <a:avLst/>
          </a:prstGeom>
        </p:spPr>
      </p:pic>
      <p:pic>
        <p:nvPicPr>
          <p:cNvPr id="17" name="Picture 33" descr="A picture containing logo for Western Digital">
            <a:extLst>
              <a:ext uri="{FF2B5EF4-FFF2-40B4-BE49-F238E27FC236}">
                <a16:creationId xmlns:a16="http://schemas.microsoft.com/office/drawing/2014/main" id="{097BE8E3-7D80-4EE7-B58E-16E9FD5DBC22}"/>
              </a:ext>
            </a:extLst>
          </p:cNvPr>
          <p:cNvPicPr>
            <a:picLocks noChangeAspect="1"/>
          </p:cNvPicPr>
          <p:nvPr/>
        </p:nvPicPr>
        <p:blipFill>
          <a:blip r:embed="rId17"/>
          <a:stretch>
            <a:fillRect/>
          </a:stretch>
        </p:blipFill>
        <p:spPr>
          <a:xfrm>
            <a:off x="8554016" y="4820453"/>
            <a:ext cx="855596" cy="463281"/>
          </a:xfrm>
          <a:prstGeom prst="rect">
            <a:avLst/>
          </a:prstGeom>
        </p:spPr>
      </p:pic>
      <p:pic>
        <p:nvPicPr>
          <p:cNvPr id="18" name="Picture 50" descr="A picture containing a logo for Asbis">
            <a:extLst>
              <a:ext uri="{FF2B5EF4-FFF2-40B4-BE49-F238E27FC236}">
                <a16:creationId xmlns:a16="http://schemas.microsoft.com/office/drawing/2014/main" id="{CB384DE3-9E3D-4BDA-AE55-04C68C3C29E6}"/>
              </a:ext>
            </a:extLst>
          </p:cNvPr>
          <p:cNvPicPr>
            <a:picLocks noChangeAspect="1"/>
          </p:cNvPicPr>
          <p:nvPr/>
        </p:nvPicPr>
        <p:blipFill>
          <a:blip r:embed="rId18"/>
          <a:stretch>
            <a:fillRect/>
          </a:stretch>
        </p:blipFill>
        <p:spPr>
          <a:xfrm>
            <a:off x="4548167" y="1367750"/>
            <a:ext cx="1366657" cy="332597"/>
          </a:xfrm>
          <a:prstGeom prst="rect">
            <a:avLst/>
          </a:prstGeom>
        </p:spPr>
      </p:pic>
      <p:pic>
        <p:nvPicPr>
          <p:cNvPr id="19" name="Picture 54" descr="A picture containing a logo for NTT System">
            <a:extLst>
              <a:ext uri="{FF2B5EF4-FFF2-40B4-BE49-F238E27FC236}">
                <a16:creationId xmlns:a16="http://schemas.microsoft.com/office/drawing/2014/main" id="{F14C51E4-B661-4A59-B7A0-C99FDACE7C2C}"/>
              </a:ext>
            </a:extLst>
          </p:cNvPr>
          <p:cNvPicPr>
            <a:picLocks noChangeAspect="1"/>
          </p:cNvPicPr>
          <p:nvPr/>
        </p:nvPicPr>
        <p:blipFill>
          <a:blip r:embed="rId19"/>
          <a:stretch>
            <a:fillRect/>
          </a:stretch>
        </p:blipFill>
        <p:spPr>
          <a:xfrm>
            <a:off x="4819566" y="3965121"/>
            <a:ext cx="699688" cy="395914"/>
          </a:xfrm>
          <a:prstGeom prst="rect">
            <a:avLst/>
          </a:prstGeom>
        </p:spPr>
      </p:pic>
      <p:pic>
        <p:nvPicPr>
          <p:cNvPr id="20" name="Picture 56" descr="A picture containing a logo for Intel">
            <a:extLst>
              <a:ext uri="{FF2B5EF4-FFF2-40B4-BE49-F238E27FC236}">
                <a16:creationId xmlns:a16="http://schemas.microsoft.com/office/drawing/2014/main" id="{A268F8B4-E67C-4CF2-9922-CD928F22EAAA}"/>
              </a:ext>
            </a:extLst>
          </p:cNvPr>
          <p:cNvPicPr>
            <a:picLocks noChangeAspect="1"/>
          </p:cNvPicPr>
          <p:nvPr/>
        </p:nvPicPr>
        <p:blipFill>
          <a:blip r:embed="rId20"/>
          <a:stretch>
            <a:fillRect/>
          </a:stretch>
        </p:blipFill>
        <p:spPr>
          <a:xfrm>
            <a:off x="6658041" y="3067701"/>
            <a:ext cx="878256" cy="364099"/>
          </a:xfrm>
          <a:prstGeom prst="rect">
            <a:avLst/>
          </a:prstGeom>
        </p:spPr>
      </p:pic>
      <p:pic>
        <p:nvPicPr>
          <p:cNvPr id="21" name="Picture 58" descr="A picture containing a logo for AMD">
            <a:extLst>
              <a:ext uri="{FF2B5EF4-FFF2-40B4-BE49-F238E27FC236}">
                <a16:creationId xmlns:a16="http://schemas.microsoft.com/office/drawing/2014/main" id="{A04D512C-F492-4F94-9789-E9BD4A118768}"/>
              </a:ext>
            </a:extLst>
          </p:cNvPr>
          <p:cNvPicPr>
            <a:picLocks noChangeAspect="1"/>
          </p:cNvPicPr>
          <p:nvPr/>
        </p:nvPicPr>
        <p:blipFill>
          <a:blip r:embed="rId21"/>
          <a:stretch>
            <a:fillRect/>
          </a:stretch>
        </p:blipFill>
        <p:spPr>
          <a:xfrm>
            <a:off x="2570189" y="1223051"/>
            <a:ext cx="1327454" cy="675509"/>
          </a:xfrm>
          <a:prstGeom prst="rect">
            <a:avLst/>
          </a:prstGeom>
        </p:spPr>
      </p:pic>
      <p:pic>
        <p:nvPicPr>
          <p:cNvPr id="22" name="Picture 60">
            <a:extLst>
              <a:ext uri="{FF2B5EF4-FFF2-40B4-BE49-F238E27FC236}">
                <a16:creationId xmlns:a16="http://schemas.microsoft.com/office/drawing/2014/main" id="{7E78A3D8-0AF7-4E38-8746-3217FBD5D0BB}"/>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4483928" y="2882652"/>
            <a:ext cx="1495139" cy="771382"/>
          </a:xfrm>
          <a:prstGeom prst="rect">
            <a:avLst/>
          </a:prstGeom>
        </p:spPr>
      </p:pic>
      <p:pic>
        <p:nvPicPr>
          <p:cNvPr id="23" name="Picture 64">
            <a:extLst>
              <a:ext uri="{FF2B5EF4-FFF2-40B4-BE49-F238E27FC236}">
                <a16:creationId xmlns:a16="http://schemas.microsoft.com/office/drawing/2014/main" id="{A6119580-B14E-4953-941A-7E3F939759F3}"/>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436719" y="3724999"/>
            <a:ext cx="1742789" cy="876157"/>
          </a:xfrm>
          <a:prstGeom prst="rect">
            <a:avLst/>
          </a:prstGeom>
        </p:spPr>
      </p:pic>
      <p:pic>
        <p:nvPicPr>
          <p:cNvPr id="24" name="Picture 77" descr="A picture containing a logo for 2STOR">
            <a:extLst>
              <a:ext uri="{FF2B5EF4-FFF2-40B4-BE49-F238E27FC236}">
                <a16:creationId xmlns:a16="http://schemas.microsoft.com/office/drawing/2014/main" id="{8FADB0C9-FC05-44E3-B7B1-213FD7EC2694}"/>
              </a:ext>
            </a:extLst>
          </p:cNvPr>
          <p:cNvPicPr>
            <a:picLocks noChangeAspect="1"/>
          </p:cNvPicPr>
          <p:nvPr/>
        </p:nvPicPr>
        <p:blipFill>
          <a:blip r:embed="rId24"/>
          <a:stretch>
            <a:fillRect/>
          </a:stretch>
        </p:blipFill>
        <p:spPr>
          <a:xfrm>
            <a:off x="646490" y="5607439"/>
            <a:ext cx="1344156" cy="672078"/>
          </a:xfrm>
          <a:prstGeom prst="rect">
            <a:avLst/>
          </a:prstGeom>
        </p:spPr>
      </p:pic>
      <p:pic>
        <p:nvPicPr>
          <p:cNvPr id="25" name="Picture 20" descr="A picture containing a logo for QCT">
            <a:extLst>
              <a:ext uri="{FF2B5EF4-FFF2-40B4-BE49-F238E27FC236}">
                <a16:creationId xmlns:a16="http://schemas.microsoft.com/office/drawing/2014/main" id="{14555B0A-52C9-4C17-9AEE-6A3E9F5EB58D}"/>
              </a:ext>
            </a:extLst>
          </p:cNvPr>
          <p:cNvPicPr>
            <a:picLocks noChangeAspect="1"/>
          </p:cNvPicPr>
          <p:nvPr/>
        </p:nvPicPr>
        <p:blipFill>
          <a:blip r:embed="rId25"/>
          <a:stretch>
            <a:fillRect/>
          </a:stretch>
        </p:blipFill>
        <p:spPr>
          <a:xfrm>
            <a:off x="8238030" y="3782536"/>
            <a:ext cx="1487568" cy="761084"/>
          </a:xfrm>
          <a:prstGeom prst="rect">
            <a:avLst/>
          </a:prstGeom>
        </p:spPr>
      </p:pic>
      <p:pic>
        <p:nvPicPr>
          <p:cNvPr id="26" name="Picture 4" descr="Hitachi">
            <a:extLst>
              <a:ext uri="{FF2B5EF4-FFF2-40B4-BE49-F238E27FC236}">
                <a16:creationId xmlns:a16="http://schemas.microsoft.com/office/drawing/2014/main" id="{F6F1DA8A-0C36-464D-A715-B6FB8B13F9F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5008" y="2857821"/>
            <a:ext cx="17145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ASUS">
            <a:extLst>
              <a:ext uri="{FF2B5EF4-FFF2-40B4-BE49-F238E27FC236}">
                <a16:creationId xmlns:a16="http://schemas.microsoft.com/office/drawing/2014/main" id="{DE7801F3-EDF9-4D74-BEC2-1F367267BB3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239919" y="1102401"/>
            <a:ext cx="17145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icture containing a logo for Gigabyte">
            <a:extLst>
              <a:ext uri="{FF2B5EF4-FFF2-40B4-BE49-F238E27FC236}">
                <a16:creationId xmlns:a16="http://schemas.microsoft.com/office/drawing/2014/main" id="{689746FA-8DA9-4819-9F9C-44A6E24A92D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383649" y="2305600"/>
            <a:ext cx="1363166" cy="174656"/>
          </a:xfrm>
          <a:prstGeom prst="rect">
            <a:avLst/>
          </a:prstGeom>
        </p:spPr>
      </p:pic>
      <p:pic>
        <p:nvPicPr>
          <p:cNvPr id="29" name="Picture 4" descr="Image result for New H3C Technologies">
            <a:extLst>
              <a:ext uri="{FF2B5EF4-FFF2-40B4-BE49-F238E27FC236}">
                <a16:creationId xmlns:a16="http://schemas.microsoft.com/office/drawing/2014/main" id="{F7C26A6E-45E3-4FD6-8B36-7A941CF42694}"/>
              </a:ext>
            </a:extLst>
          </p:cNvPr>
          <p:cNvPicPr>
            <a:picLocks noChangeAspect="1" noChangeArrowheads="1"/>
          </p:cNvPicPr>
          <p:nvPr/>
        </p:nvPicPr>
        <p:blipFill rotWithShape="1">
          <a:blip r:embed="rId29" cstate="screen">
            <a:clrChange>
              <a:clrFrom>
                <a:srgbClr val="FFFEFD"/>
              </a:clrFrom>
              <a:clrTo>
                <a:srgbClr val="FFFEFD">
                  <a:alpha val="0"/>
                </a:srgbClr>
              </a:clrTo>
            </a:clrChange>
            <a:extLst>
              <a:ext uri="{28A0092B-C50C-407E-A947-70E740481C1C}">
                <a14:useLocalDpi xmlns:a14="http://schemas.microsoft.com/office/drawing/2010/main"/>
              </a:ext>
            </a:extLst>
          </a:blip>
          <a:srcRect/>
          <a:stretch/>
        </p:blipFill>
        <p:spPr bwMode="auto">
          <a:xfrm>
            <a:off x="10234353" y="2241284"/>
            <a:ext cx="1454787" cy="3207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g-prod-cms-rt-microsoft-com.akamaized.net/cms/api/am/imageFileData/RE1B7aX?ver=9ffa">
            <a:extLst>
              <a:ext uri="{FF2B5EF4-FFF2-40B4-BE49-F238E27FC236}">
                <a16:creationId xmlns:a16="http://schemas.microsoft.com/office/drawing/2014/main" id="{ACA27E02-044D-47A9-9060-F3EBA4281388}"/>
              </a:ext>
            </a:extLst>
          </p:cNvPr>
          <p:cNvPicPr>
            <a:picLocks noChangeAspect="1" noChangeArrowheads="1"/>
          </p:cNvPicPr>
          <p:nvPr/>
        </p:nvPicPr>
        <p:blipFill rotWithShape="1">
          <a:blip r:embed="rId30" cstate="screen">
            <a:extLst>
              <a:ext uri="{28A0092B-C50C-407E-A947-70E740481C1C}">
                <a14:useLocalDpi xmlns:a14="http://schemas.microsoft.com/office/drawing/2010/main"/>
              </a:ext>
            </a:extLst>
          </a:blip>
          <a:srcRect/>
          <a:stretch/>
        </p:blipFill>
        <p:spPr bwMode="auto">
          <a:xfrm>
            <a:off x="8441656" y="3083125"/>
            <a:ext cx="1080316" cy="31183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Modern Innovations">
            <a:extLst>
              <a:ext uri="{FF2B5EF4-FFF2-40B4-BE49-F238E27FC236}">
                <a16:creationId xmlns:a16="http://schemas.microsoft.com/office/drawing/2014/main" id="{A64E4AA7-AA60-4431-B28D-0175E6005FD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311201" y="3009099"/>
            <a:ext cx="1214164" cy="55469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A picture containing a logo for secureguard">
            <a:extLst>
              <a:ext uri="{FF2B5EF4-FFF2-40B4-BE49-F238E27FC236}">
                <a16:creationId xmlns:a16="http://schemas.microsoft.com/office/drawing/2014/main" id="{8DB09BA3-E66F-4D65-A5B9-7BCC9A69D6A7}"/>
              </a:ext>
            </a:extLst>
          </p:cNvPr>
          <p:cNvPicPr>
            <a:picLocks noChangeAspect="1"/>
          </p:cNvPicPr>
          <p:nvPr/>
        </p:nvPicPr>
        <p:blipFill>
          <a:blip r:embed="rId32"/>
          <a:stretch>
            <a:fillRect/>
          </a:stretch>
        </p:blipFill>
        <p:spPr>
          <a:xfrm>
            <a:off x="10052697" y="3740154"/>
            <a:ext cx="1682298" cy="845848"/>
          </a:xfrm>
          <a:prstGeom prst="rect">
            <a:avLst/>
          </a:prstGeom>
        </p:spPr>
      </p:pic>
      <p:pic>
        <p:nvPicPr>
          <p:cNvPr id="33" name="Picture 8" descr="Wortmann AG">
            <a:extLst>
              <a:ext uri="{FF2B5EF4-FFF2-40B4-BE49-F238E27FC236}">
                <a16:creationId xmlns:a16="http://schemas.microsoft.com/office/drawing/2014/main" id="{FDB2F832-0F75-4A8A-8B20-867F8C3E30B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142674" y="4938725"/>
            <a:ext cx="1526167" cy="226739"/>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42">
            <a:extLst>
              <a:ext uri="{FF2B5EF4-FFF2-40B4-BE49-F238E27FC236}">
                <a16:creationId xmlns:a16="http://schemas.microsoft.com/office/drawing/2014/main" id="{0EA0E728-A61C-4C08-9674-98734751915F}"/>
              </a:ext>
            </a:extLst>
          </p:cNvPr>
          <p:cNvSpPr txBox="1">
            <a:spLocks noGrp="1"/>
          </p:cNvSpPr>
          <p:nvPr>
            <p:ph type="title" idx="4294967295"/>
          </p:nvPr>
        </p:nvSpPr>
        <p:spPr>
          <a:xfrm>
            <a:off x="2345261" y="197018"/>
            <a:ext cx="7501477"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a:rPr>
              <a:t>Azure Stack HCI partner ecosystem</a:t>
            </a:r>
            <a:endParaRPr kumimoji="0" lang="en-US" sz="44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sp>
        <p:nvSpPr>
          <p:cNvPr id="35" name="TextBox 34">
            <a:extLst>
              <a:ext uri="{FF2B5EF4-FFF2-40B4-BE49-F238E27FC236}">
                <a16:creationId xmlns:a16="http://schemas.microsoft.com/office/drawing/2014/main" id="{B2902983-461D-4E00-AEF5-ACDECF994445}"/>
              </a:ext>
            </a:extLst>
          </p:cNvPr>
          <p:cNvSpPr txBox="1"/>
          <p:nvPr/>
        </p:nvSpPr>
        <p:spPr>
          <a:xfrm>
            <a:off x="2104918" y="6418421"/>
            <a:ext cx="82686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Visit the </a:t>
            </a:r>
            <a:r>
              <a:rPr kumimoji="0" lang="en-US" sz="1400" b="0" i="0" u="none" strike="noStrike" kern="1200" cap="none" spc="0" normalizeH="0" baseline="0" noProof="0" dirty="0">
                <a:ln>
                  <a:noFill/>
                </a:ln>
                <a:solidFill>
                  <a:srgbClr val="50E6FF"/>
                </a:solidFill>
                <a:effectLst/>
                <a:uLnTx/>
                <a:uFillTx/>
                <a:latin typeface="Segoe UI"/>
                <a:ea typeface="+mn-ea"/>
                <a:cs typeface="Segoe UI"/>
                <a:hlinkClick r:id="rId34">
                  <a:extLst>
                    <a:ext uri="{A12FA001-AC4F-418D-AE19-62706E023703}">
                      <ahyp:hlinkClr xmlns:ahyp="http://schemas.microsoft.com/office/drawing/2018/hyperlinkcolor" val="tx"/>
                    </a:ext>
                  </a:extLst>
                </a:hlinkClick>
              </a:rPr>
              <a:t>Azure Stack HCI Catalog</a:t>
            </a:r>
            <a:r>
              <a:rPr kumimoji="0" lang="en-US" sz="1400" b="0" i="0" u="none" strike="noStrike" kern="1200" cap="none" spc="0" normalizeH="0" baseline="0" noProof="0" dirty="0">
                <a:ln>
                  <a:noFill/>
                </a:ln>
                <a:solidFill>
                  <a:srgbClr val="50E6FF"/>
                </a:solidFill>
                <a:effectLst/>
                <a:uLnTx/>
                <a:uFillTx/>
                <a:latin typeface="Segoe UI"/>
                <a:ea typeface="+mn-ea"/>
                <a:cs typeface="+mn-cs"/>
              </a:rPr>
              <a:t> </a:t>
            </a:r>
            <a:endParaRPr lang="en-US" sz="1400" b="0" i="0" u="none" strike="noStrike" kern="1200" cap="none" spc="0" normalizeH="0" baseline="0" noProof="0" dirty="0">
              <a:ln>
                <a:noFill/>
              </a:ln>
              <a:solidFill>
                <a:srgbClr val="50E6FF"/>
              </a:solidFill>
              <a:effectLst/>
              <a:uLnTx/>
              <a:uFillTx/>
              <a:latin typeface="Segoe UI"/>
              <a:cs typeface="Segoe UI"/>
            </a:endParaRPr>
          </a:p>
        </p:txBody>
      </p:sp>
    </p:spTree>
    <p:extLst>
      <p:ext uri="{BB962C8B-B14F-4D97-AF65-F5344CB8AC3E}">
        <p14:creationId xmlns:p14="http://schemas.microsoft.com/office/powerpoint/2010/main" val="249912434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693382" y="3035178"/>
            <a:ext cx="4178300" cy="498598"/>
          </a:xfrm>
        </p:spPr>
        <p:txBody>
          <a:bodyPr/>
          <a:lstStyle/>
          <a:p>
            <a:pPr algn="ctr"/>
            <a:r>
              <a:rPr lang="en-US">
                <a:latin typeface="Segoe UI Semibold" panose="020B0702040204020203" pitchFamily="34" charset="0"/>
                <a:cs typeface="Segoe UI Semibold" panose="020B0702040204020203" pitchFamily="34" charset="0"/>
              </a:rPr>
              <a:t>Licensing</a:t>
            </a:r>
          </a:p>
        </p:txBody>
      </p:sp>
    </p:spTree>
    <p:extLst>
      <p:ext uri="{BB962C8B-B14F-4D97-AF65-F5344CB8AC3E}">
        <p14:creationId xmlns:p14="http://schemas.microsoft.com/office/powerpoint/2010/main" val="121930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C11D4-D02E-485B-BAFD-0B7FCF097006}"/>
              </a:ext>
            </a:extLst>
          </p:cNvPr>
          <p:cNvSpPr>
            <a:spLocks noGrp="1"/>
          </p:cNvSpPr>
          <p:nvPr>
            <p:ph type="title" idx="4294967295"/>
          </p:nvPr>
        </p:nvSpPr>
        <p:spPr>
          <a:xfrm>
            <a:off x="428592" y="711681"/>
            <a:ext cx="3348038" cy="1108075"/>
          </a:xfrm>
        </p:spPr>
        <p:txBody>
          <a:bodyPr/>
          <a:lstStyle/>
          <a:p>
            <a:r>
              <a:rPr lang="en-US" dirty="0">
                <a:solidFill>
                  <a:schemeClr val="bg1"/>
                </a:solidFill>
              </a:rPr>
              <a:t>Azure Stack HCI Licensing</a:t>
            </a:r>
          </a:p>
        </p:txBody>
      </p:sp>
      <p:sp>
        <p:nvSpPr>
          <p:cNvPr id="6" name="TextBox 5">
            <a:extLst>
              <a:ext uri="{FF2B5EF4-FFF2-40B4-BE49-F238E27FC236}">
                <a16:creationId xmlns:a16="http://schemas.microsoft.com/office/drawing/2014/main" id="{20B76D56-320F-4DFF-8CA5-D46C8E903D7B}"/>
              </a:ext>
            </a:extLst>
          </p:cNvPr>
          <p:cNvSpPr txBox="1"/>
          <p:nvPr/>
        </p:nvSpPr>
        <p:spPr>
          <a:xfrm>
            <a:off x="428592" y="2263965"/>
            <a:ext cx="3508914" cy="4005072"/>
          </a:xfrm>
          <a:prstGeom prst="rect">
            <a:avLst/>
          </a:prstGeom>
        </p:spPr>
        <p:txBody>
          <a:bodyPr vert="horz" wrap="square" lIns="91427" tIns="45713" rIns="91427" bIns="45713" rtlCol="0" anchor="t">
            <a:no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a:ea typeface="Tahoma" pitchFamily="34" charset="0"/>
                <a:cs typeface="Segoe UI" panose="020B0502040204020203" pitchFamily="34" charset="0"/>
              </a:rPr>
              <a:t>Modern subscription </a:t>
            </a:r>
            <a:r>
              <a:rPr kumimoji="0" lang="en-US" sz="1400" b="0" i="0" u="none" strike="noStrike" kern="1200" cap="none" spc="0" normalizeH="0" baseline="0" noProof="0" dirty="0">
                <a:ln>
                  <a:noFill/>
                </a:ln>
                <a:solidFill>
                  <a:schemeClr val="bg1"/>
                </a:solidFill>
                <a:effectLst/>
                <a:uLnTx/>
                <a:uFillTx/>
                <a:latin typeface="Segoe UI"/>
                <a:ea typeface="Tahoma" pitchFamily="34" charset="0"/>
                <a:cs typeface="Segoe UI" panose="020B0502040204020203" pitchFamily="34" charset="0"/>
              </a:rPr>
              <a:t>for flexible, hybrid hyperconverged infrastructure</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a:ea typeface="Tahoma" pitchFamily="34" charset="0"/>
                <a:cs typeface="Segoe UI" panose="020B0502040204020203" pitchFamily="34" charset="0"/>
              </a:rPr>
              <a:t>Create Azure affinity</a:t>
            </a:r>
            <a:r>
              <a:rPr kumimoji="0" lang="en-US" sz="1400" b="0" i="0" u="none" strike="noStrike" kern="1200" cap="none" spc="0" normalizeH="0" baseline="0" noProof="0" dirty="0">
                <a:ln>
                  <a:noFill/>
                </a:ln>
                <a:solidFill>
                  <a:schemeClr val="bg1"/>
                </a:solidFill>
                <a:effectLst/>
                <a:uLnTx/>
                <a:uFillTx/>
                <a:latin typeface="Segoe UI"/>
                <a:ea typeface="Tahoma" pitchFamily="34" charset="0"/>
                <a:cs typeface="Segoe UI" panose="020B0502040204020203" pitchFamily="34" charset="0"/>
              </a:rPr>
              <a:t>: customers can only purchase via modern Azure channels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Tahoma" pitchFamily="34" charset="0"/>
                <a:cs typeface="Segoe UI" panose="020B0502040204020203" pitchFamily="34" charset="0"/>
              </a:rPr>
              <a:t>“</a:t>
            </a:r>
            <a:r>
              <a:rPr kumimoji="0" lang="en-US" sz="1400" b="1" i="0" u="none" strike="noStrike" kern="1200" cap="none" spc="0" normalizeH="0" baseline="0" noProof="0" dirty="0">
                <a:ln>
                  <a:noFill/>
                </a:ln>
                <a:solidFill>
                  <a:schemeClr val="bg1"/>
                </a:solidFill>
                <a:effectLst/>
                <a:uLnTx/>
                <a:uFillTx/>
                <a:latin typeface="Segoe UI"/>
                <a:ea typeface="Tahoma" pitchFamily="34" charset="0"/>
                <a:cs typeface="Segoe UI" panose="020B0502040204020203" pitchFamily="34" charset="0"/>
              </a:rPr>
              <a:t>Always up-to-date</a:t>
            </a:r>
            <a:r>
              <a:rPr kumimoji="0" lang="en-US" sz="1400" b="0" i="0" u="none" strike="noStrike" kern="1200" cap="none" spc="0" normalizeH="0" baseline="0" noProof="0" dirty="0">
                <a:ln>
                  <a:noFill/>
                </a:ln>
                <a:solidFill>
                  <a:schemeClr val="bg1"/>
                </a:solidFill>
                <a:effectLst/>
                <a:uLnTx/>
                <a:uFillTx/>
                <a:latin typeface="Segoe UI"/>
                <a:ea typeface="Tahoma" pitchFamily="34" charset="0"/>
                <a:cs typeface="Segoe UI" panose="020B0502040204020203" pitchFamily="34" charset="0"/>
              </a:rPr>
              <a:t>” product that requires Azure connectivity</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Tahoma" pitchFamily="34" charset="0"/>
                <a:cs typeface="Segoe UI" panose="020B0502040204020203" pitchFamily="34" charset="0"/>
              </a:rPr>
              <a:t>Offers </a:t>
            </a:r>
            <a:r>
              <a:rPr kumimoji="0" lang="en-US" sz="1400" b="1" i="0" u="none" strike="noStrike" kern="1200" cap="none" spc="0" normalizeH="0" baseline="0" noProof="0" dirty="0">
                <a:ln>
                  <a:noFill/>
                </a:ln>
                <a:solidFill>
                  <a:schemeClr val="bg1"/>
                </a:solidFill>
                <a:effectLst/>
                <a:uLnTx/>
                <a:uFillTx/>
                <a:latin typeface="Segoe UI"/>
                <a:ea typeface="Tahoma" pitchFamily="34" charset="0"/>
                <a:cs typeface="Segoe UI" panose="020B0502040204020203" pitchFamily="34" charset="0"/>
              </a:rPr>
              <a:t>flexibility</a:t>
            </a:r>
            <a:r>
              <a:rPr kumimoji="0" lang="en-US" sz="1400" b="0" i="0" u="none" strike="noStrike" kern="1200" cap="none" spc="0" normalizeH="0" baseline="0" noProof="0" dirty="0">
                <a:ln>
                  <a:noFill/>
                </a:ln>
                <a:solidFill>
                  <a:schemeClr val="bg1"/>
                </a:solidFill>
                <a:effectLst/>
                <a:uLnTx/>
                <a:uFillTx/>
                <a:latin typeface="Segoe UI"/>
                <a:ea typeface="Tahoma" pitchFamily="34" charset="0"/>
                <a:cs typeface="Segoe UI" panose="020B0502040204020203" pitchFamily="34" charset="0"/>
              </a:rPr>
              <a:t> to add commitment-based offers in future</a:t>
            </a:r>
          </a:p>
        </p:txBody>
      </p:sp>
      <p:graphicFrame>
        <p:nvGraphicFramePr>
          <p:cNvPr id="5" name="Table 4">
            <a:extLst>
              <a:ext uri="{FF2B5EF4-FFF2-40B4-BE49-F238E27FC236}">
                <a16:creationId xmlns:a16="http://schemas.microsoft.com/office/drawing/2014/main" id="{89E69F99-9569-4EE4-94B1-EE5C45FFD4AF}"/>
              </a:ext>
            </a:extLst>
          </p:cNvPr>
          <p:cNvGraphicFramePr>
            <a:graphicFrameLocks noGrp="1"/>
          </p:cNvGraphicFramePr>
          <p:nvPr>
            <p:extLst>
              <p:ext uri="{D42A27DB-BD31-4B8C-83A1-F6EECF244321}">
                <p14:modId xmlns:p14="http://schemas.microsoft.com/office/powerpoint/2010/main" val="2347779506"/>
              </p:ext>
            </p:extLst>
          </p:nvPr>
        </p:nvGraphicFramePr>
        <p:xfrm>
          <a:off x="4799151" y="589920"/>
          <a:ext cx="6964257" cy="5952693"/>
        </p:xfrm>
        <a:graphic>
          <a:graphicData uri="http://schemas.openxmlformats.org/drawingml/2006/table">
            <a:tbl>
              <a:tblPr firstRow="1" firstCol="1"/>
              <a:tblGrid>
                <a:gridCol w="1613180">
                  <a:extLst>
                    <a:ext uri="{9D8B030D-6E8A-4147-A177-3AD203B41FA5}">
                      <a16:colId xmlns:a16="http://schemas.microsoft.com/office/drawing/2014/main" val="1161963723"/>
                    </a:ext>
                  </a:extLst>
                </a:gridCol>
                <a:gridCol w="1985128">
                  <a:extLst>
                    <a:ext uri="{9D8B030D-6E8A-4147-A177-3AD203B41FA5}">
                      <a16:colId xmlns:a16="http://schemas.microsoft.com/office/drawing/2014/main" val="2966748184"/>
                    </a:ext>
                  </a:extLst>
                </a:gridCol>
                <a:gridCol w="3365949">
                  <a:extLst>
                    <a:ext uri="{9D8B030D-6E8A-4147-A177-3AD203B41FA5}">
                      <a16:colId xmlns:a16="http://schemas.microsoft.com/office/drawing/2014/main" val="3644205521"/>
                    </a:ext>
                  </a:extLst>
                </a:gridCol>
              </a:tblGrid>
              <a:tr h="561658">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Host Subscription</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Azure Stack HCI </a:t>
                      </a:r>
                      <a:r>
                        <a:rPr lang="en-US" sz="1200" dirty="0">
                          <a:effectLst/>
                          <a:latin typeface="+mn-lt"/>
                          <a:ea typeface="Calibri" panose="020F0502020204030204" pitchFamily="34" charset="0"/>
                          <a:cs typeface="Arial"/>
                        </a:rPr>
                        <a:t> </a:t>
                      </a: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Leverage software defined datacenter features</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1855867776"/>
                  </a:ext>
                </a:extLst>
              </a:tr>
              <a:tr h="561658">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Guest License</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7000"/>
                        </a:lnSpc>
                        <a:spcBef>
                          <a:spcPts val="0"/>
                        </a:spcBef>
                        <a:spcAft>
                          <a:spcPts val="0"/>
                        </a:spcAft>
                      </a:pPr>
                      <a:endParaRPr lang="en-US" sz="1200" dirty="0">
                        <a:solidFill>
                          <a:srgbClr val="000000"/>
                        </a:solidFill>
                        <a:effectLst/>
                        <a:latin typeface="+mn-lt"/>
                        <a:ea typeface="Calibri" panose="020F0502020204030204" pitchFamily="34" charset="0"/>
                        <a:cs typeface="Arial"/>
                      </a:endParaRPr>
                    </a:p>
                    <a:p>
                      <a:pPr marL="91440" marR="0" lvl="0" algn="l">
                        <a:lnSpc>
                          <a:spcPct val="107000"/>
                        </a:lnSpc>
                        <a:spcBef>
                          <a:spcPts val="0"/>
                        </a:spcBef>
                        <a:spcAft>
                          <a:spcPts val="0"/>
                        </a:spcAft>
                        <a:buNone/>
                      </a:pPr>
                      <a:r>
                        <a:rPr lang="en-US" sz="1200" dirty="0">
                          <a:solidFill>
                            <a:srgbClr val="000000"/>
                          </a:solidFill>
                          <a:effectLst/>
                          <a:latin typeface="+mn-lt"/>
                          <a:ea typeface="Calibri" panose="020F0502020204030204" pitchFamily="34" charset="0"/>
                          <a:cs typeface="Arial"/>
                        </a:rPr>
                        <a:t>Windows VMs and </a:t>
                      </a:r>
                      <a:r>
                        <a:rPr lang="en-US" sz="1200" b="0" i="0" u="none" strike="noStrike" noProof="0" dirty="0">
                          <a:effectLst/>
                        </a:rPr>
                        <a:t>Unlimited Linux VMs</a:t>
                      </a:r>
                      <a:endParaRPr lang="en-US" dirty="0"/>
                    </a:p>
                    <a:p>
                      <a:pPr marL="91440" marR="0" lvl="0" algn="l">
                        <a:lnSpc>
                          <a:spcPct val="107000"/>
                        </a:lnSpc>
                        <a:spcBef>
                          <a:spcPts val="0"/>
                        </a:spcBef>
                        <a:spcAft>
                          <a:spcPts val="0"/>
                        </a:spcAft>
                        <a:buNone/>
                      </a:pPr>
                      <a:endParaRPr lang="en-US" sz="1200" b="0" i="0" u="none" strike="noStrike" noProof="0" dirty="0">
                        <a:effectLst/>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Windows VMs monetized via Windows Server License</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2914534523"/>
                  </a:ext>
                </a:extLst>
              </a:tr>
              <a:tr h="572626">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Management</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Windows Admin Center</a:t>
                      </a:r>
                    </a:p>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Azure Arc</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91440" marR="0" algn="l">
                        <a:lnSpc>
                          <a:spcPct val="107000"/>
                        </a:lnSpc>
                        <a:spcBef>
                          <a:spcPts val="0"/>
                        </a:spcBef>
                        <a:spcAft>
                          <a:spcPts val="0"/>
                        </a:spcAft>
                      </a:pPr>
                      <a:r>
                        <a:rPr lang="en-US" sz="1200" dirty="0">
                          <a:effectLst/>
                          <a:latin typeface="+mn-lt"/>
                          <a:ea typeface="Calibri" panose="020F0502020204030204" pitchFamily="34" charset="0"/>
                          <a:cs typeface="Arial"/>
                        </a:rPr>
                        <a:t>Other tools possible</a:t>
                      </a:r>
                    </a:p>
                    <a:p>
                      <a:pPr marL="91440" marR="0" algn="l">
                        <a:lnSpc>
                          <a:spcPct val="107000"/>
                        </a:lnSpc>
                        <a:spcBef>
                          <a:spcPts val="0"/>
                        </a:spcBef>
                        <a:spcAft>
                          <a:spcPts val="0"/>
                        </a:spcAft>
                      </a:pPr>
                      <a:r>
                        <a:rPr lang="en-US" sz="1200" dirty="0">
                          <a:effectLst/>
                          <a:latin typeface="+mn-lt"/>
                          <a:ea typeface="Calibri" panose="020F0502020204030204" pitchFamily="34" charset="0"/>
                          <a:cs typeface="Arial"/>
                        </a:rPr>
                        <a:t>Arc enabled for at scale management, monitoring</a:t>
                      </a: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3208879328"/>
                  </a:ext>
                </a:extLst>
              </a:tr>
              <a:tr h="561658">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Channels</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EA/CSP/Web Direct</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Price list active dates: CY2021</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694505346"/>
                  </a:ext>
                </a:extLst>
              </a:tr>
              <a:tr h="561658">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Pricing Model</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Monthly subscription</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91440" marR="0" algn="l">
                        <a:lnSpc>
                          <a:spcPct val="107000"/>
                        </a:lnSpc>
                        <a:spcBef>
                          <a:spcPts val="0"/>
                        </a:spcBef>
                        <a:spcAft>
                          <a:spcPts val="0"/>
                        </a:spcAft>
                      </a:pPr>
                      <a:r>
                        <a:rPr lang="en-US" sz="1200" b="0" i="0" u="none" strike="noStrike" noProof="0" dirty="0">
                          <a:effectLst/>
                        </a:rPr>
                        <a:t>No Cost ESU for Windows Server &amp; SQL Server 2008/R2, Windows Server 2012/R2 &amp; SQL Server 2012/R2 workloads</a:t>
                      </a: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1084062188"/>
                  </a:ext>
                </a:extLst>
              </a:tr>
              <a:tr h="561658">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Subscription List Price</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USD$10/physical core/month</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91440" marR="0" algn="l">
                        <a:lnSpc>
                          <a:spcPct val="107000"/>
                        </a:lnSpc>
                        <a:spcBef>
                          <a:spcPts val="0"/>
                        </a:spcBef>
                        <a:spcAft>
                          <a:spcPts val="0"/>
                        </a:spcAft>
                      </a:pP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3053776879"/>
                  </a:ext>
                </a:extLst>
              </a:tr>
              <a:tr h="561658">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Support</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Azure/Premier support</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91440" marR="0" algn="l">
                        <a:lnSpc>
                          <a:spcPct val="107000"/>
                        </a:lnSpc>
                        <a:spcBef>
                          <a:spcPts val="0"/>
                        </a:spcBef>
                        <a:spcAft>
                          <a:spcPts val="0"/>
                        </a:spcAft>
                      </a:pP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2992048813"/>
                  </a:ext>
                </a:extLst>
              </a:tr>
              <a:tr h="561658">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Minimum buy-in</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1 core</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91440" marR="0" algn="l">
                        <a:lnSpc>
                          <a:spcPct val="107000"/>
                        </a:lnSpc>
                        <a:spcBef>
                          <a:spcPts val="0"/>
                        </a:spcBef>
                        <a:spcAft>
                          <a:spcPts val="0"/>
                        </a:spcAft>
                      </a:pP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3270956368"/>
                  </a:ext>
                </a:extLst>
              </a:tr>
              <a:tr h="499158">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Trial</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7000"/>
                        </a:lnSpc>
                        <a:spcBef>
                          <a:spcPts val="0"/>
                        </a:spcBef>
                        <a:spcAft>
                          <a:spcPts val="0"/>
                        </a:spcAft>
                      </a:pPr>
                      <a:r>
                        <a:rPr lang="en-US" sz="1200" dirty="0">
                          <a:solidFill>
                            <a:srgbClr val="000000"/>
                          </a:solidFill>
                          <a:effectLst/>
                          <a:latin typeface="+mn-lt"/>
                          <a:ea typeface="Calibri" panose="020F0502020204030204" pitchFamily="34" charset="0"/>
                          <a:cs typeface="Arial"/>
                        </a:rPr>
                        <a:t>60 days free</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a:txBody>
                    <a:bodyPr/>
                    <a:lstStyle/>
                    <a:p>
                      <a:pPr marL="91440" marR="0" algn="l">
                        <a:lnSpc>
                          <a:spcPct val="107000"/>
                        </a:lnSpc>
                        <a:spcBef>
                          <a:spcPts val="0"/>
                        </a:spcBef>
                        <a:spcAft>
                          <a:spcPts val="0"/>
                        </a:spcAft>
                      </a:pP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2744540645"/>
                  </a:ext>
                </a:extLst>
              </a:tr>
              <a:tr h="731417">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Languages</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gridSpan="2">
                  <a:txBody>
                    <a:bodyPr/>
                    <a:lstStyle/>
                    <a:p>
                      <a:pPr marL="91440" marR="0" algn="l">
                        <a:lnSpc>
                          <a:spcPct val="107000"/>
                        </a:lnSpc>
                        <a:spcBef>
                          <a:spcPts val="10"/>
                        </a:spcBef>
                        <a:spcAft>
                          <a:spcPts val="0"/>
                        </a:spcAft>
                      </a:pPr>
                      <a:r>
                        <a:rPr lang="en-US" sz="1200" dirty="0">
                          <a:solidFill>
                            <a:srgbClr val="000000"/>
                          </a:solidFill>
                          <a:effectLst/>
                          <a:latin typeface="+mn-lt"/>
                          <a:ea typeface="Calibri" panose="020F0502020204030204" pitchFamily="34" charset="0"/>
                          <a:cs typeface="Arial"/>
                        </a:rPr>
                        <a:t>(18) Czech, German, English, Spanish, French, Hungarian, Italian, Japanese, Korean, Dutch, Polish, Portuguese-Brazil, Portuguese-Portugal, Russian, Swedish, Turkish, Chinese-Simplified, and Chinese-Traditional (Taiwan)</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tc hMerge="1">
                  <a:txBody>
                    <a:bodyPr/>
                    <a:lstStyle/>
                    <a:p>
                      <a:endParaRPr lang="en-US"/>
                    </a:p>
                  </a:txBody>
                  <a:tcPr/>
                </a:tc>
                <a:extLst>
                  <a:ext uri="{0D108BD9-81ED-4DB2-BD59-A6C34878D82A}">
                    <a16:rowId xmlns:a16="http://schemas.microsoft.com/office/drawing/2014/main" val="3006986645"/>
                  </a:ext>
                </a:extLst>
              </a:tr>
            </a:tbl>
          </a:graphicData>
        </a:graphic>
      </p:graphicFrame>
    </p:spTree>
    <p:extLst>
      <p:ext uri="{BB962C8B-B14F-4D97-AF65-F5344CB8AC3E}">
        <p14:creationId xmlns:p14="http://schemas.microsoft.com/office/powerpoint/2010/main" val="322608303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A04D-E6C9-4C46-8492-23D6426CAB6F}"/>
              </a:ext>
            </a:extLst>
          </p:cNvPr>
          <p:cNvSpPr>
            <a:spLocks noGrp="1"/>
          </p:cNvSpPr>
          <p:nvPr>
            <p:ph type="title"/>
          </p:nvPr>
        </p:nvSpPr>
        <p:spPr>
          <a:xfrm>
            <a:off x="588263" y="457200"/>
            <a:ext cx="11018520" cy="553998"/>
          </a:xfrm>
        </p:spPr>
        <p:txBody>
          <a:bodyPr/>
          <a:lstStyle/>
          <a:p>
            <a:pPr marL="0" marR="0" lvl="0" indent="0" defTabSz="914367" rtl="0" eaLnBrk="1" fontAlgn="auto" latinLnBrk="0" hangingPunct="1">
              <a:lnSpc>
                <a:spcPct val="100000"/>
              </a:lnSpc>
              <a:spcBef>
                <a:spcPts val="0"/>
              </a:spcBef>
              <a:spcAft>
                <a:spcPts val="0"/>
              </a:spcAft>
              <a:tabLst/>
              <a:defRPr/>
            </a:pPr>
            <a:r>
              <a:rPr kumimoji="0" lang="en-US" b="1"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Always up-to-date subscription</a:t>
            </a:r>
            <a:endParaRPr lang="en-US" sz="4000" dirty="0">
              <a:solidFill>
                <a:schemeClr val="bg1"/>
              </a:solidFill>
            </a:endParaRPr>
          </a:p>
        </p:txBody>
      </p:sp>
      <p:sp>
        <p:nvSpPr>
          <p:cNvPr id="83" name="TextBox 82">
            <a:extLst>
              <a:ext uri="{FF2B5EF4-FFF2-40B4-BE49-F238E27FC236}">
                <a16:creationId xmlns:a16="http://schemas.microsoft.com/office/drawing/2014/main" id="{1F770B3C-F265-4DB9-8899-436A64972820}"/>
              </a:ext>
            </a:extLst>
          </p:cNvPr>
          <p:cNvSpPr txBox="1"/>
          <p:nvPr/>
        </p:nvSpPr>
        <p:spPr>
          <a:xfrm>
            <a:off x="526742" y="1039014"/>
            <a:ext cx="6647589" cy="369332"/>
          </a:xfrm>
          <a:prstGeom prst="rect">
            <a:avLst/>
          </a:prstGeom>
          <a:noFill/>
        </p:spPr>
        <p:txBody>
          <a:bodyPr wrap="none" rtlCol="0">
            <a:spAutoFit/>
          </a:bodyPr>
          <a:lstStyle/>
          <a:p>
            <a:pPr defTabSz="914367">
              <a:spcBef>
                <a:spcPts val="600"/>
              </a:spcBef>
            </a:pPr>
            <a:r>
              <a:rPr lang="en-US" dirty="0">
                <a:solidFill>
                  <a:srgbClr val="50E6FF"/>
                </a:solidFill>
                <a:latin typeface="Segoe UI" panose="020B0502040204020203" pitchFamily="34" charset="0"/>
                <a:cs typeface="Segoe UI" panose="020B0502040204020203" pitchFamily="34" charset="0"/>
              </a:rPr>
              <a:t>Yearly major releases planned for 2020, 2021, 2022, and beyond</a:t>
            </a:r>
          </a:p>
        </p:txBody>
      </p:sp>
      <p:sp>
        <p:nvSpPr>
          <p:cNvPr id="11" name="TextBox 10">
            <a:extLst>
              <a:ext uri="{FF2B5EF4-FFF2-40B4-BE49-F238E27FC236}">
                <a16:creationId xmlns:a16="http://schemas.microsoft.com/office/drawing/2014/main" id="{F213CC94-E882-4E02-BA71-429BFF077606}"/>
              </a:ext>
            </a:extLst>
          </p:cNvPr>
          <p:cNvSpPr txBox="1"/>
          <p:nvPr/>
        </p:nvSpPr>
        <p:spPr>
          <a:xfrm>
            <a:off x="1657188" y="2676103"/>
            <a:ext cx="1180131" cy="369332"/>
          </a:xfrm>
          <a:prstGeom prst="rect">
            <a:avLst/>
          </a:prstGeom>
          <a:noFill/>
        </p:spPr>
        <p:txBody>
          <a:bodyPr wrap="none" rtlCol="0">
            <a:spAutoFit/>
          </a:bodyPr>
          <a:lstStyle/>
          <a:p>
            <a:pPr algn="ctr" defTabSz="914367"/>
            <a:r>
              <a:rPr lang="en-US" sz="1000" b="1" dirty="0">
                <a:solidFill>
                  <a:srgbClr val="50E6FF"/>
                </a:solidFill>
                <a:latin typeface="Segoe UI" panose="020B0502040204020203" pitchFamily="34" charset="0"/>
                <a:cs typeface="Segoe UI" panose="020B0502040204020203" pitchFamily="34" charset="0"/>
              </a:rPr>
              <a:t>Azure Stack HCI,</a:t>
            </a:r>
          </a:p>
          <a:p>
            <a:pPr algn="ctr" defTabSz="914367"/>
            <a:r>
              <a:rPr lang="en-US" sz="800" dirty="0">
                <a:solidFill>
                  <a:srgbClr val="50E6FF"/>
                </a:solidFill>
                <a:latin typeface="Segoe UI" panose="020B0502040204020203" pitchFamily="34" charset="0"/>
                <a:cs typeface="Segoe UI" panose="020B0502040204020203" pitchFamily="34" charset="0"/>
              </a:rPr>
              <a:t>version 20H2</a:t>
            </a:r>
          </a:p>
        </p:txBody>
      </p:sp>
      <p:sp>
        <p:nvSpPr>
          <p:cNvPr id="13" name="TextBox 12">
            <a:extLst>
              <a:ext uri="{FF2B5EF4-FFF2-40B4-BE49-F238E27FC236}">
                <a16:creationId xmlns:a16="http://schemas.microsoft.com/office/drawing/2014/main" id="{78343976-ABC0-408B-9A79-C99B7C339171}"/>
              </a:ext>
            </a:extLst>
          </p:cNvPr>
          <p:cNvSpPr txBox="1"/>
          <p:nvPr/>
        </p:nvSpPr>
        <p:spPr>
          <a:xfrm>
            <a:off x="3310725"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21H1</a:t>
            </a:r>
          </a:p>
        </p:txBody>
      </p:sp>
      <p:sp>
        <p:nvSpPr>
          <p:cNvPr id="14" name="TextBox 13">
            <a:extLst>
              <a:ext uri="{FF2B5EF4-FFF2-40B4-BE49-F238E27FC236}">
                <a16:creationId xmlns:a16="http://schemas.microsoft.com/office/drawing/2014/main" id="{96F74A45-5D96-4B08-B6A2-031EDDB6BDD7}"/>
              </a:ext>
            </a:extLst>
          </p:cNvPr>
          <p:cNvSpPr txBox="1"/>
          <p:nvPr/>
        </p:nvSpPr>
        <p:spPr>
          <a:xfrm>
            <a:off x="4964261"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21H2</a:t>
            </a:r>
          </a:p>
        </p:txBody>
      </p:sp>
      <p:sp>
        <p:nvSpPr>
          <p:cNvPr id="12" name="TextBox 11">
            <a:extLst>
              <a:ext uri="{FF2B5EF4-FFF2-40B4-BE49-F238E27FC236}">
                <a16:creationId xmlns:a16="http://schemas.microsoft.com/office/drawing/2014/main" id="{72F03B3A-277E-45FE-882E-483A9DF01C02}"/>
              </a:ext>
            </a:extLst>
          </p:cNvPr>
          <p:cNvSpPr txBox="1"/>
          <p:nvPr/>
        </p:nvSpPr>
        <p:spPr>
          <a:xfrm>
            <a:off x="6617797"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22H1</a:t>
            </a:r>
          </a:p>
        </p:txBody>
      </p:sp>
      <p:sp>
        <p:nvSpPr>
          <p:cNvPr id="15" name="TextBox 14">
            <a:extLst>
              <a:ext uri="{FF2B5EF4-FFF2-40B4-BE49-F238E27FC236}">
                <a16:creationId xmlns:a16="http://schemas.microsoft.com/office/drawing/2014/main" id="{46DF9DBB-7465-4A53-82FE-798F00541675}"/>
              </a:ext>
            </a:extLst>
          </p:cNvPr>
          <p:cNvSpPr txBox="1"/>
          <p:nvPr/>
        </p:nvSpPr>
        <p:spPr>
          <a:xfrm>
            <a:off x="8271332"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22H2</a:t>
            </a:r>
          </a:p>
        </p:txBody>
      </p:sp>
      <p:grpSp>
        <p:nvGrpSpPr>
          <p:cNvPr id="23" name="Group 22">
            <a:extLst>
              <a:ext uri="{FF2B5EF4-FFF2-40B4-BE49-F238E27FC236}">
                <a16:creationId xmlns:a16="http://schemas.microsoft.com/office/drawing/2014/main" id="{B2EA1BCE-65B8-46DD-ADEE-1DD3BFEC7FA1}"/>
              </a:ext>
              <a:ext uri="{C183D7F6-B498-43B3-948B-1728B52AA6E4}">
                <adec:decorative xmlns:adec="http://schemas.microsoft.com/office/drawing/2017/decorative" val="1"/>
              </a:ext>
            </a:extLst>
          </p:cNvPr>
          <p:cNvGrpSpPr/>
          <p:nvPr/>
        </p:nvGrpSpPr>
        <p:grpSpPr>
          <a:xfrm>
            <a:off x="2306297" y="3240366"/>
            <a:ext cx="1543017" cy="151306"/>
            <a:chOff x="6326375" y="3468665"/>
            <a:chExt cx="931624" cy="154808"/>
          </a:xfrm>
        </p:grpSpPr>
        <mc:AlternateContent xmlns:mc="http://schemas.openxmlformats.org/markup-compatibility/2006" xmlns:p14="http://schemas.microsoft.com/office/powerpoint/2010/main">
          <mc:Choice Requires="p14">
            <p:contentPart p14:bwMode="auto" r:id="rId3">
              <p14:nvContentPartPr>
                <p14:cNvPr id="67" name="Ink 66">
                  <a:extLst>
                    <a:ext uri="{FF2B5EF4-FFF2-40B4-BE49-F238E27FC236}">
                      <a16:creationId xmlns:a16="http://schemas.microsoft.com/office/drawing/2014/main" id="{FC91ABB0-E6F4-41B7-A38D-8FA1172CE9C2}"/>
                    </a:ext>
                  </a:extLst>
                </p14:cNvPr>
                <p14:cNvContentPartPr/>
                <p14:nvPr/>
              </p14:nvContentPartPr>
              <p14:xfrm>
                <a:off x="6326375" y="3468665"/>
                <a:ext cx="866447" cy="154808"/>
              </p14:xfrm>
            </p:contentPart>
          </mc:Choice>
          <mc:Fallback xmlns="">
            <p:pic>
              <p:nvPicPr>
                <p:cNvPr id="67" name="Ink 66">
                  <a:extLst>
                    <a:ext uri="{FF2B5EF4-FFF2-40B4-BE49-F238E27FC236}">
                      <a16:creationId xmlns:a16="http://schemas.microsoft.com/office/drawing/2014/main" id="{FC91ABB0-E6F4-41B7-A38D-8FA1172CE9C2}"/>
                    </a:ext>
                  </a:extLst>
                </p:cNvPr>
                <p:cNvPicPr/>
                <p:nvPr/>
              </p:nvPicPr>
              <p:blipFill>
                <a:blip r:embed="rId4"/>
                <a:stretch>
                  <a:fillRect/>
                </a:stretch>
              </p:blipFill>
              <p:spPr>
                <a:xfrm>
                  <a:off x="6315506" y="3450279"/>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8" name="Ink 67">
                  <a:extLst>
                    <a:ext uri="{FF2B5EF4-FFF2-40B4-BE49-F238E27FC236}">
                      <a16:creationId xmlns:a16="http://schemas.microsoft.com/office/drawing/2014/main" id="{7E99CB6E-4CC2-4216-96B9-9A8D9E240B5F}"/>
                    </a:ext>
                  </a:extLst>
                </p14:cNvPr>
                <p14:cNvContentPartPr/>
                <p14:nvPr/>
              </p14:nvContentPartPr>
              <p14:xfrm>
                <a:off x="7230294" y="3508196"/>
                <a:ext cx="27705" cy="88757"/>
              </p14:xfrm>
            </p:contentPart>
          </mc:Choice>
          <mc:Fallback xmlns="">
            <p:pic>
              <p:nvPicPr>
                <p:cNvPr id="68" name="Ink 67">
                  <a:extLst>
                    <a:ext uri="{FF2B5EF4-FFF2-40B4-BE49-F238E27FC236}">
                      <a16:creationId xmlns:a16="http://schemas.microsoft.com/office/drawing/2014/main" id="{7E99CB6E-4CC2-4216-96B9-9A8D9E240B5F}"/>
                    </a:ext>
                  </a:extLst>
                </p:cNvPr>
                <p:cNvPicPr/>
                <p:nvPr/>
              </p:nvPicPr>
              <p:blipFill>
                <a:blip r:embed="rId6"/>
                <a:stretch>
                  <a:fillRect/>
                </a:stretch>
              </p:blipFill>
              <p:spPr>
                <a:xfrm>
                  <a:off x="7220256" y="3490585"/>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9" name="Ink 68">
                  <a:extLst>
                    <a:ext uri="{FF2B5EF4-FFF2-40B4-BE49-F238E27FC236}">
                      <a16:creationId xmlns:a16="http://schemas.microsoft.com/office/drawing/2014/main" id="{0260DC53-C943-4C58-BAB0-EBE867F19071}"/>
                    </a:ext>
                  </a:extLst>
                </p14:cNvPr>
                <p14:cNvContentPartPr/>
                <p14:nvPr/>
              </p14:nvContentPartPr>
              <p14:xfrm>
                <a:off x="7106941" y="3605239"/>
                <a:ext cx="146772" cy="6193"/>
              </p14:xfrm>
            </p:contentPart>
          </mc:Choice>
          <mc:Fallback xmlns="">
            <p:pic>
              <p:nvPicPr>
                <p:cNvPr id="69" name="Ink 68">
                  <a:extLst>
                    <a:ext uri="{FF2B5EF4-FFF2-40B4-BE49-F238E27FC236}">
                      <a16:creationId xmlns:a16="http://schemas.microsoft.com/office/drawing/2014/main" id="{0260DC53-C943-4C58-BAB0-EBE867F19071}"/>
                    </a:ext>
                  </a:extLst>
                </p:cNvPr>
                <p:cNvPicPr/>
                <p:nvPr/>
              </p:nvPicPr>
              <p:blipFill>
                <a:blip r:embed="rId8"/>
                <a:stretch>
                  <a:fillRect/>
                </a:stretch>
              </p:blipFill>
              <p:spPr>
                <a:xfrm>
                  <a:off x="7096984" y="3588036"/>
                  <a:ext cx="166488" cy="40255"/>
                </a:xfrm>
                <a:prstGeom prst="rect">
                  <a:avLst/>
                </a:prstGeom>
              </p:spPr>
            </p:pic>
          </mc:Fallback>
        </mc:AlternateContent>
      </p:grpSp>
      <p:grpSp>
        <p:nvGrpSpPr>
          <p:cNvPr id="24" name="Group 23">
            <a:extLst>
              <a:ext uri="{FF2B5EF4-FFF2-40B4-BE49-F238E27FC236}">
                <a16:creationId xmlns:a16="http://schemas.microsoft.com/office/drawing/2014/main" id="{7A5BF884-FC01-4FE3-A5CC-FCF0D06D2346}"/>
              </a:ext>
              <a:ext uri="{C183D7F6-B498-43B3-948B-1728B52AA6E4}">
                <adec:decorative xmlns:adec="http://schemas.microsoft.com/office/drawing/2017/decorative" val="1"/>
              </a:ext>
            </a:extLst>
          </p:cNvPr>
          <p:cNvGrpSpPr/>
          <p:nvPr/>
        </p:nvGrpSpPr>
        <p:grpSpPr>
          <a:xfrm>
            <a:off x="3982250" y="3240366"/>
            <a:ext cx="1543017" cy="151306"/>
            <a:chOff x="8564461" y="3465030"/>
            <a:chExt cx="931624" cy="154808"/>
          </a:xfrm>
        </p:grpSpPr>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35942607-7A5B-47A9-8A7F-514BBA812537}"/>
                    </a:ext>
                  </a:extLst>
                </p14:cNvPr>
                <p14:cNvContentPartPr/>
                <p14:nvPr/>
              </p14:nvContentPartPr>
              <p14:xfrm>
                <a:off x="8564461" y="3465030"/>
                <a:ext cx="866447" cy="154808"/>
              </p14:xfrm>
            </p:contentPart>
          </mc:Choice>
          <mc:Fallback xmlns="">
            <p:pic>
              <p:nvPicPr>
                <p:cNvPr id="64" name="Ink 63">
                  <a:extLst>
                    <a:ext uri="{FF2B5EF4-FFF2-40B4-BE49-F238E27FC236}">
                      <a16:creationId xmlns:a16="http://schemas.microsoft.com/office/drawing/2014/main" id="{35942607-7A5B-47A9-8A7F-514BBA812537}"/>
                    </a:ext>
                  </a:extLst>
                </p:cNvPr>
                <p:cNvPicPr/>
                <p:nvPr/>
              </p:nvPicPr>
              <p:blipFill>
                <a:blip r:embed="rId4"/>
                <a:stretch>
                  <a:fillRect/>
                </a:stretch>
              </p:blipFill>
              <p:spPr>
                <a:xfrm>
                  <a:off x="8553592" y="3446644"/>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5" name="Ink 64">
                  <a:extLst>
                    <a:ext uri="{FF2B5EF4-FFF2-40B4-BE49-F238E27FC236}">
                      <a16:creationId xmlns:a16="http://schemas.microsoft.com/office/drawing/2014/main" id="{6B6D0316-4B11-43B4-AC67-68B21E45E256}"/>
                    </a:ext>
                  </a:extLst>
                </p14:cNvPr>
                <p14:cNvContentPartPr/>
                <p14:nvPr/>
              </p14:nvContentPartPr>
              <p14:xfrm>
                <a:off x="9468380" y="3504561"/>
                <a:ext cx="27705" cy="88757"/>
              </p14:xfrm>
            </p:contentPart>
          </mc:Choice>
          <mc:Fallback xmlns="">
            <p:pic>
              <p:nvPicPr>
                <p:cNvPr id="65" name="Ink 64">
                  <a:extLst>
                    <a:ext uri="{FF2B5EF4-FFF2-40B4-BE49-F238E27FC236}">
                      <a16:creationId xmlns:a16="http://schemas.microsoft.com/office/drawing/2014/main" id="{6B6D0316-4B11-43B4-AC67-68B21E45E256}"/>
                    </a:ext>
                  </a:extLst>
                </p:cNvPr>
                <p:cNvPicPr/>
                <p:nvPr/>
              </p:nvPicPr>
              <p:blipFill>
                <a:blip r:embed="rId6"/>
                <a:stretch>
                  <a:fillRect/>
                </a:stretch>
              </p:blipFill>
              <p:spPr>
                <a:xfrm>
                  <a:off x="9458342" y="3486950"/>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6" name="Ink 65">
                  <a:extLst>
                    <a:ext uri="{FF2B5EF4-FFF2-40B4-BE49-F238E27FC236}">
                      <a16:creationId xmlns:a16="http://schemas.microsoft.com/office/drawing/2014/main" id="{8DBDC3C1-A589-44EE-8146-8801D3471085}"/>
                    </a:ext>
                  </a:extLst>
                </p14:cNvPr>
                <p14:cNvContentPartPr/>
                <p14:nvPr/>
              </p14:nvContentPartPr>
              <p14:xfrm>
                <a:off x="9345027" y="3601605"/>
                <a:ext cx="146772" cy="6193"/>
              </p14:xfrm>
            </p:contentPart>
          </mc:Choice>
          <mc:Fallback xmlns="">
            <p:pic>
              <p:nvPicPr>
                <p:cNvPr id="66" name="Ink 65">
                  <a:extLst>
                    <a:ext uri="{FF2B5EF4-FFF2-40B4-BE49-F238E27FC236}">
                      <a16:creationId xmlns:a16="http://schemas.microsoft.com/office/drawing/2014/main" id="{8DBDC3C1-A589-44EE-8146-8801D3471085}"/>
                    </a:ext>
                  </a:extLst>
                </p:cNvPr>
                <p:cNvPicPr/>
                <p:nvPr/>
              </p:nvPicPr>
              <p:blipFill>
                <a:blip r:embed="rId8"/>
                <a:stretch>
                  <a:fillRect/>
                </a:stretch>
              </p:blipFill>
              <p:spPr>
                <a:xfrm>
                  <a:off x="9335070" y="3584402"/>
                  <a:ext cx="166488" cy="40255"/>
                </a:xfrm>
                <a:prstGeom prst="rect">
                  <a:avLst/>
                </a:prstGeom>
              </p:spPr>
            </p:pic>
          </mc:Fallback>
        </mc:AlternateContent>
      </p:grpSp>
      <p:grpSp>
        <p:nvGrpSpPr>
          <p:cNvPr id="21" name="Group 20">
            <a:extLst>
              <a:ext uri="{FF2B5EF4-FFF2-40B4-BE49-F238E27FC236}">
                <a16:creationId xmlns:a16="http://schemas.microsoft.com/office/drawing/2014/main" id="{DABE77E1-B519-4F89-B13B-9E0D6E60D4A6}"/>
              </a:ext>
              <a:ext uri="{C183D7F6-B498-43B3-948B-1728B52AA6E4}">
                <adec:decorative xmlns:adec="http://schemas.microsoft.com/office/drawing/2017/decorative" val="1"/>
              </a:ext>
            </a:extLst>
          </p:cNvPr>
          <p:cNvGrpSpPr/>
          <p:nvPr/>
        </p:nvGrpSpPr>
        <p:grpSpPr>
          <a:xfrm>
            <a:off x="5623906" y="3240366"/>
            <a:ext cx="1543017" cy="151306"/>
            <a:chOff x="10817692" y="3458742"/>
            <a:chExt cx="931624" cy="154808"/>
          </a:xfrm>
        </p:grpSpPr>
        <mc:AlternateContent xmlns:mc="http://schemas.openxmlformats.org/markup-compatibility/2006" xmlns:p14="http://schemas.microsoft.com/office/powerpoint/2010/main">
          <mc:Choice Requires="p14">
            <p:contentPart p14:bwMode="auto" r:id="rId12">
              <p14:nvContentPartPr>
                <p14:cNvPr id="73" name="Ink 72">
                  <a:extLst>
                    <a:ext uri="{FF2B5EF4-FFF2-40B4-BE49-F238E27FC236}">
                      <a16:creationId xmlns:a16="http://schemas.microsoft.com/office/drawing/2014/main" id="{88FF5682-DBB8-4058-AD52-3F827CF7FCF3}"/>
                    </a:ext>
                  </a:extLst>
                </p14:cNvPr>
                <p14:cNvContentPartPr/>
                <p14:nvPr/>
              </p14:nvContentPartPr>
              <p14:xfrm>
                <a:off x="10817692" y="3458742"/>
                <a:ext cx="866447" cy="154808"/>
              </p14:xfrm>
            </p:contentPart>
          </mc:Choice>
          <mc:Fallback xmlns="">
            <p:pic>
              <p:nvPicPr>
                <p:cNvPr id="73" name="Ink 72">
                  <a:extLst>
                    <a:ext uri="{FF2B5EF4-FFF2-40B4-BE49-F238E27FC236}">
                      <a16:creationId xmlns:a16="http://schemas.microsoft.com/office/drawing/2014/main" id="{88FF5682-DBB8-4058-AD52-3F827CF7FCF3}"/>
                    </a:ext>
                  </a:extLst>
                </p:cNvPr>
                <p:cNvPicPr/>
                <p:nvPr/>
              </p:nvPicPr>
              <p:blipFill>
                <a:blip r:embed="rId13"/>
                <a:stretch>
                  <a:fillRect/>
                </a:stretch>
              </p:blipFill>
              <p:spPr>
                <a:xfrm>
                  <a:off x="10806823" y="3440356"/>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4" name="Ink 73">
                  <a:extLst>
                    <a:ext uri="{FF2B5EF4-FFF2-40B4-BE49-F238E27FC236}">
                      <a16:creationId xmlns:a16="http://schemas.microsoft.com/office/drawing/2014/main" id="{F0F63546-3C5D-4F3C-B5F5-88CC43D6AB4C}"/>
                    </a:ext>
                  </a:extLst>
                </p14:cNvPr>
                <p14:cNvContentPartPr/>
                <p14:nvPr/>
              </p14:nvContentPartPr>
              <p14:xfrm>
                <a:off x="11721611" y="3498273"/>
                <a:ext cx="27705" cy="88757"/>
              </p14:xfrm>
            </p:contentPart>
          </mc:Choice>
          <mc:Fallback xmlns="">
            <p:pic>
              <p:nvPicPr>
                <p:cNvPr id="74" name="Ink 73">
                  <a:extLst>
                    <a:ext uri="{FF2B5EF4-FFF2-40B4-BE49-F238E27FC236}">
                      <a16:creationId xmlns:a16="http://schemas.microsoft.com/office/drawing/2014/main" id="{F0F63546-3C5D-4F3C-B5F5-88CC43D6AB4C}"/>
                    </a:ext>
                  </a:extLst>
                </p:cNvPr>
                <p:cNvPicPr/>
                <p:nvPr/>
              </p:nvPicPr>
              <p:blipFill>
                <a:blip r:embed="rId15"/>
                <a:stretch>
                  <a:fillRect/>
                </a:stretch>
              </p:blipFill>
              <p:spPr>
                <a:xfrm>
                  <a:off x="11711573" y="3480662"/>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5" name="Ink 74">
                  <a:extLst>
                    <a:ext uri="{FF2B5EF4-FFF2-40B4-BE49-F238E27FC236}">
                      <a16:creationId xmlns:a16="http://schemas.microsoft.com/office/drawing/2014/main" id="{F7EEC44C-9066-4645-A265-A125D2D1AE24}"/>
                    </a:ext>
                  </a:extLst>
                </p14:cNvPr>
                <p14:cNvContentPartPr/>
                <p14:nvPr/>
              </p14:nvContentPartPr>
              <p14:xfrm>
                <a:off x="11598257" y="3595316"/>
                <a:ext cx="146772" cy="6193"/>
              </p14:xfrm>
            </p:contentPart>
          </mc:Choice>
          <mc:Fallback xmlns="">
            <p:pic>
              <p:nvPicPr>
                <p:cNvPr id="75" name="Ink 74">
                  <a:extLst>
                    <a:ext uri="{FF2B5EF4-FFF2-40B4-BE49-F238E27FC236}">
                      <a16:creationId xmlns:a16="http://schemas.microsoft.com/office/drawing/2014/main" id="{F7EEC44C-9066-4645-A265-A125D2D1AE24}"/>
                    </a:ext>
                  </a:extLst>
                </p:cNvPr>
                <p:cNvPicPr/>
                <p:nvPr/>
              </p:nvPicPr>
              <p:blipFill>
                <a:blip r:embed="rId17"/>
                <a:stretch>
                  <a:fillRect/>
                </a:stretch>
              </p:blipFill>
              <p:spPr>
                <a:xfrm>
                  <a:off x="11588300" y="3578113"/>
                  <a:ext cx="166488" cy="40255"/>
                </a:xfrm>
                <a:prstGeom prst="rect">
                  <a:avLst/>
                </a:prstGeom>
              </p:spPr>
            </p:pic>
          </mc:Fallback>
        </mc:AlternateContent>
      </p:grpSp>
      <p:grpSp>
        <p:nvGrpSpPr>
          <p:cNvPr id="22" name="Group 21">
            <a:extLst>
              <a:ext uri="{FF2B5EF4-FFF2-40B4-BE49-F238E27FC236}">
                <a16:creationId xmlns:a16="http://schemas.microsoft.com/office/drawing/2014/main" id="{650014A5-2BE6-41AB-B85D-F6613D28C882}"/>
              </a:ext>
              <a:ext uri="{C183D7F6-B498-43B3-948B-1728B52AA6E4}">
                <adec:decorative xmlns:adec="http://schemas.microsoft.com/office/drawing/2017/decorative" val="1"/>
              </a:ext>
            </a:extLst>
          </p:cNvPr>
          <p:cNvGrpSpPr/>
          <p:nvPr/>
        </p:nvGrpSpPr>
        <p:grpSpPr>
          <a:xfrm>
            <a:off x="7308962" y="3240366"/>
            <a:ext cx="1543016" cy="151306"/>
            <a:chOff x="13055776" y="3455109"/>
            <a:chExt cx="931623" cy="154808"/>
          </a:xfrm>
        </p:grpSpPr>
        <mc:AlternateContent xmlns:mc="http://schemas.openxmlformats.org/markup-compatibility/2006" xmlns:p14="http://schemas.microsoft.com/office/powerpoint/2010/main">
          <mc:Choice Requires="p14">
            <p:contentPart p14:bwMode="auto" r:id="rId18">
              <p14:nvContentPartPr>
                <p14:cNvPr id="70" name="Ink 69">
                  <a:extLst>
                    <a:ext uri="{FF2B5EF4-FFF2-40B4-BE49-F238E27FC236}">
                      <a16:creationId xmlns:a16="http://schemas.microsoft.com/office/drawing/2014/main" id="{246A062E-EE72-4601-B2A0-A2B15B87C22D}"/>
                    </a:ext>
                  </a:extLst>
                </p14:cNvPr>
                <p14:cNvContentPartPr/>
                <p14:nvPr/>
              </p14:nvContentPartPr>
              <p14:xfrm>
                <a:off x="13055776" y="3455109"/>
                <a:ext cx="866447" cy="154808"/>
              </p14:xfrm>
            </p:contentPart>
          </mc:Choice>
          <mc:Fallback xmlns="">
            <p:pic>
              <p:nvPicPr>
                <p:cNvPr id="70" name="Ink 69">
                  <a:extLst>
                    <a:ext uri="{FF2B5EF4-FFF2-40B4-BE49-F238E27FC236}">
                      <a16:creationId xmlns:a16="http://schemas.microsoft.com/office/drawing/2014/main" id="{246A062E-EE72-4601-B2A0-A2B15B87C22D}"/>
                    </a:ext>
                  </a:extLst>
                </p:cNvPr>
                <p:cNvPicPr/>
                <p:nvPr/>
              </p:nvPicPr>
              <p:blipFill>
                <a:blip r:embed="rId19"/>
                <a:stretch>
                  <a:fillRect/>
                </a:stretch>
              </p:blipFill>
              <p:spPr>
                <a:xfrm>
                  <a:off x="13044907" y="3436723"/>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1" name="Ink 70">
                  <a:extLst>
                    <a:ext uri="{FF2B5EF4-FFF2-40B4-BE49-F238E27FC236}">
                      <a16:creationId xmlns:a16="http://schemas.microsoft.com/office/drawing/2014/main" id="{46C61CB6-C0EA-44B0-9402-E472EFDB4773}"/>
                    </a:ext>
                  </a:extLst>
                </p14:cNvPr>
                <p14:cNvContentPartPr/>
                <p14:nvPr/>
              </p14:nvContentPartPr>
              <p14:xfrm>
                <a:off x="13959694" y="3494640"/>
                <a:ext cx="27705" cy="88757"/>
              </p14:xfrm>
            </p:contentPart>
          </mc:Choice>
          <mc:Fallback xmlns="">
            <p:pic>
              <p:nvPicPr>
                <p:cNvPr id="71" name="Ink 70">
                  <a:extLst>
                    <a:ext uri="{FF2B5EF4-FFF2-40B4-BE49-F238E27FC236}">
                      <a16:creationId xmlns:a16="http://schemas.microsoft.com/office/drawing/2014/main" id="{46C61CB6-C0EA-44B0-9402-E472EFDB4773}"/>
                    </a:ext>
                  </a:extLst>
                </p:cNvPr>
                <p:cNvPicPr/>
                <p:nvPr/>
              </p:nvPicPr>
              <p:blipFill>
                <a:blip r:embed="rId21"/>
                <a:stretch>
                  <a:fillRect/>
                </a:stretch>
              </p:blipFill>
              <p:spPr>
                <a:xfrm>
                  <a:off x="13949656" y="3477029"/>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2" name="Ink 71">
                  <a:extLst>
                    <a:ext uri="{FF2B5EF4-FFF2-40B4-BE49-F238E27FC236}">
                      <a16:creationId xmlns:a16="http://schemas.microsoft.com/office/drawing/2014/main" id="{5D48036D-0C8B-4B64-A5D4-6D48000D4F5D}"/>
                    </a:ext>
                  </a:extLst>
                </p14:cNvPr>
                <p14:cNvContentPartPr/>
                <p14:nvPr/>
              </p14:nvContentPartPr>
              <p14:xfrm>
                <a:off x="13836341" y="3591683"/>
                <a:ext cx="146772" cy="6193"/>
              </p14:xfrm>
            </p:contentPart>
          </mc:Choice>
          <mc:Fallback xmlns="">
            <p:pic>
              <p:nvPicPr>
                <p:cNvPr id="72" name="Ink 71">
                  <a:extLst>
                    <a:ext uri="{FF2B5EF4-FFF2-40B4-BE49-F238E27FC236}">
                      <a16:creationId xmlns:a16="http://schemas.microsoft.com/office/drawing/2014/main" id="{5D48036D-0C8B-4B64-A5D4-6D48000D4F5D}"/>
                    </a:ext>
                  </a:extLst>
                </p:cNvPr>
                <p:cNvPicPr/>
                <p:nvPr/>
              </p:nvPicPr>
              <p:blipFill>
                <a:blip r:embed="rId23"/>
                <a:stretch>
                  <a:fillRect/>
                </a:stretch>
              </p:blipFill>
              <p:spPr>
                <a:xfrm>
                  <a:off x="13826384" y="3574480"/>
                  <a:ext cx="166488" cy="40255"/>
                </a:xfrm>
                <a:prstGeom prst="rect">
                  <a:avLst/>
                </a:prstGeom>
              </p:spPr>
            </p:pic>
          </mc:Fallback>
        </mc:AlternateContent>
      </p:grpSp>
      <p:grpSp>
        <p:nvGrpSpPr>
          <p:cNvPr id="25" name="Group 24">
            <a:extLst>
              <a:ext uri="{FF2B5EF4-FFF2-40B4-BE49-F238E27FC236}">
                <a16:creationId xmlns:a16="http://schemas.microsoft.com/office/drawing/2014/main" id="{666D9A7F-1B51-49D6-8948-44B0C466DFD3}"/>
              </a:ext>
              <a:ext uri="{C183D7F6-B498-43B3-948B-1728B52AA6E4}">
                <adec:decorative xmlns:adec="http://schemas.microsoft.com/office/drawing/2017/decorative" val="1"/>
              </a:ext>
            </a:extLst>
          </p:cNvPr>
          <p:cNvGrpSpPr/>
          <p:nvPr/>
        </p:nvGrpSpPr>
        <p:grpSpPr>
          <a:xfrm>
            <a:off x="8991712" y="3240366"/>
            <a:ext cx="1543017" cy="151306"/>
            <a:chOff x="15274178" y="3428121"/>
            <a:chExt cx="931624" cy="154808"/>
          </a:xfrm>
        </p:grpSpPr>
        <mc:AlternateContent xmlns:mc="http://schemas.openxmlformats.org/markup-compatibility/2006" xmlns:p14="http://schemas.microsoft.com/office/powerpoint/2010/main">
          <mc:Choice Requires="p14">
            <p:contentPart p14:bwMode="auto" r:id="rId24">
              <p14:nvContentPartPr>
                <p14:cNvPr id="61" name="Ink 60">
                  <a:extLst>
                    <a:ext uri="{FF2B5EF4-FFF2-40B4-BE49-F238E27FC236}">
                      <a16:creationId xmlns:a16="http://schemas.microsoft.com/office/drawing/2014/main" id="{35590835-E20C-451D-B0F5-B7D4E769FEA5}"/>
                    </a:ext>
                  </a:extLst>
                </p14:cNvPr>
                <p14:cNvContentPartPr/>
                <p14:nvPr/>
              </p14:nvContentPartPr>
              <p14:xfrm>
                <a:off x="15274178" y="3428121"/>
                <a:ext cx="866447" cy="154808"/>
              </p14:xfrm>
            </p:contentPart>
          </mc:Choice>
          <mc:Fallback xmlns="">
            <p:pic>
              <p:nvPicPr>
                <p:cNvPr id="61" name="Ink 60">
                  <a:extLst>
                    <a:ext uri="{FF2B5EF4-FFF2-40B4-BE49-F238E27FC236}">
                      <a16:creationId xmlns:a16="http://schemas.microsoft.com/office/drawing/2014/main" id="{35590835-E20C-451D-B0F5-B7D4E769FEA5}"/>
                    </a:ext>
                  </a:extLst>
                </p:cNvPr>
                <p:cNvPicPr/>
                <p:nvPr/>
              </p:nvPicPr>
              <p:blipFill>
                <a:blip r:embed="rId25"/>
                <a:stretch>
                  <a:fillRect/>
                </a:stretch>
              </p:blipFill>
              <p:spPr>
                <a:xfrm>
                  <a:off x="15263309" y="3409735"/>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a16="http://schemas.microsoft.com/office/drawing/2014/main" id="{E5017710-D34E-4095-8326-A07C46FCE928}"/>
                    </a:ext>
                  </a:extLst>
                </p14:cNvPr>
                <p14:cNvContentPartPr/>
                <p14:nvPr/>
              </p14:nvContentPartPr>
              <p14:xfrm>
                <a:off x="16178097" y="3467652"/>
                <a:ext cx="27705" cy="88757"/>
              </p14:xfrm>
            </p:contentPart>
          </mc:Choice>
          <mc:Fallback xmlns="">
            <p:pic>
              <p:nvPicPr>
                <p:cNvPr id="62" name="Ink 61">
                  <a:extLst>
                    <a:ext uri="{FF2B5EF4-FFF2-40B4-BE49-F238E27FC236}">
                      <a16:creationId xmlns:a16="http://schemas.microsoft.com/office/drawing/2014/main" id="{E5017710-D34E-4095-8326-A07C46FCE928}"/>
                    </a:ext>
                  </a:extLst>
                </p:cNvPr>
                <p:cNvPicPr/>
                <p:nvPr/>
              </p:nvPicPr>
              <p:blipFill>
                <a:blip r:embed="rId27"/>
                <a:stretch>
                  <a:fillRect/>
                </a:stretch>
              </p:blipFill>
              <p:spPr>
                <a:xfrm>
                  <a:off x="16168059" y="3450041"/>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a16="http://schemas.microsoft.com/office/drawing/2014/main" id="{0BA10C8B-D5B8-4CB3-A410-F4AF85298295}"/>
                    </a:ext>
                  </a:extLst>
                </p14:cNvPr>
                <p14:cNvContentPartPr/>
                <p14:nvPr/>
              </p14:nvContentPartPr>
              <p14:xfrm>
                <a:off x="16054744" y="3564696"/>
                <a:ext cx="146772" cy="6193"/>
              </p14:xfrm>
            </p:contentPart>
          </mc:Choice>
          <mc:Fallback xmlns="">
            <p:pic>
              <p:nvPicPr>
                <p:cNvPr id="63" name="Ink 62">
                  <a:extLst>
                    <a:ext uri="{FF2B5EF4-FFF2-40B4-BE49-F238E27FC236}">
                      <a16:creationId xmlns:a16="http://schemas.microsoft.com/office/drawing/2014/main" id="{0BA10C8B-D5B8-4CB3-A410-F4AF85298295}"/>
                    </a:ext>
                  </a:extLst>
                </p:cNvPr>
                <p:cNvPicPr/>
                <p:nvPr/>
              </p:nvPicPr>
              <p:blipFill>
                <a:blip r:embed="rId29"/>
                <a:stretch>
                  <a:fillRect/>
                </a:stretch>
              </p:blipFill>
              <p:spPr>
                <a:xfrm>
                  <a:off x="16044787" y="3547493"/>
                  <a:ext cx="166488" cy="40255"/>
                </a:xfrm>
                <a:prstGeom prst="rect">
                  <a:avLst/>
                </a:prstGeom>
              </p:spPr>
            </p:pic>
          </mc:Fallback>
        </mc:AlternateContent>
      </p:grpSp>
      <p:cxnSp>
        <p:nvCxnSpPr>
          <p:cNvPr id="5" name="Straight Arrow Connector 4">
            <a:extLst>
              <a:ext uri="{FF2B5EF4-FFF2-40B4-BE49-F238E27FC236}">
                <a16:creationId xmlns:a16="http://schemas.microsoft.com/office/drawing/2014/main" id="{F9D0B4D2-EAFD-46BF-9934-85B7E5C2CEC2}"/>
              </a:ext>
              <a:ext uri="{C183D7F6-B498-43B3-948B-1728B52AA6E4}">
                <adec:decorative xmlns:adec="http://schemas.microsoft.com/office/drawing/2017/decorative" val="1"/>
              </a:ext>
            </a:extLst>
          </p:cNvPr>
          <p:cNvCxnSpPr>
            <a:cxnSpLocks/>
          </p:cNvCxnSpPr>
          <p:nvPr/>
        </p:nvCxnSpPr>
        <p:spPr>
          <a:xfrm>
            <a:off x="2294977" y="3653499"/>
            <a:ext cx="8228433" cy="0"/>
          </a:xfrm>
          <a:prstGeom prst="straightConnector1">
            <a:avLst/>
          </a:prstGeom>
          <a:ln w="38100">
            <a:solidFill>
              <a:srgbClr val="0078D4"/>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BAC939C-2A4C-403C-BBE6-0C8DBB2DDD81}"/>
              </a:ext>
              <a:ext uri="{C183D7F6-B498-43B3-948B-1728B52AA6E4}">
                <adec:decorative xmlns:adec="http://schemas.microsoft.com/office/drawing/2017/decorative" val="1"/>
              </a:ext>
            </a:extLst>
          </p:cNvPr>
          <p:cNvSpPr/>
          <p:nvPr/>
        </p:nvSpPr>
        <p:spPr>
          <a:xfrm>
            <a:off x="2173759"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6" name="TextBox 5">
            <a:extLst>
              <a:ext uri="{FF2B5EF4-FFF2-40B4-BE49-F238E27FC236}">
                <a16:creationId xmlns:a16="http://schemas.microsoft.com/office/drawing/2014/main" id="{3D7D5C22-AE55-4D27-9D8C-7FC8207FCB91}"/>
              </a:ext>
            </a:extLst>
          </p:cNvPr>
          <p:cNvSpPr txBox="1"/>
          <p:nvPr/>
        </p:nvSpPr>
        <p:spPr>
          <a:xfrm>
            <a:off x="2029328" y="3941247"/>
            <a:ext cx="466729" cy="249264"/>
          </a:xfrm>
          <a:prstGeom prst="rect">
            <a:avLst/>
          </a:prstGeom>
          <a:noFill/>
        </p:spPr>
        <p:txBody>
          <a:bodyPr wrap="none" rtlCol="0">
            <a:spAutoFit/>
          </a:bodyPr>
          <a:lstStyle/>
          <a:p>
            <a:pPr algn="ctr" defTabSz="914367"/>
            <a:r>
              <a:rPr lang="en-US" sz="1000">
                <a:solidFill>
                  <a:srgbClr val="50E6FF"/>
                </a:solidFill>
                <a:latin typeface="Segoe UI" panose="020B0502040204020203" pitchFamily="34" charset="0"/>
                <a:cs typeface="Segoe UI" panose="020B0502040204020203" pitchFamily="34" charset="0"/>
              </a:rPr>
              <a:t>2020</a:t>
            </a:r>
          </a:p>
        </p:txBody>
      </p:sp>
      <p:sp>
        <p:nvSpPr>
          <p:cNvPr id="55" name="Oval 54">
            <a:extLst>
              <a:ext uri="{FF2B5EF4-FFF2-40B4-BE49-F238E27FC236}">
                <a16:creationId xmlns:a16="http://schemas.microsoft.com/office/drawing/2014/main" id="{960FFF72-B766-48FE-8C3B-FCE4BEA8780E}"/>
              </a:ext>
              <a:ext uri="{C183D7F6-B498-43B3-948B-1728B52AA6E4}">
                <adec:decorative xmlns:adec="http://schemas.microsoft.com/office/drawing/2017/decorative" val="1"/>
              </a:ext>
            </a:extLst>
          </p:cNvPr>
          <p:cNvSpPr/>
          <p:nvPr/>
        </p:nvSpPr>
        <p:spPr>
          <a:xfrm>
            <a:off x="248448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6" name="Oval 55">
            <a:extLst>
              <a:ext uri="{FF2B5EF4-FFF2-40B4-BE49-F238E27FC236}">
                <a16:creationId xmlns:a16="http://schemas.microsoft.com/office/drawing/2014/main" id="{EC489CE2-FB07-4CD7-A6ED-C8620D22BD50}"/>
              </a:ext>
              <a:ext uri="{C183D7F6-B498-43B3-948B-1728B52AA6E4}">
                <adec:decorative xmlns:adec="http://schemas.microsoft.com/office/drawing/2017/decorative" val="1"/>
              </a:ext>
            </a:extLst>
          </p:cNvPr>
          <p:cNvSpPr/>
          <p:nvPr/>
        </p:nvSpPr>
        <p:spPr>
          <a:xfrm>
            <a:off x="270770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7" name="Oval 56">
            <a:extLst>
              <a:ext uri="{FF2B5EF4-FFF2-40B4-BE49-F238E27FC236}">
                <a16:creationId xmlns:a16="http://schemas.microsoft.com/office/drawing/2014/main" id="{FC9F56FE-D388-435C-B42D-1DFC8BAC7F7F}"/>
              </a:ext>
              <a:ext uri="{C183D7F6-B498-43B3-948B-1728B52AA6E4}">
                <adec:decorative xmlns:adec="http://schemas.microsoft.com/office/drawing/2017/decorative" val="1"/>
              </a:ext>
            </a:extLst>
          </p:cNvPr>
          <p:cNvSpPr/>
          <p:nvPr/>
        </p:nvSpPr>
        <p:spPr>
          <a:xfrm>
            <a:off x="2930922"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8" name="Oval 57">
            <a:extLst>
              <a:ext uri="{FF2B5EF4-FFF2-40B4-BE49-F238E27FC236}">
                <a16:creationId xmlns:a16="http://schemas.microsoft.com/office/drawing/2014/main" id="{CDAC1023-F684-41A4-BEA0-53868DA35CBA}"/>
              </a:ext>
              <a:ext uri="{C183D7F6-B498-43B3-948B-1728B52AA6E4}">
                <adec:decorative xmlns:adec="http://schemas.microsoft.com/office/drawing/2017/decorative" val="1"/>
              </a:ext>
            </a:extLst>
          </p:cNvPr>
          <p:cNvSpPr/>
          <p:nvPr/>
        </p:nvSpPr>
        <p:spPr>
          <a:xfrm>
            <a:off x="315413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9" name="Oval 58">
            <a:extLst>
              <a:ext uri="{FF2B5EF4-FFF2-40B4-BE49-F238E27FC236}">
                <a16:creationId xmlns:a16="http://schemas.microsoft.com/office/drawing/2014/main" id="{B8521D5E-F676-4571-B6DA-FD34A401CB01}"/>
              </a:ext>
              <a:ext uri="{C183D7F6-B498-43B3-948B-1728B52AA6E4}">
                <adec:decorative xmlns:adec="http://schemas.microsoft.com/office/drawing/2017/decorative" val="1"/>
              </a:ext>
            </a:extLst>
          </p:cNvPr>
          <p:cNvSpPr/>
          <p:nvPr/>
        </p:nvSpPr>
        <p:spPr>
          <a:xfrm>
            <a:off x="337735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60" name="Oval 59">
            <a:extLst>
              <a:ext uri="{FF2B5EF4-FFF2-40B4-BE49-F238E27FC236}">
                <a16:creationId xmlns:a16="http://schemas.microsoft.com/office/drawing/2014/main" id="{81CCAB05-DDAB-4B48-A4CC-B98489AB72E7}"/>
              </a:ext>
              <a:ext uri="{C183D7F6-B498-43B3-948B-1728B52AA6E4}">
                <adec:decorative xmlns:adec="http://schemas.microsoft.com/office/drawing/2017/decorative" val="1"/>
              </a:ext>
            </a:extLst>
          </p:cNvPr>
          <p:cNvSpPr/>
          <p:nvPr/>
        </p:nvSpPr>
        <p:spPr>
          <a:xfrm>
            <a:off x="360057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8" name="Oval 17">
            <a:extLst>
              <a:ext uri="{FF2B5EF4-FFF2-40B4-BE49-F238E27FC236}">
                <a16:creationId xmlns:a16="http://schemas.microsoft.com/office/drawing/2014/main" id="{FAA0758A-6B25-43F3-82DF-F376351B67FF}"/>
              </a:ext>
              <a:ext uri="{C183D7F6-B498-43B3-948B-1728B52AA6E4}">
                <adec:decorative xmlns:adec="http://schemas.microsoft.com/office/drawing/2017/decorative" val="1"/>
              </a:ext>
            </a:extLst>
          </p:cNvPr>
          <p:cNvSpPr/>
          <p:nvPr/>
        </p:nvSpPr>
        <p:spPr>
          <a:xfrm>
            <a:off x="3823791"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9" name="Oval 48">
            <a:extLst>
              <a:ext uri="{FF2B5EF4-FFF2-40B4-BE49-F238E27FC236}">
                <a16:creationId xmlns:a16="http://schemas.microsoft.com/office/drawing/2014/main" id="{657D8E59-EFEB-42FD-A490-2E55472BF47A}"/>
              </a:ext>
              <a:ext uri="{C183D7F6-B498-43B3-948B-1728B52AA6E4}">
                <adec:decorative xmlns:adec="http://schemas.microsoft.com/office/drawing/2017/decorative" val="1"/>
              </a:ext>
            </a:extLst>
          </p:cNvPr>
          <p:cNvSpPr/>
          <p:nvPr/>
        </p:nvSpPr>
        <p:spPr>
          <a:xfrm>
            <a:off x="413451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0" name="Oval 49">
            <a:extLst>
              <a:ext uri="{FF2B5EF4-FFF2-40B4-BE49-F238E27FC236}">
                <a16:creationId xmlns:a16="http://schemas.microsoft.com/office/drawing/2014/main" id="{1F8AE83E-F634-4793-AFF1-2895CA4A4413}"/>
              </a:ext>
              <a:ext uri="{C183D7F6-B498-43B3-948B-1728B52AA6E4}">
                <adec:decorative xmlns:adec="http://schemas.microsoft.com/office/drawing/2017/decorative" val="1"/>
              </a:ext>
            </a:extLst>
          </p:cNvPr>
          <p:cNvSpPr/>
          <p:nvPr/>
        </p:nvSpPr>
        <p:spPr>
          <a:xfrm>
            <a:off x="435773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1" name="Oval 50">
            <a:extLst>
              <a:ext uri="{FF2B5EF4-FFF2-40B4-BE49-F238E27FC236}">
                <a16:creationId xmlns:a16="http://schemas.microsoft.com/office/drawing/2014/main" id="{3E225E97-306C-4F51-BC69-7B6379B3BE88}"/>
              </a:ext>
              <a:ext uri="{C183D7F6-B498-43B3-948B-1728B52AA6E4}">
                <adec:decorative xmlns:adec="http://schemas.microsoft.com/office/drawing/2017/decorative" val="1"/>
              </a:ext>
            </a:extLst>
          </p:cNvPr>
          <p:cNvSpPr/>
          <p:nvPr/>
        </p:nvSpPr>
        <p:spPr>
          <a:xfrm>
            <a:off x="4580953"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2" name="Oval 51">
            <a:extLst>
              <a:ext uri="{FF2B5EF4-FFF2-40B4-BE49-F238E27FC236}">
                <a16:creationId xmlns:a16="http://schemas.microsoft.com/office/drawing/2014/main" id="{F32485E1-D5F8-42FB-9761-FA2AB618C410}"/>
              </a:ext>
              <a:ext uri="{C183D7F6-B498-43B3-948B-1728B52AA6E4}">
                <adec:decorative xmlns:adec="http://schemas.microsoft.com/office/drawing/2017/decorative" val="1"/>
              </a:ext>
            </a:extLst>
          </p:cNvPr>
          <p:cNvSpPr/>
          <p:nvPr/>
        </p:nvSpPr>
        <p:spPr>
          <a:xfrm>
            <a:off x="4804171"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3" name="Oval 52">
            <a:extLst>
              <a:ext uri="{FF2B5EF4-FFF2-40B4-BE49-F238E27FC236}">
                <a16:creationId xmlns:a16="http://schemas.microsoft.com/office/drawing/2014/main" id="{DE331546-C1EB-482D-8AA7-B2090EF2D03A}"/>
              </a:ext>
              <a:ext uri="{C183D7F6-B498-43B3-948B-1728B52AA6E4}">
                <adec:decorative xmlns:adec="http://schemas.microsoft.com/office/drawing/2017/decorative" val="1"/>
              </a:ext>
            </a:extLst>
          </p:cNvPr>
          <p:cNvSpPr/>
          <p:nvPr/>
        </p:nvSpPr>
        <p:spPr>
          <a:xfrm>
            <a:off x="5027388"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4" name="Oval 53">
            <a:extLst>
              <a:ext uri="{FF2B5EF4-FFF2-40B4-BE49-F238E27FC236}">
                <a16:creationId xmlns:a16="http://schemas.microsoft.com/office/drawing/2014/main" id="{71296966-C276-405A-B5B4-985362451588}"/>
              </a:ext>
              <a:ext uri="{C183D7F6-B498-43B3-948B-1728B52AA6E4}">
                <adec:decorative xmlns:adec="http://schemas.microsoft.com/office/drawing/2017/decorative" val="1"/>
              </a:ext>
            </a:extLst>
          </p:cNvPr>
          <p:cNvSpPr/>
          <p:nvPr/>
        </p:nvSpPr>
        <p:spPr>
          <a:xfrm>
            <a:off x="5250605"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9" name="Oval 18">
            <a:extLst>
              <a:ext uri="{FF2B5EF4-FFF2-40B4-BE49-F238E27FC236}">
                <a16:creationId xmlns:a16="http://schemas.microsoft.com/office/drawing/2014/main" id="{8A8D8DC5-EDC8-4A18-9739-12C9F6AEDAA1}"/>
              </a:ext>
              <a:ext uri="{C183D7F6-B498-43B3-948B-1728B52AA6E4}">
                <adec:decorative xmlns:adec="http://schemas.microsoft.com/office/drawing/2017/decorative" val="1"/>
              </a:ext>
            </a:extLst>
          </p:cNvPr>
          <p:cNvSpPr/>
          <p:nvPr/>
        </p:nvSpPr>
        <p:spPr>
          <a:xfrm>
            <a:off x="5473823"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9" name="TextBox 8">
            <a:extLst>
              <a:ext uri="{FF2B5EF4-FFF2-40B4-BE49-F238E27FC236}">
                <a16:creationId xmlns:a16="http://schemas.microsoft.com/office/drawing/2014/main" id="{4143B446-A525-46E1-8307-3516DCB624AB}"/>
              </a:ext>
            </a:extLst>
          </p:cNvPr>
          <p:cNvSpPr txBox="1"/>
          <p:nvPr/>
        </p:nvSpPr>
        <p:spPr>
          <a:xfrm>
            <a:off x="5328527" y="3941248"/>
            <a:ext cx="457619" cy="244398"/>
          </a:xfrm>
          <a:prstGeom prst="rect">
            <a:avLst/>
          </a:prstGeom>
          <a:noFill/>
        </p:spPr>
        <p:txBody>
          <a:bodyPr wrap="none" rtlCol="0">
            <a:spAutoFit/>
          </a:bodyPr>
          <a:lstStyle/>
          <a:p>
            <a:pPr algn="ctr" defTabSz="914367"/>
            <a:r>
              <a:rPr lang="en-US" sz="1000">
                <a:solidFill>
                  <a:srgbClr val="50E6FF"/>
                </a:solidFill>
                <a:latin typeface="Segoe UI" panose="020B0502040204020203" pitchFamily="34" charset="0"/>
                <a:cs typeface="Segoe UI" panose="020B0502040204020203" pitchFamily="34" charset="0"/>
              </a:rPr>
              <a:t>2021</a:t>
            </a:r>
          </a:p>
        </p:txBody>
      </p:sp>
      <p:sp>
        <p:nvSpPr>
          <p:cNvPr id="43" name="Oval 42">
            <a:extLst>
              <a:ext uri="{FF2B5EF4-FFF2-40B4-BE49-F238E27FC236}">
                <a16:creationId xmlns:a16="http://schemas.microsoft.com/office/drawing/2014/main" id="{E1587334-5DFC-4830-A15A-BD21F1A2DA17}"/>
              </a:ext>
              <a:ext uri="{C183D7F6-B498-43B3-948B-1728B52AA6E4}">
                <adec:decorative xmlns:adec="http://schemas.microsoft.com/office/drawing/2017/decorative" val="1"/>
              </a:ext>
            </a:extLst>
          </p:cNvPr>
          <p:cNvSpPr/>
          <p:nvPr/>
        </p:nvSpPr>
        <p:spPr>
          <a:xfrm>
            <a:off x="5784550"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4" name="Oval 43">
            <a:extLst>
              <a:ext uri="{FF2B5EF4-FFF2-40B4-BE49-F238E27FC236}">
                <a16:creationId xmlns:a16="http://schemas.microsoft.com/office/drawing/2014/main" id="{84E3CDCE-3EE3-4A53-BC9C-E8693D8B4109}"/>
              </a:ext>
              <a:ext uri="{C183D7F6-B498-43B3-948B-1728B52AA6E4}">
                <adec:decorative xmlns:adec="http://schemas.microsoft.com/office/drawing/2017/decorative" val="1"/>
              </a:ext>
            </a:extLst>
          </p:cNvPr>
          <p:cNvSpPr/>
          <p:nvPr/>
        </p:nvSpPr>
        <p:spPr>
          <a:xfrm>
            <a:off x="6007767"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5" name="Oval 44">
            <a:extLst>
              <a:ext uri="{FF2B5EF4-FFF2-40B4-BE49-F238E27FC236}">
                <a16:creationId xmlns:a16="http://schemas.microsoft.com/office/drawing/2014/main" id="{9895282D-B787-40FD-8A4B-EED7EC3B336E}"/>
              </a:ext>
              <a:ext uri="{C183D7F6-B498-43B3-948B-1728B52AA6E4}">
                <adec:decorative xmlns:adec="http://schemas.microsoft.com/office/drawing/2017/decorative" val="1"/>
              </a:ext>
            </a:extLst>
          </p:cNvPr>
          <p:cNvSpPr/>
          <p:nvPr/>
        </p:nvSpPr>
        <p:spPr>
          <a:xfrm>
            <a:off x="6230985"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6" name="Oval 45">
            <a:extLst>
              <a:ext uri="{FF2B5EF4-FFF2-40B4-BE49-F238E27FC236}">
                <a16:creationId xmlns:a16="http://schemas.microsoft.com/office/drawing/2014/main" id="{183315B0-4F36-4D6F-A495-4329AFE69ADB}"/>
              </a:ext>
              <a:ext uri="{C183D7F6-B498-43B3-948B-1728B52AA6E4}">
                <adec:decorative xmlns:adec="http://schemas.microsoft.com/office/drawing/2017/decorative" val="1"/>
              </a:ext>
            </a:extLst>
          </p:cNvPr>
          <p:cNvSpPr/>
          <p:nvPr/>
        </p:nvSpPr>
        <p:spPr>
          <a:xfrm>
            <a:off x="6454202"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7" name="Oval 46">
            <a:extLst>
              <a:ext uri="{FF2B5EF4-FFF2-40B4-BE49-F238E27FC236}">
                <a16:creationId xmlns:a16="http://schemas.microsoft.com/office/drawing/2014/main" id="{88B7B0BD-5325-4AB9-9C82-C3BA0F588E19}"/>
              </a:ext>
              <a:ext uri="{C183D7F6-B498-43B3-948B-1728B52AA6E4}">
                <adec:decorative xmlns:adec="http://schemas.microsoft.com/office/drawing/2017/decorative" val="1"/>
              </a:ext>
            </a:extLst>
          </p:cNvPr>
          <p:cNvSpPr/>
          <p:nvPr/>
        </p:nvSpPr>
        <p:spPr>
          <a:xfrm>
            <a:off x="667741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8" name="Oval 47">
            <a:extLst>
              <a:ext uri="{FF2B5EF4-FFF2-40B4-BE49-F238E27FC236}">
                <a16:creationId xmlns:a16="http://schemas.microsoft.com/office/drawing/2014/main" id="{D5541068-C47C-46F4-AD4C-679382632D61}"/>
              </a:ext>
              <a:ext uri="{C183D7F6-B498-43B3-948B-1728B52AA6E4}">
                <adec:decorative xmlns:adec="http://schemas.microsoft.com/office/drawing/2017/decorative" val="1"/>
              </a:ext>
            </a:extLst>
          </p:cNvPr>
          <p:cNvSpPr/>
          <p:nvPr/>
        </p:nvSpPr>
        <p:spPr>
          <a:xfrm>
            <a:off x="6900637"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7" name="Oval 16">
            <a:extLst>
              <a:ext uri="{FF2B5EF4-FFF2-40B4-BE49-F238E27FC236}">
                <a16:creationId xmlns:a16="http://schemas.microsoft.com/office/drawing/2014/main" id="{E36C8BD7-25C9-4782-AD7A-F6BF349054A0}"/>
              </a:ext>
              <a:ext uri="{C183D7F6-B498-43B3-948B-1728B52AA6E4}">
                <adec:decorative xmlns:adec="http://schemas.microsoft.com/office/drawing/2017/decorative" val="1"/>
              </a:ext>
            </a:extLst>
          </p:cNvPr>
          <p:cNvSpPr/>
          <p:nvPr/>
        </p:nvSpPr>
        <p:spPr>
          <a:xfrm>
            <a:off x="7123855"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7" name="Oval 36">
            <a:extLst>
              <a:ext uri="{FF2B5EF4-FFF2-40B4-BE49-F238E27FC236}">
                <a16:creationId xmlns:a16="http://schemas.microsoft.com/office/drawing/2014/main" id="{2C3E7BA5-BB58-44DA-B77F-E3A375BDFD3C}"/>
              </a:ext>
              <a:ext uri="{C183D7F6-B498-43B3-948B-1728B52AA6E4}">
                <adec:decorative xmlns:adec="http://schemas.microsoft.com/office/drawing/2017/decorative" val="1"/>
              </a:ext>
            </a:extLst>
          </p:cNvPr>
          <p:cNvSpPr/>
          <p:nvPr/>
        </p:nvSpPr>
        <p:spPr>
          <a:xfrm>
            <a:off x="7434583"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8" name="Oval 37">
            <a:extLst>
              <a:ext uri="{FF2B5EF4-FFF2-40B4-BE49-F238E27FC236}">
                <a16:creationId xmlns:a16="http://schemas.microsoft.com/office/drawing/2014/main" id="{2343E589-7939-453B-933B-190C54342BA4}"/>
              </a:ext>
              <a:ext uri="{C183D7F6-B498-43B3-948B-1728B52AA6E4}">
                <adec:decorative xmlns:adec="http://schemas.microsoft.com/office/drawing/2017/decorative" val="1"/>
              </a:ext>
            </a:extLst>
          </p:cNvPr>
          <p:cNvSpPr/>
          <p:nvPr/>
        </p:nvSpPr>
        <p:spPr>
          <a:xfrm>
            <a:off x="7657800"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9" name="Oval 38">
            <a:extLst>
              <a:ext uri="{FF2B5EF4-FFF2-40B4-BE49-F238E27FC236}">
                <a16:creationId xmlns:a16="http://schemas.microsoft.com/office/drawing/2014/main" id="{4844B916-E35E-445A-BB5C-B9E699026F03}"/>
              </a:ext>
              <a:ext uri="{C183D7F6-B498-43B3-948B-1728B52AA6E4}">
                <adec:decorative xmlns:adec="http://schemas.microsoft.com/office/drawing/2017/decorative" val="1"/>
              </a:ext>
            </a:extLst>
          </p:cNvPr>
          <p:cNvSpPr/>
          <p:nvPr/>
        </p:nvSpPr>
        <p:spPr>
          <a:xfrm>
            <a:off x="7881017"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0" name="Oval 39">
            <a:extLst>
              <a:ext uri="{FF2B5EF4-FFF2-40B4-BE49-F238E27FC236}">
                <a16:creationId xmlns:a16="http://schemas.microsoft.com/office/drawing/2014/main" id="{E05DB645-22B7-4BEC-9B73-973F0F062627}"/>
              </a:ext>
              <a:ext uri="{C183D7F6-B498-43B3-948B-1728B52AA6E4}">
                <adec:decorative xmlns:adec="http://schemas.microsoft.com/office/drawing/2017/decorative" val="1"/>
              </a:ext>
            </a:extLst>
          </p:cNvPr>
          <p:cNvSpPr/>
          <p:nvPr/>
        </p:nvSpPr>
        <p:spPr>
          <a:xfrm>
            <a:off x="8104235"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1" name="Oval 40">
            <a:extLst>
              <a:ext uri="{FF2B5EF4-FFF2-40B4-BE49-F238E27FC236}">
                <a16:creationId xmlns:a16="http://schemas.microsoft.com/office/drawing/2014/main" id="{3FA6E9C7-40D3-4D0C-AA54-69FA5103B379}"/>
              </a:ext>
              <a:ext uri="{C183D7F6-B498-43B3-948B-1728B52AA6E4}">
                <adec:decorative xmlns:adec="http://schemas.microsoft.com/office/drawing/2017/decorative" val="1"/>
              </a:ext>
            </a:extLst>
          </p:cNvPr>
          <p:cNvSpPr/>
          <p:nvPr/>
        </p:nvSpPr>
        <p:spPr>
          <a:xfrm>
            <a:off x="8327452"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2" name="Oval 41">
            <a:extLst>
              <a:ext uri="{FF2B5EF4-FFF2-40B4-BE49-F238E27FC236}">
                <a16:creationId xmlns:a16="http://schemas.microsoft.com/office/drawing/2014/main" id="{AE548575-B7D0-45F8-8812-C2ADF758E684}"/>
              </a:ext>
              <a:ext uri="{C183D7F6-B498-43B3-948B-1728B52AA6E4}">
                <adec:decorative xmlns:adec="http://schemas.microsoft.com/office/drawing/2017/decorative" val="1"/>
              </a:ext>
            </a:extLst>
          </p:cNvPr>
          <p:cNvSpPr/>
          <p:nvPr/>
        </p:nvSpPr>
        <p:spPr>
          <a:xfrm>
            <a:off x="855066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20" name="Oval 19">
            <a:extLst>
              <a:ext uri="{FF2B5EF4-FFF2-40B4-BE49-F238E27FC236}">
                <a16:creationId xmlns:a16="http://schemas.microsoft.com/office/drawing/2014/main" id="{ED7046B6-BB82-4FDC-9A01-89944D6E5908}"/>
              </a:ext>
              <a:ext uri="{C183D7F6-B498-43B3-948B-1728B52AA6E4}">
                <adec:decorative xmlns:adec="http://schemas.microsoft.com/office/drawing/2017/decorative" val="1"/>
              </a:ext>
            </a:extLst>
          </p:cNvPr>
          <p:cNvSpPr/>
          <p:nvPr/>
        </p:nvSpPr>
        <p:spPr>
          <a:xfrm>
            <a:off x="8773887"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0" name="TextBox 9">
            <a:extLst>
              <a:ext uri="{FF2B5EF4-FFF2-40B4-BE49-F238E27FC236}">
                <a16:creationId xmlns:a16="http://schemas.microsoft.com/office/drawing/2014/main" id="{0B10B99E-70C3-46D3-B016-488C2C939832}"/>
              </a:ext>
            </a:extLst>
          </p:cNvPr>
          <p:cNvSpPr txBox="1"/>
          <p:nvPr/>
        </p:nvSpPr>
        <p:spPr>
          <a:xfrm>
            <a:off x="8623169" y="3941248"/>
            <a:ext cx="457619" cy="244398"/>
          </a:xfrm>
          <a:prstGeom prst="rect">
            <a:avLst/>
          </a:prstGeom>
          <a:noFill/>
        </p:spPr>
        <p:txBody>
          <a:bodyPr wrap="none" rtlCol="0">
            <a:spAutoFit/>
          </a:bodyPr>
          <a:lstStyle/>
          <a:p>
            <a:pPr algn="ctr" defTabSz="914367"/>
            <a:r>
              <a:rPr lang="en-US" sz="1000" dirty="0">
                <a:solidFill>
                  <a:srgbClr val="50E6FF"/>
                </a:solidFill>
                <a:latin typeface="Segoe UI" panose="020B0502040204020203" pitchFamily="34" charset="0"/>
                <a:cs typeface="Segoe UI" panose="020B0502040204020203" pitchFamily="34" charset="0"/>
              </a:rPr>
              <a:t>2022</a:t>
            </a:r>
          </a:p>
        </p:txBody>
      </p:sp>
      <p:sp>
        <p:nvSpPr>
          <p:cNvPr id="31" name="Oval 30">
            <a:extLst>
              <a:ext uri="{FF2B5EF4-FFF2-40B4-BE49-F238E27FC236}">
                <a16:creationId xmlns:a16="http://schemas.microsoft.com/office/drawing/2014/main" id="{0DAF63EA-14CB-4529-B29F-CAE2115B7467}"/>
              </a:ext>
              <a:ext uri="{C183D7F6-B498-43B3-948B-1728B52AA6E4}">
                <adec:decorative xmlns:adec="http://schemas.microsoft.com/office/drawing/2017/decorative" val="1"/>
              </a:ext>
            </a:extLst>
          </p:cNvPr>
          <p:cNvSpPr/>
          <p:nvPr/>
        </p:nvSpPr>
        <p:spPr>
          <a:xfrm>
            <a:off x="908461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2" name="Oval 31">
            <a:extLst>
              <a:ext uri="{FF2B5EF4-FFF2-40B4-BE49-F238E27FC236}">
                <a16:creationId xmlns:a16="http://schemas.microsoft.com/office/drawing/2014/main" id="{36899498-9FCF-4E22-97F5-79B1101A1699}"/>
              </a:ext>
              <a:ext uri="{C183D7F6-B498-43B3-948B-1728B52AA6E4}">
                <adec:decorative xmlns:adec="http://schemas.microsoft.com/office/drawing/2017/decorative" val="1"/>
              </a:ext>
            </a:extLst>
          </p:cNvPr>
          <p:cNvSpPr/>
          <p:nvPr/>
        </p:nvSpPr>
        <p:spPr>
          <a:xfrm>
            <a:off x="9307831"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3" name="Oval 32">
            <a:extLst>
              <a:ext uri="{FF2B5EF4-FFF2-40B4-BE49-F238E27FC236}">
                <a16:creationId xmlns:a16="http://schemas.microsoft.com/office/drawing/2014/main" id="{86709137-E1BB-4E59-9E27-5E2658E00A64}"/>
              </a:ext>
              <a:ext uri="{C183D7F6-B498-43B3-948B-1728B52AA6E4}">
                <adec:decorative xmlns:adec="http://schemas.microsoft.com/office/drawing/2017/decorative" val="1"/>
              </a:ext>
            </a:extLst>
          </p:cNvPr>
          <p:cNvSpPr/>
          <p:nvPr/>
        </p:nvSpPr>
        <p:spPr>
          <a:xfrm>
            <a:off x="953104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4" name="Oval 33">
            <a:extLst>
              <a:ext uri="{FF2B5EF4-FFF2-40B4-BE49-F238E27FC236}">
                <a16:creationId xmlns:a16="http://schemas.microsoft.com/office/drawing/2014/main" id="{E1AD6F21-7AA4-4407-8C5A-BDDFE6B0FE24}"/>
              </a:ext>
              <a:ext uri="{C183D7F6-B498-43B3-948B-1728B52AA6E4}">
                <adec:decorative xmlns:adec="http://schemas.microsoft.com/office/drawing/2017/decorative" val="1"/>
              </a:ext>
            </a:extLst>
          </p:cNvPr>
          <p:cNvSpPr/>
          <p:nvPr/>
        </p:nvSpPr>
        <p:spPr>
          <a:xfrm>
            <a:off x="975426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5" name="Oval 34">
            <a:extLst>
              <a:ext uri="{FF2B5EF4-FFF2-40B4-BE49-F238E27FC236}">
                <a16:creationId xmlns:a16="http://schemas.microsoft.com/office/drawing/2014/main" id="{99C64C8E-B779-4111-89B7-34E75B8FBBBE}"/>
              </a:ext>
              <a:ext uri="{C183D7F6-B498-43B3-948B-1728B52AA6E4}">
                <adec:decorative xmlns:adec="http://schemas.microsoft.com/office/drawing/2017/decorative" val="1"/>
              </a:ext>
            </a:extLst>
          </p:cNvPr>
          <p:cNvSpPr/>
          <p:nvPr/>
        </p:nvSpPr>
        <p:spPr>
          <a:xfrm>
            <a:off x="9977483"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6" name="Oval 35">
            <a:extLst>
              <a:ext uri="{FF2B5EF4-FFF2-40B4-BE49-F238E27FC236}">
                <a16:creationId xmlns:a16="http://schemas.microsoft.com/office/drawing/2014/main" id="{CF30526C-1A41-4040-ABA5-2CA5C17EEDD9}"/>
              </a:ext>
              <a:ext uri="{C183D7F6-B498-43B3-948B-1728B52AA6E4}">
                <adec:decorative xmlns:adec="http://schemas.microsoft.com/office/drawing/2017/decorative" val="1"/>
              </a:ext>
            </a:extLst>
          </p:cNvPr>
          <p:cNvSpPr/>
          <p:nvPr/>
        </p:nvSpPr>
        <p:spPr>
          <a:xfrm>
            <a:off x="1020070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87" name="TextBox 86">
            <a:extLst>
              <a:ext uri="{FF2B5EF4-FFF2-40B4-BE49-F238E27FC236}">
                <a16:creationId xmlns:a16="http://schemas.microsoft.com/office/drawing/2014/main" id="{8E62F3E4-5FD0-4405-B3C9-47CF039D3E81}"/>
              </a:ext>
            </a:extLst>
          </p:cNvPr>
          <p:cNvSpPr txBox="1"/>
          <p:nvPr/>
        </p:nvSpPr>
        <p:spPr>
          <a:xfrm>
            <a:off x="3141873" y="4418642"/>
            <a:ext cx="5906810" cy="307777"/>
          </a:xfrm>
          <a:prstGeom prst="rect">
            <a:avLst/>
          </a:prstGeom>
          <a:solidFill>
            <a:srgbClr val="0078D4"/>
          </a:solidFill>
        </p:spPr>
        <p:txBody>
          <a:bodyPr wrap="none" rtlCol="0">
            <a:spAutoFit/>
          </a:bodyPr>
          <a:lstStyle/>
          <a:p>
            <a:pPr algn="ctr" defTabSz="914367"/>
            <a:r>
              <a:rPr lang="en-US" sz="1400" dirty="0">
                <a:solidFill>
                  <a:schemeClr val="bg1"/>
                </a:solidFill>
                <a:latin typeface="Segoe UI" panose="020B0502040204020203" pitchFamily="34" charset="0"/>
                <a:cs typeface="Segoe UI" panose="020B0502040204020203" pitchFamily="34" charset="0"/>
              </a:rPr>
              <a:t>Subscription business model = customers are always entitled to updates</a:t>
            </a:r>
          </a:p>
        </p:txBody>
      </p:sp>
      <p:sp>
        <p:nvSpPr>
          <p:cNvPr id="76" name="TextBox 75">
            <a:extLst>
              <a:ext uri="{FF2B5EF4-FFF2-40B4-BE49-F238E27FC236}">
                <a16:creationId xmlns:a16="http://schemas.microsoft.com/office/drawing/2014/main" id="{5C8CC956-89DF-4BDE-B314-94D5F530160D}"/>
              </a:ext>
            </a:extLst>
          </p:cNvPr>
          <p:cNvSpPr txBox="1"/>
          <p:nvPr/>
        </p:nvSpPr>
        <p:spPr>
          <a:xfrm>
            <a:off x="1287423" y="5000016"/>
            <a:ext cx="9929217" cy="1452642"/>
          </a:xfrm>
          <a:prstGeom prst="rect">
            <a:avLst/>
          </a:prstGeom>
          <a:noFill/>
        </p:spPr>
        <p:txBody>
          <a:bodyPr wrap="square">
            <a:spAutoFit/>
          </a:bodyPr>
          <a:lstStyle/>
          <a:p>
            <a:pPr defTabSz="914367"/>
            <a:r>
              <a:rPr lang="en-US" sz="1568" b="1" dirty="0">
                <a:solidFill>
                  <a:schemeClr val="bg1"/>
                </a:solidFill>
                <a:latin typeface="Segoe UI" panose="020B0502040204020203" pitchFamily="34" charset="0"/>
                <a:ea typeface="Times New Roman" panose="02020603050405020304" pitchFamily="18" charset="0"/>
                <a:cs typeface="Segoe UI" panose="020B0502040204020203" pitchFamily="34" charset="0"/>
              </a:rPr>
              <a:t>Update cadence:</a:t>
            </a:r>
            <a:endParaRPr lang="en-US" sz="1568"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L="733943" lvl="1" indent="-285750" defTabSz="914367">
              <a:spcAft>
                <a:spcPts val="600"/>
              </a:spcAft>
              <a:buFont typeface="Arial" panose="020B0604020202020204" pitchFamily="34" charset="0"/>
              <a:buChar char="•"/>
            </a:pPr>
            <a:r>
              <a:rPr lang="en-US" sz="1568" dirty="0">
                <a:solidFill>
                  <a:schemeClr val="bg1"/>
                </a:solidFill>
                <a:latin typeface="Segoe UI" panose="020B0502040204020203" pitchFamily="34" charset="0"/>
                <a:ea typeface="Times New Roman" panose="02020603050405020304" pitchFamily="18" charset="0"/>
                <a:cs typeface="Segoe UI" panose="020B0502040204020203" pitchFamily="34" charset="0"/>
              </a:rPr>
              <a:t>Monthly security and quality updates, on the same “Patch Tuesday” timeline as Windows proper </a:t>
            </a:r>
            <a:endParaRPr lang="en-US" sz="1568"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L="733943" lvl="1" indent="-285750" defTabSz="914367">
              <a:spcAft>
                <a:spcPts val="600"/>
              </a:spcAft>
              <a:buFont typeface="Arial" panose="020B0604020202020204" pitchFamily="34" charset="0"/>
              <a:buChar char="•"/>
            </a:pPr>
            <a:r>
              <a:rPr lang="en-US" sz="1568" dirty="0">
                <a:solidFill>
                  <a:schemeClr val="bg1"/>
                </a:solidFill>
                <a:latin typeface="Segoe UI" panose="020B0502040204020203" pitchFamily="34" charset="0"/>
                <a:ea typeface="Times New Roman" panose="02020603050405020304" pitchFamily="18" charset="0"/>
                <a:cs typeface="Segoe UI" panose="020B0502040204020203" pitchFamily="34" charset="0"/>
              </a:rPr>
              <a:t>Occasionally, once or twice per year, the monthly update will be what’s called a “Feature Update” with new features</a:t>
            </a:r>
            <a:endParaRPr lang="en-US" sz="1568"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L="733943" lvl="1" indent="-285750" defTabSz="914367">
              <a:spcAft>
                <a:spcPts val="600"/>
              </a:spcAft>
              <a:buFont typeface="Arial" panose="020B0604020202020204" pitchFamily="34" charset="0"/>
              <a:buChar char="•"/>
            </a:pPr>
            <a:r>
              <a:rPr lang="en-US" sz="1568" dirty="0">
                <a:solidFill>
                  <a:schemeClr val="bg1"/>
                </a:solidFill>
                <a:latin typeface="Segoe UI" panose="020B0502040204020203" pitchFamily="34" charset="0"/>
                <a:ea typeface="Times New Roman" panose="02020603050405020304" pitchFamily="18" charset="0"/>
                <a:cs typeface="Segoe UI" panose="020B0502040204020203" pitchFamily="34" charset="0"/>
              </a:rPr>
              <a:t>OEM firmware/driver packages are typically available quarterly</a:t>
            </a:r>
            <a:endParaRPr lang="en-US" sz="1568"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78627927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EA0DAF5-CFB4-4214-8653-31DEAD724850}"/>
              </a:ext>
            </a:extLst>
          </p:cNvPr>
          <p:cNvSpPr>
            <a:spLocks noGrp="1"/>
          </p:cNvSpPr>
          <p:nvPr>
            <p:ph type="title"/>
          </p:nvPr>
        </p:nvSpPr>
        <p:spPr/>
        <p:txBody>
          <a:bodyPr/>
          <a:lstStyle/>
          <a:p>
            <a:r>
              <a:rPr lang="en-US" sz="3600" b="1" dirty="0">
                <a:solidFill>
                  <a:schemeClr val="bg1"/>
                </a:solidFill>
                <a:latin typeface="Segoe UI Semibold" panose="020B0702040204020203" pitchFamily="34" charset="0"/>
                <a:cs typeface="Segoe UI Semibold" panose="020B0702040204020203" pitchFamily="34" charset="0"/>
              </a:rPr>
              <a:t>What does Azure Stack HCI charge for?</a:t>
            </a:r>
            <a:endParaRPr lang="en-US" dirty="0">
              <a:solidFill>
                <a:schemeClr val="bg1"/>
              </a:solidFill>
            </a:endParaRPr>
          </a:p>
        </p:txBody>
      </p:sp>
      <p:sp>
        <p:nvSpPr>
          <p:cNvPr id="60" name="TextBox 59">
            <a:extLst>
              <a:ext uri="{FF2B5EF4-FFF2-40B4-BE49-F238E27FC236}">
                <a16:creationId xmlns:a16="http://schemas.microsoft.com/office/drawing/2014/main" id="{DCE605C3-7DD2-4695-8E31-1F68F1B837EB}"/>
              </a:ext>
            </a:extLst>
          </p:cNvPr>
          <p:cNvSpPr txBox="1"/>
          <p:nvPr/>
        </p:nvSpPr>
        <p:spPr>
          <a:xfrm>
            <a:off x="1143308" y="2653609"/>
            <a:ext cx="4006161" cy="1015663"/>
          </a:xfrm>
          <a:prstGeom prst="rect">
            <a:avLst/>
          </a:prstGeom>
          <a:noFill/>
        </p:spPr>
        <p:txBody>
          <a:bodyPr wrap="none" lIns="91440" tIns="45720" rIns="91440" bIns="45720"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Segoe UI"/>
                <a:ea typeface="+mn-ea"/>
                <a:cs typeface="Segoe UI"/>
              </a:rPr>
              <a:t>USD $10/month</a:t>
            </a:r>
            <a:endParaRPr kumimoji="0" lang="en-US" sz="3600" b="1" i="0" u="none" strike="noStrike" kern="1200" cap="none" spc="0" normalizeH="0" baseline="30000" noProof="0" dirty="0">
              <a:ln>
                <a:noFill/>
              </a:ln>
              <a:solidFill>
                <a:schemeClr val="bg1"/>
              </a:solidFill>
              <a:effectLst/>
              <a:uLnTx/>
              <a:uFillTx/>
              <a:latin typeface="Segoe UI"/>
              <a:ea typeface="+mn-ea"/>
              <a:cs typeface="Segoe UI"/>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Segoe UI"/>
              </a:rPr>
              <a:t>per physical processor core*</a:t>
            </a:r>
            <a:endParaRPr kumimoji="0" lang="en-US" sz="2400" b="0" i="0" u="none" strike="noStrike" kern="1200" cap="none" spc="0" normalizeH="0" baseline="30000" noProof="0" dirty="0">
              <a:ln>
                <a:noFill/>
              </a:ln>
              <a:solidFill>
                <a:schemeClr val="bg1"/>
              </a:solidFill>
              <a:effectLst/>
              <a:uLnTx/>
              <a:uFillTx/>
              <a:latin typeface="Segoe UI"/>
              <a:ea typeface="+mn-ea"/>
              <a:cs typeface="Segoe UI"/>
            </a:endParaRPr>
          </a:p>
        </p:txBody>
      </p:sp>
      <p:sp>
        <p:nvSpPr>
          <p:cNvPr id="11" name="TextBox 10">
            <a:extLst>
              <a:ext uri="{FF2B5EF4-FFF2-40B4-BE49-F238E27FC236}">
                <a16:creationId xmlns:a16="http://schemas.microsoft.com/office/drawing/2014/main" id="{17675462-D799-4C85-A3E8-0D794526E92F}"/>
              </a:ext>
            </a:extLst>
          </p:cNvPr>
          <p:cNvSpPr txBox="1"/>
          <p:nvPr/>
        </p:nvSpPr>
        <p:spPr>
          <a:xfrm>
            <a:off x="1528916" y="3888656"/>
            <a:ext cx="344374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50E6FF"/>
                </a:solidFill>
                <a:effectLst/>
                <a:uLnTx/>
                <a:uFillTx/>
                <a:latin typeface="Segoe UI"/>
                <a:ea typeface="+mn-ea"/>
                <a:cs typeface="+mn-cs"/>
              </a:rPr>
              <a:t>*Does not include Guest OS licensing</a:t>
            </a:r>
            <a:endParaRPr kumimoji="0" lang="en-US" sz="1600" b="0" i="1" u="none" strike="noStrike" kern="1200" cap="none" spc="0" normalizeH="0" baseline="0" noProof="0" dirty="0">
              <a:ln>
                <a:noFill/>
              </a:ln>
              <a:solidFill>
                <a:srgbClr val="50E6FF"/>
              </a:solidFill>
              <a:effectLst/>
              <a:uLnTx/>
              <a:uFillTx/>
              <a:latin typeface="Segoe UI"/>
              <a:ea typeface="+mn-ea"/>
              <a:cs typeface="Segoe UI"/>
            </a:endParaRPr>
          </a:p>
        </p:txBody>
      </p:sp>
      <p:grpSp>
        <p:nvGrpSpPr>
          <p:cNvPr id="6" name="Group 5" descr="Predictable: Doesn’t vary with consumption, more VMs doesn’t cost more">
            <a:extLst>
              <a:ext uri="{FF2B5EF4-FFF2-40B4-BE49-F238E27FC236}">
                <a16:creationId xmlns:a16="http://schemas.microsoft.com/office/drawing/2014/main" id="{076E81B6-2667-4FF6-9CE8-81095D040C62}"/>
              </a:ext>
              <a:ext uri="{C183D7F6-B498-43B3-948B-1728B52AA6E4}">
                <adec:decorative xmlns:adec="http://schemas.microsoft.com/office/drawing/2017/decorative" val="0"/>
              </a:ext>
            </a:extLst>
          </p:cNvPr>
          <p:cNvGrpSpPr/>
          <p:nvPr/>
        </p:nvGrpSpPr>
        <p:grpSpPr>
          <a:xfrm>
            <a:off x="1594195" y="5248087"/>
            <a:ext cx="2555815" cy="792525"/>
            <a:chOff x="1593557" y="5248347"/>
            <a:chExt cx="2556177" cy="792638"/>
          </a:xfrm>
        </p:grpSpPr>
        <p:sp>
          <p:nvSpPr>
            <p:cNvPr id="62" name="TextBox 61">
              <a:extLst>
                <a:ext uri="{FF2B5EF4-FFF2-40B4-BE49-F238E27FC236}">
                  <a16:creationId xmlns:a16="http://schemas.microsoft.com/office/drawing/2014/main" id="{965D8FF2-B7F5-437A-8E17-3EF26CC46E00}"/>
                </a:ext>
              </a:extLst>
            </p:cNvPr>
            <p:cNvSpPr txBox="1"/>
            <p:nvPr/>
          </p:nvSpPr>
          <p:spPr>
            <a:xfrm>
              <a:off x="2187917" y="5248347"/>
              <a:ext cx="1961817" cy="7926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Predictable</a:t>
              </a:r>
              <a:endParaRPr kumimoji="0" lang="en-US" sz="1400" b="1" i="0" u="none" strike="noStrike" kern="1200" cap="none" spc="0" normalizeH="0" baseline="3000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Doesn’t vary with consumption, more VMs doesn’t cost more</a:t>
              </a:r>
            </a:p>
          </p:txBody>
        </p:sp>
        <p:grpSp>
          <p:nvGrpSpPr>
            <p:cNvPr id="68" name="Group 67">
              <a:extLst>
                <a:ext uri="{FF2B5EF4-FFF2-40B4-BE49-F238E27FC236}">
                  <a16:creationId xmlns:a16="http://schemas.microsoft.com/office/drawing/2014/main" id="{F748FA2F-7FBA-4F64-AE98-F5BC2700419E}"/>
                </a:ext>
              </a:extLst>
            </p:cNvPr>
            <p:cNvGrpSpPr/>
            <p:nvPr/>
          </p:nvGrpSpPr>
          <p:grpSpPr>
            <a:xfrm>
              <a:off x="1593557" y="5312134"/>
              <a:ext cx="457200" cy="457200"/>
              <a:chOff x="472440" y="5190589"/>
              <a:chExt cx="457200" cy="457200"/>
            </a:xfrm>
          </p:grpSpPr>
          <p:sp>
            <p:nvSpPr>
              <p:cNvPr id="64" name="Oval 63">
                <a:extLst>
                  <a:ext uri="{FF2B5EF4-FFF2-40B4-BE49-F238E27FC236}">
                    <a16:creationId xmlns:a16="http://schemas.microsoft.com/office/drawing/2014/main" id="{31F39C5E-1799-4420-826E-5747421D7CBB}"/>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66" name="Graphic 65" descr="Checkmark">
                <a:extLst>
                  <a:ext uri="{FF2B5EF4-FFF2-40B4-BE49-F238E27FC236}">
                    <a16:creationId xmlns:a16="http://schemas.microsoft.com/office/drawing/2014/main" id="{4FD9B521-86EF-4AF6-BD6A-4FEF1B506F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 y="5282029"/>
                <a:ext cx="274320" cy="274320"/>
              </a:xfrm>
              <a:prstGeom prst="rect">
                <a:avLst/>
              </a:prstGeom>
            </p:spPr>
          </p:pic>
        </p:grpSp>
      </p:grpSp>
      <p:grpSp>
        <p:nvGrpSpPr>
          <p:cNvPr id="7" name="Group 6" descr="Simple: No math with memory, storage, or network ingress/egress">
            <a:extLst>
              <a:ext uri="{FF2B5EF4-FFF2-40B4-BE49-F238E27FC236}">
                <a16:creationId xmlns:a16="http://schemas.microsoft.com/office/drawing/2014/main" id="{8C528EA0-7261-44A5-BF13-567699CB3846}"/>
              </a:ext>
              <a:ext uri="{C183D7F6-B498-43B3-948B-1728B52AA6E4}">
                <adec:decorative xmlns:adec="http://schemas.microsoft.com/office/drawing/2017/decorative" val="0"/>
              </a:ext>
            </a:extLst>
          </p:cNvPr>
          <p:cNvGrpSpPr/>
          <p:nvPr/>
        </p:nvGrpSpPr>
        <p:grpSpPr>
          <a:xfrm>
            <a:off x="4795386" y="5248088"/>
            <a:ext cx="2601230" cy="792525"/>
            <a:chOff x="4795201" y="5248347"/>
            <a:chExt cx="2601599" cy="792637"/>
          </a:xfrm>
        </p:grpSpPr>
        <p:sp>
          <p:nvSpPr>
            <p:cNvPr id="70" name="TextBox 69">
              <a:extLst>
                <a:ext uri="{FF2B5EF4-FFF2-40B4-BE49-F238E27FC236}">
                  <a16:creationId xmlns:a16="http://schemas.microsoft.com/office/drawing/2014/main" id="{76611414-AC20-4B2E-A9AA-51988F1AA234}"/>
                </a:ext>
              </a:extLst>
            </p:cNvPr>
            <p:cNvSpPr txBox="1"/>
            <p:nvPr/>
          </p:nvSpPr>
          <p:spPr>
            <a:xfrm>
              <a:off x="5389562" y="5248347"/>
              <a:ext cx="2007238" cy="79263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Simple</a:t>
              </a:r>
              <a:endParaRPr kumimoji="0" lang="en-US" sz="1400" b="1" i="0" u="none" strike="noStrike" kern="1200" cap="none" spc="0" normalizeH="0" baseline="3000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No math with memory, storage, or network ingress/egress</a:t>
              </a:r>
            </a:p>
          </p:txBody>
        </p:sp>
        <p:grpSp>
          <p:nvGrpSpPr>
            <p:cNvPr id="74" name="Group 73">
              <a:extLst>
                <a:ext uri="{FF2B5EF4-FFF2-40B4-BE49-F238E27FC236}">
                  <a16:creationId xmlns:a16="http://schemas.microsoft.com/office/drawing/2014/main" id="{4FF29060-8073-465A-8546-D4FE5110F2A4}"/>
                </a:ext>
              </a:extLst>
            </p:cNvPr>
            <p:cNvGrpSpPr/>
            <p:nvPr/>
          </p:nvGrpSpPr>
          <p:grpSpPr>
            <a:xfrm>
              <a:off x="4795201" y="5312134"/>
              <a:ext cx="457200" cy="457200"/>
              <a:chOff x="472440" y="5190589"/>
              <a:chExt cx="457200" cy="457200"/>
            </a:xfrm>
          </p:grpSpPr>
          <p:sp>
            <p:nvSpPr>
              <p:cNvPr id="72" name="Oval 71">
                <a:extLst>
                  <a:ext uri="{FF2B5EF4-FFF2-40B4-BE49-F238E27FC236}">
                    <a16:creationId xmlns:a16="http://schemas.microsoft.com/office/drawing/2014/main" id="{023C9E5C-A303-472B-AE08-009DD21A2C50}"/>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73" name="Graphic 72" descr="Checkmark">
                <a:extLst>
                  <a:ext uri="{FF2B5EF4-FFF2-40B4-BE49-F238E27FC236}">
                    <a16:creationId xmlns:a16="http://schemas.microsoft.com/office/drawing/2014/main" id="{8953DC43-4634-4E5C-9C3F-644F86CA41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 y="5282029"/>
                <a:ext cx="274320" cy="274320"/>
              </a:xfrm>
              <a:prstGeom prst="rect">
                <a:avLst/>
              </a:prstGeom>
            </p:spPr>
          </p:pic>
        </p:grpSp>
      </p:grpSp>
      <p:grpSp>
        <p:nvGrpSpPr>
          <p:cNvPr id="9" name="Group 8" descr="Rewards: Those who virtualize efficiently, with higher v-to-p density">
            <a:extLst>
              <a:ext uri="{FF2B5EF4-FFF2-40B4-BE49-F238E27FC236}">
                <a16:creationId xmlns:a16="http://schemas.microsoft.com/office/drawing/2014/main" id="{4BCD6732-5550-4FC3-A617-B113732BDCAC}"/>
              </a:ext>
              <a:ext uri="{C183D7F6-B498-43B3-948B-1728B52AA6E4}">
                <adec:decorative xmlns:adec="http://schemas.microsoft.com/office/drawing/2017/decorative" val="0"/>
              </a:ext>
            </a:extLst>
          </p:cNvPr>
          <p:cNvGrpSpPr/>
          <p:nvPr/>
        </p:nvGrpSpPr>
        <p:grpSpPr>
          <a:xfrm>
            <a:off x="8041993" y="5248087"/>
            <a:ext cx="2555815" cy="792525"/>
            <a:chOff x="8042268" y="5248347"/>
            <a:chExt cx="2556177" cy="792638"/>
          </a:xfrm>
        </p:grpSpPr>
        <p:sp>
          <p:nvSpPr>
            <p:cNvPr id="76" name="TextBox 75">
              <a:extLst>
                <a:ext uri="{FF2B5EF4-FFF2-40B4-BE49-F238E27FC236}">
                  <a16:creationId xmlns:a16="http://schemas.microsoft.com/office/drawing/2014/main" id="{77CEF015-630E-44EF-B49D-DB8D2CA575B3}"/>
                </a:ext>
              </a:extLst>
            </p:cNvPr>
            <p:cNvSpPr txBox="1"/>
            <p:nvPr/>
          </p:nvSpPr>
          <p:spPr>
            <a:xfrm>
              <a:off x="8636628" y="5248347"/>
              <a:ext cx="1961817" cy="7926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Rewards</a:t>
              </a:r>
              <a:endParaRPr kumimoji="0" lang="en-US" sz="1400" b="1" i="0" u="none" strike="noStrike" kern="1200" cap="none" spc="0" normalizeH="0" baseline="3000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Those who virtualize efficiently, with higher v-to-p density</a:t>
              </a:r>
            </a:p>
          </p:txBody>
        </p:sp>
        <p:grpSp>
          <p:nvGrpSpPr>
            <p:cNvPr id="80" name="Group 79">
              <a:extLst>
                <a:ext uri="{FF2B5EF4-FFF2-40B4-BE49-F238E27FC236}">
                  <a16:creationId xmlns:a16="http://schemas.microsoft.com/office/drawing/2014/main" id="{C684E5A0-0435-4A71-839F-51C48062CD19}"/>
                </a:ext>
              </a:extLst>
            </p:cNvPr>
            <p:cNvGrpSpPr/>
            <p:nvPr/>
          </p:nvGrpSpPr>
          <p:grpSpPr>
            <a:xfrm>
              <a:off x="8042268" y="5312134"/>
              <a:ext cx="457200" cy="457200"/>
              <a:chOff x="472440" y="5190589"/>
              <a:chExt cx="457200" cy="457200"/>
            </a:xfrm>
          </p:grpSpPr>
          <p:sp>
            <p:nvSpPr>
              <p:cNvPr id="78" name="Oval 77">
                <a:extLst>
                  <a:ext uri="{FF2B5EF4-FFF2-40B4-BE49-F238E27FC236}">
                    <a16:creationId xmlns:a16="http://schemas.microsoft.com/office/drawing/2014/main" id="{F72F4BC0-B54A-4F03-87AE-C8D5E27C273C}"/>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79" name="Graphic 78" descr="Checkmark">
                <a:extLst>
                  <a:ext uri="{FF2B5EF4-FFF2-40B4-BE49-F238E27FC236}">
                    <a16:creationId xmlns:a16="http://schemas.microsoft.com/office/drawing/2014/main" id="{63A022F5-D27E-45A3-AF69-0246C17E7D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 y="5282029"/>
                <a:ext cx="274320" cy="274320"/>
              </a:xfrm>
              <a:prstGeom prst="rect">
                <a:avLst/>
              </a:prstGeom>
            </p:spPr>
          </p:pic>
        </p:grpSp>
      </p:grpSp>
      <p:grpSp>
        <p:nvGrpSpPr>
          <p:cNvPr id="40" name="Group 39" descr="A graph showing the number of physical cores from running virtual machines on the y axis and number of days on the x asis">
            <a:extLst>
              <a:ext uri="{FF2B5EF4-FFF2-40B4-BE49-F238E27FC236}">
                <a16:creationId xmlns:a16="http://schemas.microsoft.com/office/drawing/2014/main" id="{2A4040CB-4E3E-4567-97B0-A6B6B92B8BBA}"/>
              </a:ext>
              <a:ext uri="{C183D7F6-B498-43B3-948B-1728B52AA6E4}">
                <adec:decorative xmlns:adec="http://schemas.microsoft.com/office/drawing/2017/decorative" val="0"/>
              </a:ext>
            </a:extLst>
          </p:cNvPr>
          <p:cNvGrpSpPr/>
          <p:nvPr/>
        </p:nvGrpSpPr>
        <p:grpSpPr>
          <a:xfrm>
            <a:off x="6096000" y="1740788"/>
            <a:ext cx="5485622" cy="3044520"/>
            <a:chOff x="6096000" y="1740547"/>
            <a:chExt cx="5486400" cy="3044952"/>
          </a:xfrm>
          <a:solidFill>
            <a:schemeClr val="bg1"/>
          </a:solidFill>
        </p:grpSpPr>
        <p:sp>
          <p:nvSpPr>
            <p:cNvPr id="44" name="Rectangle 43">
              <a:extLst>
                <a:ext uri="{FF2B5EF4-FFF2-40B4-BE49-F238E27FC236}">
                  <a16:creationId xmlns:a16="http://schemas.microsoft.com/office/drawing/2014/main" id="{19CD684D-DA50-4A2A-A499-8817A67ED298}"/>
                </a:ext>
              </a:extLst>
            </p:cNvPr>
            <p:cNvSpPr/>
            <p:nvPr/>
          </p:nvSpPr>
          <p:spPr>
            <a:xfrm>
              <a:off x="6096000" y="1740547"/>
              <a:ext cx="5486400" cy="3044952"/>
            </a:xfrm>
            <a:prstGeom prst="rect">
              <a:avLst/>
            </a:prstGeom>
            <a:grpFill/>
            <a:ln w="3175">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id="{20EF3220-AD07-4828-8389-4E64CC3A6461}"/>
                </a:ext>
              </a:extLst>
            </p:cNvPr>
            <p:cNvGrpSpPr/>
            <p:nvPr/>
          </p:nvGrpSpPr>
          <p:grpSpPr>
            <a:xfrm>
              <a:off x="6363303" y="1859794"/>
              <a:ext cx="4854527" cy="2606151"/>
              <a:chOff x="6360255" y="2127464"/>
              <a:chExt cx="4854527" cy="2606151"/>
            </a:xfrm>
            <a:grpFill/>
          </p:grpSpPr>
          <p:sp>
            <p:nvSpPr>
              <p:cNvPr id="46" name="Rectangle 45">
                <a:extLst>
                  <a:ext uri="{FF2B5EF4-FFF2-40B4-BE49-F238E27FC236}">
                    <a16:creationId xmlns:a16="http://schemas.microsoft.com/office/drawing/2014/main" id="{A48DEA05-15BE-4460-A131-3157BE7F37DB}"/>
                  </a:ext>
                </a:extLst>
              </p:cNvPr>
              <p:cNvSpPr/>
              <p:nvPr/>
            </p:nvSpPr>
            <p:spPr>
              <a:xfrm>
                <a:off x="6630655" y="3530693"/>
                <a:ext cx="4480560" cy="72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3E65D83D-954C-4875-B347-C7A7C4462BB8}"/>
                  </a:ext>
                </a:extLst>
              </p:cNvPr>
              <p:cNvPicPr>
                <a:picLocks noChangeAspect="1"/>
              </p:cNvPicPr>
              <p:nvPr/>
            </p:nvPicPr>
            <p:blipFill rotWithShape="1">
              <a:blip r:embed="rId5"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6621131" y="2529104"/>
                <a:ext cx="4490084" cy="1636985"/>
              </a:xfrm>
              <a:prstGeom prst="rect">
                <a:avLst/>
              </a:prstGeom>
              <a:grpFill/>
              <a:ln>
                <a:noFill/>
              </a:ln>
            </p:spPr>
          </p:pic>
          <p:cxnSp>
            <p:nvCxnSpPr>
              <p:cNvPr id="48" name="Straight Arrow Connector 47">
                <a:extLst>
                  <a:ext uri="{FF2B5EF4-FFF2-40B4-BE49-F238E27FC236}">
                    <a16:creationId xmlns:a16="http://schemas.microsoft.com/office/drawing/2014/main" id="{CE20725B-13D8-400A-B6F8-5AEA18CE3566}"/>
                  </a:ext>
                </a:extLst>
              </p:cNvPr>
              <p:cNvCxnSpPr>
                <a:cxnSpLocks/>
              </p:cNvCxnSpPr>
              <p:nvPr/>
            </p:nvCxnSpPr>
            <p:spPr>
              <a:xfrm>
                <a:off x="6636556" y="3530693"/>
                <a:ext cx="4462272" cy="0"/>
              </a:xfrm>
              <a:prstGeom prst="straightConnector1">
                <a:avLst/>
              </a:prstGeom>
              <a:grpFill/>
              <a:ln w="38100" cap="sq">
                <a:no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B30C7C3-E49F-4B26-B9D2-28AE7FF39D45}"/>
                  </a:ext>
                </a:extLst>
              </p:cNvPr>
              <p:cNvSpPr txBox="1"/>
              <p:nvPr/>
            </p:nvSpPr>
            <p:spPr>
              <a:xfrm>
                <a:off x="10735164" y="4484316"/>
                <a:ext cx="479618"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Days</a:t>
                </a:r>
              </a:p>
            </p:txBody>
          </p:sp>
          <p:sp>
            <p:nvSpPr>
              <p:cNvPr id="50" name="TextBox 49">
                <a:extLst>
                  <a:ext uri="{FF2B5EF4-FFF2-40B4-BE49-F238E27FC236}">
                    <a16:creationId xmlns:a16="http://schemas.microsoft.com/office/drawing/2014/main" id="{67544D5C-EDEE-41C6-B075-0AFAC1429EC5}"/>
                  </a:ext>
                </a:extLst>
              </p:cNvPr>
              <p:cNvSpPr txBox="1"/>
              <p:nvPr/>
            </p:nvSpPr>
            <p:spPr>
              <a:xfrm>
                <a:off x="6427055" y="2270316"/>
                <a:ext cx="167675" cy="1931876"/>
              </a:xfrm>
              <a:prstGeom prst="rect">
                <a:avLst/>
              </a:prstGeom>
              <a:grpFill/>
              <a:ln>
                <a:noFill/>
              </a:ln>
            </p:spPr>
            <p:txBody>
              <a:bodyPr wrap="none" lIns="45713" rIns="45713" rtlCol="0">
                <a:spAutoFit/>
              </a:bodyPr>
              <a:lstStyle/>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80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70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60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50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40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30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20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10</a:t>
                </a:r>
              </a:p>
            </p:txBody>
          </p:sp>
          <p:cxnSp>
            <p:nvCxnSpPr>
              <p:cNvPr id="51" name="Straight Arrow Connector 50">
                <a:extLst>
                  <a:ext uri="{FF2B5EF4-FFF2-40B4-BE49-F238E27FC236}">
                    <a16:creationId xmlns:a16="http://schemas.microsoft.com/office/drawing/2014/main" id="{143EBEE1-0B7D-4AE7-8134-4E0B83FE6824}"/>
                  </a:ext>
                </a:extLst>
              </p:cNvPr>
              <p:cNvCxnSpPr>
                <a:cxnSpLocks/>
              </p:cNvCxnSpPr>
              <p:nvPr/>
            </p:nvCxnSpPr>
            <p:spPr>
              <a:xfrm>
                <a:off x="6620381" y="4257295"/>
                <a:ext cx="4572000" cy="0"/>
              </a:xfrm>
              <a:prstGeom prst="straightConnector1">
                <a:avLst/>
              </a:prstGeom>
              <a:grpFill/>
              <a:ln w="19050" cap="rnd">
                <a:no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EA3B9C6-13AF-40FA-9270-7E10F28A896B}"/>
                  </a:ext>
                </a:extLst>
              </p:cNvPr>
              <p:cNvCxnSpPr>
                <a:cxnSpLocks/>
              </p:cNvCxnSpPr>
              <p:nvPr/>
            </p:nvCxnSpPr>
            <p:spPr>
              <a:xfrm flipV="1">
                <a:off x="6620381" y="2428495"/>
                <a:ext cx="0" cy="1828800"/>
              </a:xfrm>
              <a:prstGeom prst="straightConnector1">
                <a:avLst/>
              </a:prstGeom>
              <a:grpFill/>
              <a:ln w="19050" cap="rnd">
                <a:noFill/>
                <a:round/>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04EB2A0-0881-4062-B251-D03AFAA78BB9}"/>
                  </a:ext>
                </a:extLst>
              </p:cNvPr>
              <p:cNvSpPr txBox="1"/>
              <p:nvPr/>
            </p:nvSpPr>
            <p:spPr>
              <a:xfrm>
                <a:off x="6558185" y="4285888"/>
                <a:ext cx="4605426" cy="169301"/>
              </a:xfrm>
              <a:prstGeom prst="rect">
                <a:avLst/>
              </a:prstGeom>
              <a:grpFill/>
              <a:ln>
                <a:noFill/>
              </a:ln>
            </p:spPr>
            <p:txBody>
              <a:bodyPr wrap="none" lIns="45713" rIns="45713"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0      1      2      3      4      5      6      7      8      9      10     11     12     13     14     15    16     17     18     19     20     21     22     23     24     25     26     27     28     29     30</a:t>
                </a:r>
              </a:p>
            </p:txBody>
          </p:sp>
          <p:sp>
            <p:nvSpPr>
              <p:cNvPr id="54" name="TextBox 53">
                <a:extLst>
                  <a:ext uri="{FF2B5EF4-FFF2-40B4-BE49-F238E27FC236}">
                    <a16:creationId xmlns:a16="http://schemas.microsoft.com/office/drawing/2014/main" id="{AE1A08E1-9C19-4744-A601-D77BE3BF0692}"/>
                  </a:ext>
                </a:extLst>
              </p:cNvPr>
              <p:cNvSpPr txBox="1"/>
              <p:nvPr/>
            </p:nvSpPr>
            <p:spPr>
              <a:xfrm>
                <a:off x="8621501" y="3892095"/>
                <a:ext cx="1037463"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Physical cores</a:t>
                </a:r>
              </a:p>
            </p:txBody>
          </p:sp>
          <p:sp>
            <p:nvSpPr>
              <p:cNvPr id="58" name="TextBox 57">
                <a:extLst>
                  <a:ext uri="{FF2B5EF4-FFF2-40B4-BE49-F238E27FC236}">
                    <a16:creationId xmlns:a16="http://schemas.microsoft.com/office/drawing/2014/main" id="{1F508D70-234D-47C8-8A40-4F192B2E40C2}"/>
                  </a:ext>
                </a:extLst>
              </p:cNvPr>
              <p:cNvSpPr txBox="1"/>
              <p:nvPr/>
            </p:nvSpPr>
            <p:spPr>
              <a:xfrm>
                <a:off x="9734112" y="2409024"/>
                <a:ext cx="1464458" cy="406265"/>
              </a:xfrm>
              <a:prstGeom prst="rect">
                <a:avLst/>
              </a:prstGeom>
              <a:grpFill/>
              <a:ln>
                <a:noFill/>
              </a:ln>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Cores from running virtual machines</a:t>
                </a:r>
              </a:p>
            </p:txBody>
          </p:sp>
          <p:grpSp>
            <p:nvGrpSpPr>
              <p:cNvPr id="59" name="Group 58">
                <a:extLst>
                  <a:ext uri="{FF2B5EF4-FFF2-40B4-BE49-F238E27FC236}">
                    <a16:creationId xmlns:a16="http://schemas.microsoft.com/office/drawing/2014/main" id="{18EC985D-4616-4D31-9ABD-C07C4589C77A}"/>
                  </a:ext>
                </a:extLst>
              </p:cNvPr>
              <p:cNvGrpSpPr/>
              <p:nvPr/>
            </p:nvGrpSpPr>
            <p:grpSpPr>
              <a:xfrm>
                <a:off x="9681182" y="2654859"/>
                <a:ext cx="217080" cy="210600"/>
                <a:chOff x="8676555" y="2778080"/>
                <a:chExt cx="217080" cy="210600"/>
              </a:xfrm>
              <a:grpFill/>
            </p:grpSpPr>
            <mc:AlternateContent xmlns:mc="http://schemas.openxmlformats.org/markup-compatibility/2006" xmlns:p14="http://schemas.microsoft.com/office/powerpoint/2010/main">
              <mc:Choice Requires="p14">
                <p:contentPart p14:bwMode="auto" r:id="rId6">
                  <p14:nvContentPartPr>
                    <p14:cNvPr id="71" name="Ink 70">
                      <a:extLst>
                        <a:ext uri="{FF2B5EF4-FFF2-40B4-BE49-F238E27FC236}">
                          <a16:creationId xmlns:a16="http://schemas.microsoft.com/office/drawing/2014/main" id="{DF8BC32B-E966-411F-AE44-390D82C2E89E}"/>
                        </a:ext>
                      </a:extLst>
                    </p14:cNvPr>
                    <p14:cNvContentPartPr/>
                    <p14:nvPr/>
                  </p14:nvContentPartPr>
                  <p14:xfrm>
                    <a:off x="8713275" y="2778080"/>
                    <a:ext cx="180360" cy="164880"/>
                  </p14:xfrm>
                </p:contentPart>
              </mc:Choice>
              <mc:Fallback xmlns="">
                <p:pic>
                  <p:nvPicPr>
                    <p:cNvPr id="71" name="Ink 70">
                      <a:extLst>
                        <a:ext uri="{FF2B5EF4-FFF2-40B4-BE49-F238E27FC236}">
                          <a16:creationId xmlns:a16="http://schemas.microsoft.com/office/drawing/2014/main" id="{DF8BC32B-E966-411F-AE44-390D82C2E89E}"/>
                        </a:ext>
                      </a:extLst>
                    </p:cNvPr>
                    <p:cNvPicPr/>
                    <p:nvPr/>
                  </p:nvPicPr>
                  <p:blipFill>
                    <a:blip r:embed="rId7"/>
                    <a:stretch>
                      <a:fillRect/>
                    </a:stretch>
                  </p:blipFill>
                  <p:spPr>
                    <a:xfrm>
                      <a:off x="8706795" y="2771600"/>
                      <a:ext cx="192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5" name="Ink 74">
                      <a:extLst>
                        <a:ext uri="{FF2B5EF4-FFF2-40B4-BE49-F238E27FC236}">
                          <a16:creationId xmlns:a16="http://schemas.microsoft.com/office/drawing/2014/main" id="{4BC6BF1D-DAA4-4FB3-A491-35DB0D2193EC}"/>
                        </a:ext>
                      </a:extLst>
                    </p14:cNvPr>
                    <p14:cNvContentPartPr/>
                    <p14:nvPr/>
                  </p14:nvContentPartPr>
                  <p14:xfrm>
                    <a:off x="8676555" y="2885720"/>
                    <a:ext cx="63360" cy="102960"/>
                  </p14:xfrm>
                </p:contentPart>
              </mc:Choice>
              <mc:Fallback xmlns="">
                <p:pic>
                  <p:nvPicPr>
                    <p:cNvPr id="75" name="Ink 74">
                      <a:extLst>
                        <a:ext uri="{FF2B5EF4-FFF2-40B4-BE49-F238E27FC236}">
                          <a16:creationId xmlns:a16="http://schemas.microsoft.com/office/drawing/2014/main" id="{4BC6BF1D-DAA4-4FB3-A491-35DB0D2193EC}"/>
                        </a:ext>
                      </a:extLst>
                    </p:cNvPr>
                    <p:cNvPicPr/>
                    <p:nvPr/>
                  </p:nvPicPr>
                  <p:blipFill>
                    <a:blip r:embed="rId9"/>
                    <a:stretch>
                      <a:fillRect/>
                    </a:stretch>
                  </p:blipFill>
                  <p:spPr>
                    <a:xfrm>
                      <a:off x="8670112" y="2879240"/>
                      <a:ext cx="75531" cy="115200"/>
                    </a:xfrm>
                    <a:prstGeom prst="rect">
                      <a:avLst/>
                    </a:prstGeom>
                  </p:spPr>
                </p:pic>
              </mc:Fallback>
            </mc:AlternateContent>
          </p:grpSp>
          <p:grpSp>
            <p:nvGrpSpPr>
              <p:cNvPr id="61" name="Group 60">
                <a:extLst>
                  <a:ext uri="{FF2B5EF4-FFF2-40B4-BE49-F238E27FC236}">
                    <a16:creationId xmlns:a16="http://schemas.microsoft.com/office/drawing/2014/main" id="{CE7EFD44-98BC-4411-9B47-8AC1FAB8078E}"/>
                  </a:ext>
                </a:extLst>
              </p:cNvPr>
              <p:cNvGrpSpPr/>
              <p:nvPr/>
            </p:nvGrpSpPr>
            <p:grpSpPr>
              <a:xfrm rot="13500000" flipH="1">
                <a:off x="9726680" y="3516094"/>
                <a:ext cx="102960" cy="515790"/>
                <a:chOff x="9668086" y="3095600"/>
                <a:chExt cx="102960" cy="515790"/>
              </a:xfrm>
              <a:grpFill/>
            </p:grpSpPr>
            <mc:AlternateContent xmlns:mc="http://schemas.openxmlformats.org/markup-compatibility/2006" xmlns:p14="http://schemas.microsoft.com/office/powerpoint/2010/main">
              <mc:Choice Requires="p14">
                <p:contentPart p14:bwMode="auto" r:id="rId10">
                  <p14:nvContentPartPr>
                    <p14:cNvPr id="65" name="Ink 64">
                      <a:extLst>
                        <a:ext uri="{FF2B5EF4-FFF2-40B4-BE49-F238E27FC236}">
                          <a16:creationId xmlns:a16="http://schemas.microsoft.com/office/drawing/2014/main" id="{12404221-0E98-4257-A421-6485F1E62B4B}"/>
                        </a:ext>
                      </a:extLst>
                    </p14:cNvPr>
                    <p14:cNvContentPartPr/>
                    <p14:nvPr/>
                  </p14:nvContentPartPr>
                  <p14:xfrm>
                    <a:off x="9724875" y="3095600"/>
                    <a:ext cx="29520" cy="452880"/>
                  </p14:xfrm>
                </p:contentPart>
              </mc:Choice>
              <mc:Fallback xmlns="">
                <p:pic>
                  <p:nvPicPr>
                    <p:cNvPr id="65" name="Ink 64">
                      <a:extLst>
                        <a:ext uri="{FF2B5EF4-FFF2-40B4-BE49-F238E27FC236}">
                          <a16:creationId xmlns:a16="http://schemas.microsoft.com/office/drawing/2014/main" id="{12404221-0E98-4257-A421-6485F1E62B4B}"/>
                        </a:ext>
                      </a:extLst>
                    </p:cNvPr>
                    <p:cNvPicPr/>
                    <p:nvPr/>
                  </p:nvPicPr>
                  <p:blipFill>
                    <a:blip r:embed="rId11"/>
                    <a:stretch>
                      <a:fillRect/>
                    </a:stretch>
                  </p:blipFill>
                  <p:spPr>
                    <a:xfrm>
                      <a:off x="9710475" y="3081200"/>
                      <a:ext cx="5760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4B741BEE-C316-4D0D-8FEC-706CEAFECCF9}"/>
                        </a:ext>
                      </a:extLst>
                    </p14:cNvPr>
                    <p14:cNvContentPartPr/>
                    <p14:nvPr/>
                  </p14:nvContentPartPr>
                  <p14:xfrm rot="1800000" flipH="1">
                    <a:off x="9668086" y="3555230"/>
                    <a:ext cx="102960" cy="56160"/>
                  </p14:xfrm>
                </p:contentPart>
              </mc:Choice>
              <mc:Fallback xmlns="">
                <p:pic>
                  <p:nvPicPr>
                    <p:cNvPr id="56" name="Ink 55">
                      <a:extLst>
                        <a:ext uri="{FF2B5EF4-FFF2-40B4-BE49-F238E27FC236}">
                          <a16:creationId xmlns:a16="http://schemas.microsoft.com/office/drawing/2014/main" id="{46F7E5C8-1469-4059-B41F-BAC13F80596F}"/>
                        </a:ext>
                      </a:extLst>
                    </p:cNvPr>
                    <p:cNvPicPr/>
                    <p:nvPr/>
                  </p:nvPicPr>
                  <p:blipFill>
                    <a:blip r:embed="rId13"/>
                    <a:stretch>
                      <a:fillRect/>
                    </a:stretch>
                  </p:blipFill>
                  <p:spPr>
                    <a:xfrm rot="1800000" flipH="1">
                      <a:off x="9653686" y="3540830"/>
                      <a:ext cx="131040" cy="84240"/>
                    </a:xfrm>
                    <a:prstGeom prst="rect">
                      <a:avLst/>
                    </a:prstGeom>
                  </p:spPr>
                </p:pic>
              </mc:Fallback>
            </mc:AlternateContent>
          </p:grpSp>
          <p:sp>
            <p:nvSpPr>
              <p:cNvPr id="63" name="TextBox 62">
                <a:extLst>
                  <a:ext uri="{FF2B5EF4-FFF2-40B4-BE49-F238E27FC236}">
                    <a16:creationId xmlns:a16="http://schemas.microsoft.com/office/drawing/2014/main" id="{68E1E3E8-9CA8-4EED-91C8-C9E5ADBE78CD}"/>
                  </a:ext>
                </a:extLst>
              </p:cNvPr>
              <p:cNvSpPr txBox="1"/>
              <p:nvPr/>
            </p:nvSpPr>
            <p:spPr>
              <a:xfrm>
                <a:off x="6360255" y="2127464"/>
                <a:ext cx="526106"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Cores</a:t>
                </a:r>
              </a:p>
            </p:txBody>
          </p:sp>
        </p:grpSp>
      </p:grpSp>
    </p:spTree>
    <p:extLst>
      <p:ext uri="{BB962C8B-B14F-4D97-AF65-F5344CB8AC3E}">
        <p14:creationId xmlns:p14="http://schemas.microsoft.com/office/powerpoint/2010/main" val="1478431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246FFFD3-630A-43F1-94DA-4BC8DDEF910B}"/>
              </a:ext>
            </a:extLst>
          </p:cNvPr>
          <p:cNvSpPr txBox="1">
            <a:spLocks noGrp="1"/>
          </p:cNvSpPr>
          <p:nvPr>
            <p:ph type="title" idx="4294967295"/>
          </p:nvPr>
        </p:nvSpPr>
        <p:spPr>
          <a:xfrm>
            <a:off x="467953" y="380497"/>
            <a:ext cx="9067800" cy="58578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mj-lt"/>
                <a:ea typeface="+mn-ea"/>
                <a:cs typeface="Segoe UI" panose="020B0502040204020203" pitchFamily="34" charset="0"/>
              </a:rPr>
              <a:t>Costs scale predictably from edge to datacenter</a:t>
            </a:r>
            <a:endParaRPr kumimoji="0" lang="en-US" sz="3200" b="0" i="1" u="none" strike="noStrike" kern="1200" cap="none" spc="0" normalizeH="0" baseline="0" noProof="0" dirty="0">
              <a:ln>
                <a:noFill/>
              </a:ln>
              <a:effectLst/>
              <a:uLnTx/>
              <a:uFillTx/>
              <a:latin typeface="+mj-lt"/>
              <a:ea typeface="+mn-ea"/>
              <a:cs typeface="Segoe UI" panose="020B0502040204020203" pitchFamily="34" charset="0"/>
            </a:endParaRPr>
          </a:p>
        </p:txBody>
      </p:sp>
      <p:grpSp>
        <p:nvGrpSpPr>
          <p:cNvPr id="4" name="Group 3">
            <a:extLst>
              <a:ext uri="{FF2B5EF4-FFF2-40B4-BE49-F238E27FC236}">
                <a16:creationId xmlns:a16="http://schemas.microsoft.com/office/drawing/2014/main" id="{55469499-C013-4D24-B269-860A596F5A31}"/>
              </a:ext>
              <a:ext uri="{C183D7F6-B498-43B3-948B-1728B52AA6E4}">
                <adec:decorative xmlns:adec="http://schemas.microsoft.com/office/drawing/2017/decorative" val="1"/>
              </a:ext>
            </a:extLst>
          </p:cNvPr>
          <p:cNvGrpSpPr/>
          <p:nvPr/>
        </p:nvGrpSpPr>
        <p:grpSpPr>
          <a:xfrm>
            <a:off x="643862" y="1829027"/>
            <a:ext cx="2605671" cy="3199946"/>
            <a:chOff x="643089" y="1828800"/>
            <a:chExt cx="2606040" cy="3200400"/>
          </a:xfrm>
        </p:grpSpPr>
        <p:sp>
          <p:nvSpPr>
            <p:cNvPr id="8" name="Rectangle 7">
              <a:extLst>
                <a:ext uri="{FF2B5EF4-FFF2-40B4-BE49-F238E27FC236}">
                  <a16:creationId xmlns:a16="http://schemas.microsoft.com/office/drawing/2014/main" id="{205B3306-8C17-4715-980A-BF8F023B6B8F}"/>
                </a:ext>
              </a:extLst>
            </p:cNvPr>
            <p:cNvSpPr/>
            <p:nvPr/>
          </p:nvSpPr>
          <p:spPr>
            <a:xfrm>
              <a:off x="643089"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40" name="Picture 16" descr="Image result for primergy tx1330">
              <a:extLst>
                <a:ext uri="{FF2B5EF4-FFF2-40B4-BE49-F238E27FC236}">
                  <a16:creationId xmlns:a16="http://schemas.microsoft.com/office/drawing/2014/main" id="{DFBF9ECA-8555-41FA-BFD3-56F48D6F015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39112" y="2068061"/>
              <a:ext cx="603608" cy="100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E41B0D-6A14-48B5-A378-1A0A15592FDF}"/>
                </a:ext>
              </a:extLst>
            </p:cNvPr>
            <p:cNvSpPr txBox="1"/>
            <p:nvPr/>
          </p:nvSpPr>
          <p:spPr>
            <a:xfrm>
              <a:off x="947671" y="3730436"/>
              <a:ext cx="1481496" cy="1034129"/>
            </a:xfrm>
            <a:prstGeom prst="rect">
              <a:avLst/>
            </a:prstGeom>
            <a:noFill/>
          </p:spPr>
          <p:txBody>
            <a:bodyPr wrap="none" rtlCol="0">
              <a:spAutoFit/>
            </a:bodyPr>
            <a:lstStyle/>
            <a:p>
              <a:pPr defTabSz="914225">
                <a:defRPr/>
              </a:pPr>
              <a:r>
                <a:rPr lang="en-US" sz="1000" dirty="0">
                  <a:latin typeface="Segoe UI" panose="020B0502040204020203" pitchFamily="34" charset="0"/>
                  <a:cs typeface="Segoe UI" panose="020B0502040204020203" pitchFamily="34" charset="0"/>
                </a:rPr>
                <a:t>PRIMERGY TX1330 M4</a:t>
              </a:r>
            </a:p>
            <a:p>
              <a:pPr defTabSz="914225">
                <a:defRPr/>
              </a:pPr>
              <a:r>
                <a:rPr lang="en-US" sz="1500" b="1" dirty="0">
                  <a:latin typeface="Segoe UI" panose="020B0502040204020203" pitchFamily="34" charset="0"/>
                  <a:cs typeface="Segoe UI" panose="020B0502040204020203" pitchFamily="34" charset="0"/>
                </a:rPr>
                <a:t>4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server</a:t>
              </a:r>
            </a:p>
            <a:p>
              <a:pPr defTabSz="914225">
                <a:defRPr/>
              </a:pPr>
              <a:r>
                <a:rPr lang="en-US" sz="1500" b="1" dirty="0">
                  <a:solidFill>
                    <a:srgbClr val="0386E0"/>
                  </a:solidFill>
                  <a:latin typeface="Segoe UI" panose="020B0502040204020203" pitchFamily="34" charset="0"/>
                  <a:cs typeface="Segoe UI" panose="020B0502040204020203" pitchFamily="34" charset="0"/>
                </a:rPr>
                <a:t>$40 </a:t>
              </a:r>
              <a:r>
                <a:rPr lang="en-US" sz="1000" dirty="0">
                  <a:latin typeface="Segoe UI" panose="020B0502040204020203" pitchFamily="34" charset="0"/>
                  <a:cs typeface="Segoe UI" panose="020B0502040204020203" pitchFamily="34" charset="0"/>
                </a:rPr>
                <a:t>/month</a:t>
              </a:r>
            </a:p>
          </p:txBody>
        </p:sp>
        <p:pic>
          <p:nvPicPr>
            <p:cNvPr id="18" name="Picture 17">
              <a:extLst>
                <a:ext uri="{FF2B5EF4-FFF2-40B4-BE49-F238E27FC236}">
                  <a16:creationId xmlns:a16="http://schemas.microsoft.com/office/drawing/2014/main" id="{59B37FBE-3722-4A12-8389-9E310076C5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3391" y="3350790"/>
              <a:ext cx="540974" cy="247745"/>
            </a:xfrm>
            <a:prstGeom prst="rect">
              <a:avLst/>
            </a:prstGeom>
          </p:spPr>
        </p:pic>
      </p:grpSp>
      <p:grpSp>
        <p:nvGrpSpPr>
          <p:cNvPr id="5" name="Group 4">
            <a:extLst>
              <a:ext uri="{FF2B5EF4-FFF2-40B4-BE49-F238E27FC236}">
                <a16:creationId xmlns:a16="http://schemas.microsoft.com/office/drawing/2014/main" id="{761E4B9E-0EB4-45C9-B613-FBAC69146AD1}"/>
              </a:ext>
              <a:ext uri="{C183D7F6-B498-43B3-948B-1728B52AA6E4}">
                <adec:decorative xmlns:adec="http://schemas.microsoft.com/office/drawing/2017/decorative" val="1"/>
              </a:ext>
            </a:extLst>
          </p:cNvPr>
          <p:cNvGrpSpPr/>
          <p:nvPr/>
        </p:nvGrpSpPr>
        <p:grpSpPr>
          <a:xfrm>
            <a:off x="3418502" y="1829027"/>
            <a:ext cx="2605671" cy="3199946"/>
            <a:chOff x="3418123" y="1828800"/>
            <a:chExt cx="2606040" cy="3200400"/>
          </a:xfrm>
        </p:grpSpPr>
        <p:sp>
          <p:nvSpPr>
            <p:cNvPr id="9" name="Rectangle 8">
              <a:extLst>
                <a:ext uri="{FF2B5EF4-FFF2-40B4-BE49-F238E27FC236}">
                  <a16:creationId xmlns:a16="http://schemas.microsoft.com/office/drawing/2014/main" id="{E13E50B4-8F0B-41C7-97B7-2FFBD5A20E20}"/>
                </a:ext>
              </a:extLst>
            </p:cNvPr>
            <p:cNvSpPr/>
            <p:nvPr/>
          </p:nvSpPr>
          <p:spPr>
            <a:xfrm>
              <a:off x="3418123"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34" name="Picture 10" descr="Image result for lenovo edge server se350">
              <a:extLst>
                <a:ext uri="{FF2B5EF4-FFF2-40B4-BE49-F238E27FC236}">
                  <a16:creationId xmlns:a16="http://schemas.microsoft.com/office/drawing/2014/main" id="{C469BDAF-7AFD-4FB1-B99F-081118DB4D0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767878" y="2380163"/>
              <a:ext cx="868765" cy="5306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img-prod-cms-rt-microsoft-com.akamaized.net/cms/api/am/imageFileData/RE1B7aX?ver=9ffa">
              <a:extLst>
                <a:ext uri="{FF2B5EF4-FFF2-40B4-BE49-F238E27FC236}">
                  <a16:creationId xmlns:a16="http://schemas.microsoft.com/office/drawing/2014/main" id="{861BF924-3C52-4032-B8FA-B686AD2C5605}"/>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767878" y="3388905"/>
              <a:ext cx="594193" cy="17151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355BFE3-144F-41E0-8BA2-F19DBD2C2AEE}"/>
                </a:ext>
              </a:extLst>
            </p:cNvPr>
            <p:cNvSpPr txBox="1"/>
            <p:nvPr/>
          </p:nvSpPr>
          <p:spPr>
            <a:xfrm>
              <a:off x="3722000" y="3730436"/>
              <a:ext cx="1279698" cy="1015807"/>
            </a:xfrm>
            <a:prstGeom prst="rect">
              <a:avLst/>
            </a:prstGeom>
            <a:noFill/>
          </p:spPr>
          <p:txBody>
            <a:bodyPr wrap="none" rtlCol="0">
              <a:spAutoFit/>
            </a:bodyPr>
            <a:lstStyle/>
            <a:p>
              <a:pPr defTabSz="914225">
                <a:defRPr/>
              </a:pPr>
              <a:r>
                <a:rPr lang="en-US" sz="1000" dirty="0">
                  <a:latin typeface="Segoe UI" panose="020B0502040204020203" pitchFamily="34" charset="0"/>
                  <a:cs typeface="Segoe UI" panose="020B0502040204020203" pitchFamily="34" charset="0"/>
                </a:rPr>
                <a:t>ThinkAgile MX1021</a:t>
              </a:r>
            </a:p>
            <a:p>
              <a:pPr defTabSz="914225">
                <a:defRPr/>
              </a:pPr>
              <a:r>
                <a:rPr lang="en-US" sz="1500" b="1" dirty="0">
                  <a:latin typeface="Segoe UI" panose="020B0502040204020203" pitchFamily="34" charset="0"/>
                  <a:cs typeface="Segoe UI" panose="020B0502040204020203" pitchFamily="34" charset="0"/>
                </a:rPr>
                <a:t>8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server</a:t>
              </a:r>
            </a:p>
            <a:p>
              <a:pPr defTabSz="914225">
                <a:defRPr/>
              </a:pPr>
              <a:r>
                <a:rPr lang="en-US" sz="1500" b="1" dirty="0">
                  <a:solidFill>
                    <a:srgbClr val="0386E0"/>
                  </a:solidFill>
                  <a:latin typeface="Segoe UI" panose="020B0502040204020203" pitchFamily="34" charset="0"/>
                  <a:cs typeface="Segoe UI" panose="020B0502040204020203" pitchFamily="34" charset="0"/>
                </a:rPr>
                <a:t>$80 </a:t>
              </a:r>
              <a:r>
                <a:rPr lang="en-US" sz="1000" dirty="0">
                  <a:latin typeface="Segoe UI" panose="020B0502040204020203" pitchFamily="34" charset="0"/>
                  <a:cs typeface="Segoe UI" panose="020B0502040204020203" pitchFamily="34" charset="0"/>
                </a:rPr>
                <a:t>/month</a:t>
              </a:r>
            </a:p>
          </p:txBody>
        </p:sp>
      </p:grpSp>
      <p:grpSp>
        <p:nvGrpSpPr>
          <p:cNvPr id="6" name="Group 5">
            <a:extLst>
              <a:ext uri="{FF2B5EF4-FFF2-40B4-BE49-F238E27FC236}">
                <a16:creationId xmlns:a16="http://schemas.microsoft.com/office/drawing/2014/main" id="{C1E3B187-E3F0-4847-8B79-3E032525336D}"/>
              </a:ext>
              <a:ext uri="{C183D7F6-B498-43B3-948B-1728B52AA6E4}">
                <adec:decorative xmlns:adec="http://schemas.microsoft.com/office/drawing/2017/decorative" val="1"/>
              </a:ext>
            </a:extLst>
          </p:cNvPr>
          <p:cNvGrpSpPr/>
          <p:nvPr/>
        </p:nvGrpSpPr>
        <p:grpSpPr>
          <a:xfrm>
            <a:off x="6195188" y="1829027"/>
            <a:ext cx="2605671" cy="3199946"/>
            <a:chOff x="6195202" y="1828800"/>
            <a:chExt cx="2606040" cy="3200400"/>
          </a:xfrm>
        </p:grpSpPr>
        <p:sp>
          <p:nvSpPr>
            <p:cNvPr id="10" name="Rectangle 9">
              <a:extLst>
                <a:ext uri="{FF2B5EF4-FFF2-40B4-BE49-F238E27FC236}">
                  <a16:creationId xmlns:a16="http://schemas.microsoft.com/office/drawing/2014/main" id="{77B548C6-DF5B-427E-B89E-C65580556DCA}"/>
                </a:ext>
              </a:extLst>
            </p:cNvPr>
            <p:cNvSpPr/>
            <p:nvPr/>
          </p:nvSpPr>
          <p:spPr>
            <a:xfrm>
              <a:off x="6195202"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38" name="Picture 14" descr="Image result for dell r640">
              <a:extLst>
                <a:ext uri="{FF2B5EF4-FFF2-40B4-BE49-F238E27FC236}">
                  <a16:creationId xmlns:a16="http://schemas.microsoft.com/office/drawing/2014/main" id="{80BED15F-849C-4F80-8E63-1E9992C358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33792" y="2557648"/>
              <a:ext cx="1726286" cy="4454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05CBEEB-363A-470C-8D34-7907890ED7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89257" y="3421450"/>
              <a:ext cx="595403" cy="106425"/>
            </a:xfrm>
            <a:prstGeom prst="rect">
              <a:avLst/>
            </a:prstGeom>
            <a:solidFill>
              <a:srgbClr val="000000"/>
            </a:solidFill>
          </p:spPr>
        </p:pic>
        <p:sp>
          <p:nvSpPr>
            <p:cNvPr id="52" name="TextBox 51">
              <a:extLst>
                <a:ext uri="{FF2B5EF4-FFF2-40B4-BE49-F238E27FC236}">
                  <a16:creationId xmlns:a16="http://schemas.microsoft.com/office/drawing/2014/main" id="{A85F8D93-7F04-4580-A0B1-DE140E115695}"/>
                </a:ext>
              </a:extLst>
            </p:cNvPr>
            <p:cNvSpPr txBox="1"/>
            <p:nvPr/>
          </p:nvSpPr>
          <p:spPr>
            <a:xfrm>
              <a:off x="6496300" y="3730435"/>
              <a:ext cx="1667680" cy="1015807"/>
            </a:xfrm>
            <a:prstGeom prst="rect">
              <a:avLst/>
            </a:prstGeom>
            <a:noFill/>
          </p:spPr>
          <p:txBody>
            <a:bodyPr wrap="none" rtlCol="0">
              <a:spAutoFit/>
            </a:bodyPr>
            <a:lstStyle/>
            <a:p>
              <a:pPr defTabSz="914225">
                <a:defRPr/>
              </a:pPr>
              <a:r>
                <a:rPr lang="en-US" sz="1000" dirty="0">
                  <a:latin typeface="Segoe UI" panose="020B0502040204020203" pitchFamily="34" charset="0"/>
                  <a:cs typeface="Segoe UI" panose="020B0502040204020203" pitchFamily="34" charset="0"/>
                </a:rPr>
                <a:t>Integrated System AX-640</a:t>
              </a:r>
            </a:p>
            <a:p>
              <a:pPr defTabSz="914225">
                <a:defRPr/>
              </a:pPr>
              <a:r>
                <a:rPr lang="en-US" sz="1500" b="1" dirty="0">
                  <a:latin typeface="Segoe UI" panose="020B0502040204020203" pitchFamily="34" charset="0"/>
                  <a:cs typeface="Segoe UI" panose="020B0502040204020203" pitchFamily="34" charset="0"/>
                </a:rPr>
                <a:t>16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a:t>
              </a:r>
              <a:r>
                <a:rPr lang="en-US" sz="1000" dirty="0">
                  <a:solidFill>
                    <a:prstClr val="black"/>
                  </a:solidFill>
                  <a:latin typeface="Segoe UI" panose="020B0502040204020203" pitchFamily="34" charset="0"/>
                  <a:cs typeface="Segoe UI" panose="020B0502040204020203" pitchFamily="34" charset="0"/>
                </a:rPr>
                <a:t>server</a:t>
              </a:r>
            </a:p>
            <a:p>
              <a:pPr defTabSz="914225">
                <a:defRPr/>
              </a:pPr>
              <a:r>
                <a:rPr lang="en-US" sz="1500" b="1" dirty="0">
                  <a:solidFill>
                    <a:srgbClr val="0386E0"/>
                  </a:solidFill>
                  <a:latin typeface="Segoe UI" panose="020B0502040204020203" pitchFamily="34" charset="0"/>
                  <a:cs typeface="Segoe UI" panose="020B0502040204020203" pitchFamily="34" charset="0"/>
                </a:rPr>
                <a:t>$160</a:t>
              </a:r>
              <a:r>
                <a:rPr lang="en-US" sz="1500" b="1" dirty="0">
                  <a:latin typeface="Segoe UI" panose="020B0502040204020203" pitchFamily="34" charset="0"/>
                  <a:cs typeface="Segoe UI" panose="020B0502040204020203" pitchFamily="34" charset="0"/>
                </a:rPr>
                <a:t> </a:t>
              </a:r>
              <a:r>
                <a:rPr lang="en-US" sz="1000" dirty="0">
                  <a:latin typeface="Segoe UI" panose="020B0502040204020203" pitchFamily="34" charset="0"/>
                  <a:cs typeface="Segoe UI" panose="020B0502040204020203" pitchFamily="34" charset="0"/>
                </a:rPr>
                <a:t>/month</a:t>
              </a:r>
            </a:p>
          </p:txBody>
        </p:sp>
      </p:grpSp>
      <p:grpSp>
        <p:nvGrpSpPr>
          <p:cNvPr id="7" name="Group 6">
            <a:extLst>
              <a:ext uri="{FF2B5EF4-FFF2-40B4-BE49-F238E27FC236}">
                <a16:creationId xmlns:a16="http://schemas.microsoft.com/office/drawing/2014/main" id="{A5B1E197-8B3D-4219-890A-2E4E722457D1}"/>
              </a:ext>
              <a:ext uri="{C183D7F6-B498-43B3-948B-1728B52AA6E4}">
                <adec:decorative xmlns:adec="http://schemas.microsoft.com/office/drawing/2017/decorative" val="1"/>
              </a:ext>
            </a:extLst>
          </p:cNvPr>
          <p:cNvGrpSpPr/>
          <p:nvPr/>
        </p:nvGrpSpPr>
        <p:grpSpPr>
          <a:xfrm>
            <a:off x="8971873" y="1829027"/>
            <a:ext cx="2605671" cy="3199946"/>
            <a:chOff x="8972281" y="1828800"/>
            <a:chExt cx="2606040" cy="3200400"/>
          </a:xfrm>
        </p:grpSpPr>
        <p:sp>
          <p:nvSpPr>
            <p:cNvPr id="11" name="Rectangle 10">
              <a:extLst>
                <a:ext uri="{FF2B5EF4-FFF2-40B4-BE49-F238E27FC236}">
                  <a16:creationId xmlns:a16="http://schemas.microsoft.com/office/drawing/2014/main" id="{3DFAD8FD-6117-47E1-885A-1AA3F2C7609C}"/>
                </a:ext>
              </a:extLst>
            </p:cNvPr>
            <p:cNvSpPr/>
            <p:nvPr/>
          </p:nvSpPr>
          <p:spPr>
            <a:xfrm>
              <a:off x="8972281"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30" name="Picture 6" descr="Image result for hpe dl380">
              <a:extLst>
                <a:ext uri="{FF2B5EF4-FFF2-40B4-BE49-F238E27FC236}">
                  <a16:creationId xmlns:a16="http://schemas.microsoft.com/office/drawing/2014/main" id="{286FE403-1706-4647-B3A1-288E907E675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300985" y="2374281"/>
              <a:ext cx="1696606" cy="6521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886657F-63FF-4324-8983-07F85C60C36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359851" y="3350790"/>
              <a:ext cx="595072" cy="256963"/>
            </a:xfrm>
            <a:prstGeom prst="rect">
              <a:avLst/>
            </a:prstGeom>
            <a:solidFill>
              <a:srgbClr val="000000"/>
            </a:solidFill>
          </p:spPr>
        </p:pic>
        <p:sp>
          <p:nvSpPr>
            <p:cNvPr id="57" name="TextBox 56">
              <a:extLst>
                <a:ext uri="{FF2B5EF4-FFF2-40B4-BE49-F238E27FC236}">
                  <a16:creationId xmlns:a16="http://schemas.microsoft.com/office/drawing/2014/main" id="{4357BDC4-3B2B-4729-87ED-9EA5AF0032BD}"/>
                </a:ext>
              </a:extLst>
            </p:cNvPr>
            <p:cNvSpPr txBox="1"/>
            <p:nvPr/>
          </p:nvSpPr>
          <p:spPr>
            <a:xfrm>
              <a:off x="9276768" y="3730436"/>
              <a:ext cx="1537600" cy="1034129"/>
            </a:xfrm>
            <a:prstGeom prst="rect">
              <a:avLst/>
            </a:prstGeom>
            <a:noFill/>
          </p:spPr>
          <p:txBody>
            <a:bodyPr wrap="none" rtlCol="0">
              <a:spAutoFit/>
            </a:bodyPr>
            <a:lstStyle/>
            <a:p>
              <a:pPr defTabSz="914225">
                <a:defRPr/>
              </a:pPr>
              <a:r>
                <a:rPr lang="sv-SE" sz="1000" dirty="0">
                  <a:latin typeface="Segoe UI" panose="020B0502040204020203" pitchFamily="34" charset="0"/>
                  <a:cs typeface="Segoe UI" panose="020B0502040204020203" pitchFamily="34" charset="0"/>
                </a:rPr>
                <a:t>ProLiant DL 380 Gen 10</a:t>
              </a:r>
            </a:p>
            <a:p>
              <a:pPr defTabSz="914225">
                <a:defRPr/>
              </a:pPr>
              <a:r>
                <a:rPr lang="en-US" sz="1500" b="1" dirty="0">
                  <a:latin typeface="Segoe UI" panose="020B0502040204020203" pitchFamily="34" charset="0"/>
                  <a:cs typeface="Segoe UI" panose="020B0502040204020203" pitchFamily="34" charset="0"/>
                </a:rPr>
                <a:t>24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serv</a:t>
              </a:r>
              <a:r>
                <a:rPr lang="en-US" sz="1000" dirty="0">
                  <a:solidFill>
                    <a:prstClr val="black"/>
                  </a:solidFill>
                  <a:latin typeface="Segoe UI" panose="020B0502040204020203" pitchFamily="34" charset="0"/>
                  <a:cs typeface="Segoe UI" panose="020B0502040204020203" pitchFamily="34" charset="0"/>
                </a:rPr>
                <a:t>er</a:t>
              </a:r>
            </a:p>
            <a:p>
              <a:pPr defTabSz="914225">
                <a:defRPr/>
              </a:pPr>
              <a:r>
                <a:rPr lang="en-US" sz="1500" b="1" dirty="0">
                  <a:solidFill>
                    <a:srgbClr val="0386E0"/>
                  </a:solidFill>
                  <a:latin typeface="Segoe UI" panose="020B0502040204020203" pitchFamily="34" charset="0"/>
                  <a:cs typeface="Segoe UI" panose="020B0502040204020203" pitchFamily="34" charset="0"/>
                </a:rPr>
                <a:t>$240 </a:t>
              </a:r>
              <a:r>
                <a:rPr lang="en-US" sz="1000" dirty="0">
                  <a:latin typeface="Segoe UI" panose="020B0502040204020203" pitchFamily="34" charset="0"/>
                  <a:cs typeface="Segoe UI" panose="020B0502040204020203" pitchFamily="34" charset="0"/>
                </a:rPr>
                <a:t>/month</a:t>
              </a:r>
            </a:p>
          </p:txBody>
        </p:sp>
      </p:grpSp>
      <p:grpSp>
        <p:nvGrpSpPr>
          <p:cNvPr id="12" name="Group 11">
            <a:extLst>
              <a:ext uri="{FF2B5EF4-FFF2-40B4-BE49-F238E27FC236}">
                <a16:creationId xmlns:a16="http://schemas.microsoft.com/office/drawing/2014/main" id="{1C5300C1-35F4-4BB1-B888-87E9D67A617F}"/>
              </a:ext>
              <a:ext uri="{C183D7F6-B498-43B3-948B-1728B52AA6E4}">
                <adec:decorative xmlns:adec="http://schemas.microsoft.com/office/drawing/2017/decorative" val="1"/>
              </a:ext>
            </a:extLst>
          </p:cNvPr>
          <p:cNvGrpSpPr/>
          <p:nvPr/>
        </p:nvGrpSpPr>
        <p:grpSpPr>
          <a:xfrm>
            <a:off x="613426" y="5739520"/>
            <a:ext cx="10968198" cy="484679"/>
            <a:chOff x="612648" y="5739848"/>
            <a:chExt cx="10969754" cy="484748"/>
          </a:xfrm>
        </p:grpSpPr>
        <p:sp>
          <p:nvSpPr>
            <p:cNvPr id="44" name="TextBox 43">
              <a:extLst>
                <a:ext uri="{FF2B5EF4-FFF2-40B4-BE49-F238E27FC236}">
                  <a16:creationId xmlns:a16="http://schemas.microsoft.com/office/drawing/2014/main" id="{2A2DC288-4B9E-4CAA-B242-E800B61FC279}"/>
                </a:ext>
              </a:extLst>
            </p:cNvPr>
            <p:cNvSpPr txBox="1"/>
            <p:nvPr/>
          </p:nvSpPr>
          <p:spPr>
            <a:xfrm>
              <a:off x="4776568" y="5739848"/>
              <a:ext cx="2638864" cy="484748"/>
            </a:xfrm>
            <a:prstGeom prst="rect">
              <a:avLst/>
            </a:prstGeom>
            <a:noFill/>
            <a:ln>
              <a:solidFill>
                <a:srgbClr val="50E6FF"/>
              </a:solidFill>
            </a:ln>
          </p:spPr>
          <p:txBody>
            <a:bodyPr wrap="none" rtlCol="0">
              <a:spAutoFit/>
            </a:bodyPr>
            <a:lstStyle/>
            <a:p>
              <a:pPr algn="ctr" defTabSz="914225">
                <a:defRPr/>
              </a:pPr>
              <a:r>
                <a:rPr lang="en-US" sz="1500" b="1" dirty="0">
                  <a:solidFill>
                    <a:schemeClr val="accent2"/>
                  </a:solidFill>
                  <a:latin typeface="Segoe UI" panose="020B0502040204020203" pitchFamily="34" charset="0"/>
                  <a:cs typeface="Segoe UI" panose="020B0502040204020203" pitchFamily="34" charset="0"/>
                </a:rPr>
                <a:t>No minimum or maximum</a:t>
              </a:r>
            </a:p>
            <a:p>
              <a:pPr algn="ctr" defTabSz="914225">
                <a:defRPr/>
              </a:pPr>
              <a:r>
                <a:rPr lang="en-US" sz="1000" dirty="0">
                  <a:solidFill>
                    <a:schemeClr val="accent2"/>
                  </a:solidFill>
                  <a:latin typeface="Segoe UI" panose="020B0502040204020203" pitchFamily="34" charset="0"/>
                  <a:cs typeface="Segoe UI" panose="020B0502040204020203" pitchFamily="34" charset="0"/>
                </a:rPr>
                <a:t>(starts from 1 core for 1 day)</a:t>
              </a:r>
            </a:p>
          </p:txBody>
        </p:sp>
        <p:grpSp>
          <p:nvGrpSpPr>
            <p:cNvPr id="2" name="Group 1">
              <a:extLst>
                <a:ext uri="{FF2B5EF4-FFF2-40B4-BE49-F238E27FC236}">
                  <a16:creationId xmlns:a16="http://schemas.microsoft.com/office/drawing/2014/main" id="{8BF4C6AA-1DAA-49AA-BC08-E6EAF8881870}"/>
                </a:ext>
              </a:extLst>
            </p:cNvPr>
            <p:cNvGrpSpPr/>
            <p:nvPr/>
          </p:nvGrpSpPr>
          <p:grpSpPr>
            <a:xfrm>
              <a:off x="612648" y="5795263"/>
              <a:ext cx="3657600" cy="366226"/>
              <a:chOff x="609600" y="5795305"/>
              <a:chExt cx="3657600" cy="366226"/>
            </a:xfrm>
          </p:grpSpPr>
          <p:cxnSp>
            <p:nvCxnSpPr>
              <p:cNvPr id="29" name="Straight Connector 28">
                <a:extLst>
                  <a:ext uri="{FF2B5EF4-FFF2-40B4-BE49-F238E27FC236}">
                    <a16:creationId xmlns:a16="http://schemas.microsoft.com/office/drawing/2014/main" id="{FDF3B875-88B8-4AA6-BC8A-92283055C090}"/>
                  </a:ext>
                </a:extLst>
              </p:cNvPr>
              <p:cNvCxnSpPr>
                <a:cxnSpLocks/>
              </p:cNvCxnSpPr>
              <p:nvPr/>
            </p:nvCxnSpPr>
            <p:spPr>
              <a:xfrm>
                <a:off x="609600" y="5978651"/>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700743-F282-4666-9350-5B1308A7D589}"/>
                  </a:ext>
                </a:extLst>
              </p:cNvPr>
              <p:cNvCxnSpPr>
                <a:cxnSpLocks/>
              </p:cNvCxnSpPr>
              <p:nvPr/>
            </p:nvCxnSpPr>
            <p:spPr>
              <a:xfrm flipH="1">
                <a:off x="609600" y="5795305"/>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C0C2F54-0DF8-4365-8B3A-E2C7A231DA0E}"/>
                  </a:ext>
                </a:extLst>
              </p:cNvPr>
              <p:cNvCxnSpPr>
                <a:cxnSpLocks/>
              </p:cNvCxnSpPr>
              <p:nvPr/>
            </p:nvCxnSpPr>
            <p:spPr>
              <a:xfrm>
                <a:off x="609600" y="5978652"/>
                <a:ext cx="3657600" cy="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84B006E-CB06-4B01-81D2-54FF17FB3528}"/>
                </a:ext>
              </a:extLst>
            </p:cNvPr>
            <p:cNvGrpSpPr/>
            <p:nvPr/>
          </p:nvGrpSpPr>
          <p:grpSpPr>
            <a:xfrm flipH="1">
              <a:off x="7907024" y="5795263"/>
              <a:ext cx="3675378" cy="366226"/>
              <a:chOff x="609600" y="5795305"/>
              <a:chExt cx="3675378" cy="366226"/>
            </a:xfrm>
          </p:grpSpPr>
          <p:cxnSp>
            <p:nvCxnSpPr>
              <p:cNvPr id="34" name="Straight Connector 33">
                <a:extLst>
                  <a:ext uri="{FF2B5EF4-FFF2-40B4-BE49-F238E27FC236}">
                    <a16:creationId xmlns:a16="http://schemas.microsoft.com/office/drawing/2014/main" id="{8D961D49-455F-4DEC-AE24-B17A441F3E81}"/>
                  </a:ext>
                </a:extLst>
              </p:cNvPr>
              <p:cNvCxnSpPr>
                <a:cxnSpLocks/>
              </p:cNvCxnSpPr>
              <p:nvPr/>
            </p:nvCxnSpPr>
            <p:spPr>
              <a:xfrm>
                <a:off x="609600" y="5978651"/>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FC1AA3-BD26-4891-82DC-5AF3E21B45BE}"/>
                  </a:ext>
                </a:extLst>
              </p:cNvPr>
              <p:cNvCxnSpPr>
                <a:cxnSpLocks/>
              </p:cNvCxnSpPr>
              <p:nvPr/>
            </p:nvCxnSpPr>
            <p:spPr>
              <a:xfrm flipH="1">
                <a:off x="609600" y="5795305"/>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04BFFC-9661-494E-98F6-3785F79156DD}"/>
                  </a:ext>
                </a:extLst>
              </p:cNvPr>
              <p:cNvCxnSpPr>
                <a:cxnSpLocks/>
              </p:cNvCxnSpPr>
              <p:nvPr/>
            </p:nvCxnSpPr>
            <p:spPr>
              <a:xfrm>
                <a:off x="627378" y="5978652"/>
                <a:ext cx="3657600" cy="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4133EE61-189A-4F27-9FCA-108E1A8D0A08}"/>
              </a:ext>
            </a:extLst>
          </p:cNvPr>
          <p:cNvSpPr txBox="1"/>
          <p:nvPr/>
        </p:nvSpPr>
        <p:spPr>
          <a:xfrm>
            <a:off x="437933" y="975736"/>
            <a:ext cx="1055896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50E6FF"/>
                </a:solidFill>
              </a:rPr>
              <a:t>Example of scale based on actual offering – not reflective of all OEM solutions</a:t>
            </a:r>
          </a:p>
        </p:txBody>
      </p:sp>
    </p:spTree>
    <p:extLst>
      <p:ext uri="{BB962C8B-B14F-4D97-AF65-F5344CB8AC3E}">
        <p14:creationId xmlns:p14="http://schemas.microsoft.com/office/powerpoint/2010/main" val="228861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565E03B-4FE1-4034-B317-69ABCF74B6C2}"/>
              </a:ext>
            </a:extLst>
          </p:cNvPr>
          <p:cNvSpPr>
            <a:spLocks noGrp="1"/>
          </p:cNvSpPr>
          <p:nvPr>
            <p:ph type="title"/>
          </p:nvPr>
        </p:nvSpPr>
        <p:spPr/>
        <p:txBody>
          <a:bodyPr/>
          <a:lstStyle/>
          <a:p>
            <a:r>
              <a:rPr lang="en-US" dirty="0">
                <a:solidFill>
                  <a:schemeClr val="bg1"/>
                </a:solidFill>
              </a:rPr>
              <a:t>How does it work: License guests and apps separately</a:t>
            </a:r>
          </a:p>
        </p:txBody>
      </p:sp>
      <p:sp>
        <p:nvSpPr>
          <p:cNvPr id="12" name="Rectangle 11">
            <a:extLst>
              <a:ext uri="{FF2B5EF4-FFF2-40B4-BE49-F238E27FC236}">
                <a16:creationId xmlns:a16="http://schemas.microsoft.com/office/drawing/2014/main" id="{9D0B7194-CCB7-49DB-BED8-1A465401CA4E}"/>
              </a:ext>
            </a:extLst>
          </p:cNvPr>
          <p:cNvSpPr/>
          <p:nvPr/>
        </p:nvSpPr>
        <p:spPr>
          <a:xfrm>
            <a:off x="546546" y="1035807"/>
            <a:ext cx="921116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a:ea typeface="+mn-ea"/>
                <a:cs typeface="+mn-cs"/>
              </a:rPr>
              <a:t>As little or as much Windows Server as you need, like other HCI offerings in the market</a:t>
            </a:r>
          </a:p>
        </p:txBody>
      </p:sp>
      <p:grpSp>
        <p:nvGrpSpPr>
          <p:cNvPr id="13" name="Group 12" descr="Linux applications Open source software">
            <a:extLst>
              <a:ext uri="{FF2B5EF4-FFF2-40B4-BE49-F238E27FC236}">
                <a16:creationId xmlns:a16="http://schemas.microsoft.com/office/drawing/2014/main" id="{C5913DFF-86BD-4932-8B6D-AC5C526D795F}"/>
              </a:ext>
            </a:extLst>
          </p:cNvPr>
          <p:cNvGrpSpPr/>
          <p:nvPr/>
        </p:nvGrpSpPr>
        <p:grpSpPr>
          <a:xfrm>
            <a:off x="2365835" y="1800490"/>
            <a:ext cx="2514600" cy="4383743"/>
            <a:chOff x="728319" y="1987709"/>
            <a:chExt cx="2514600" cy="4117358"/>
          </a:xfrm>
        </p:grpSpPr>
        <p:sp>
          <p:nvSpPr>
            <p:cNvPr id="14" name="Rectangle 13">
              <a:extLst>
                <a:ext uri="{FF2B5EF4-FFF2-40B4-BE49-F238E27FC236}">
                  <a16:creationId xmlns:a16="http://schemas.microsoft.com/office/drawing/2014/main" id="{02F24173-359C-40AF-87D3-2CD5CEB52DE5}"/>
                </a:ext>
              </a:extLst>
            </p:cNvPr>
            <p:cNvSpPr/>
            <p:nvPr/>
          </p:nvSpPr>
          <p:spPr>
            <a:xfrm>
              <a:off x="728319" y="1987709"/>
              <a:ext cx="2514600" cy="4117358"/>
            </a:xfrm>
            <a:prstGeom prst="rect">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A77A4E9-B840-4E7F-B293-3A5CCF16B887}"/>
                </a:ext>
              </a:extLst>
            </p:cNvPr>
            <p:cNvSpPr txBox="1"/>
            <p:nvPr/>
          </p:nvSpPr>
          <p:spPr>
            <a:xfrm>
              <a:off x="947671" y="3069232"/>
              <a:ext cx="2089958" cy="276264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What you want to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Linux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Open-source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What you buy: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effectLst/>
                  <a:uLnTx/>
                  <a:uFillTx/>
                  <a:latin typeface="Segoe UI Black" panose="020B0A02040204020203" pitchFamily="34" charset="0"/>
                  <a:ea typeface="Segoe UI Black" panose="020B0A02040204020203" pitchFamily="34" charset="0"/>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A162D0"/>
                  </a:solidFill>
                  <a:effectLst/>
                  <a:uLnTx/>
                  <a:uFillTx/>
                  <a:latin typeface="Segoe UI" panose="020B0502040204020203" pitchFamily="34" charset="0"/>
                  <a:ea typeface="+mn-ea"/>
                  <a:cs typeface="Segoe UI" panose="020B0502040204020203" pitchFamily="34" charset="0"/>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effectLst/>
                  <a:uLnTx/>
                  <a:uFillTx/>
                  <a:latin typeface="Segoe UI Black" panose="020B0A02040204020203" pitchFamily="34" charset="0"/>
                  <a:ea typeface="Segoe UI Black" panose="020B0A02040204020203" pitchFamily="34" charset="0"/>
                  <a:cs typeface="Segoe UI" panose="020B0502040204020203" pitchFamily="34" charset="0"/>
                </a:rPr>
                <a:t>+</a:t>
              </a: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Nothing else from Microsoft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0000"/>
                  </a:solidFill>
                  <a:effectLst/>
                  <a:uLnTx/>
                  <a:uFillTx/>
                  <a:latin typeface="Segoe UI"/>
                  <a:ea typeface="+mn-ea"/>
                  <a:cs typeface="Segoe UI"/>
                </a:rPr>
                <a:t>See provider if fees apply</a:t>
              </a:r>
              <a:endParaRPr kumimoji="0" lang="en-US" sz="800" b="0" i="1" u="none" strike="sngStrike" kern="1200" cap="none" spc="0" normalizeH="0" baseline="0" noProof="0" dirty="0">
                <a:ln>
                  <a:noFill/>
                </a:ln>
                <a:solidFill>
                  <a:srgbClr val="FF0000"/>
                </a:solidFill>
                <a:effectLst/>
                <a:uLnTx/>
                <a:uFillTx/>
                <a:latin typeface="Segoe UI"/>
                <a:ea typeface="+mn-ea"/>
                <a:cs typeface="Segoe UI"/>
              </a:endParaRPr>
            </a:p>
          </p:txBody>
        </p:sp>
        <p:pic>
          <p:nvPicPr>
            <p:cNvPr id="16" name="Picture 2">
              <a:extLst>
                <a:ext uri="{FF2B5EF4-FFF2-40B4-BE49-F238E27FC236}">
                  <a16:creationId xmlns:a16="http://schemas.microsoft.com/office/drawing/2014/main" id="{381CD108-16C3-4380-B9F5-C5B2E2FA2C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947671" y="2157586"/>
              <a:ext cx="598510" cy="6775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descr="A few Windows Server roles or applications">
            <a:extLst>
              <a:ext uri="{FF2B5EF4-FFF2-40B4-BE49-F238E27FC236}">
                <a16:creationId xmlns:a16="http://schemas.microsoft.com/office/drawing/2014/main" id="{6085149B-E6AF-4DDF-9A10-59ACCB2166B7}"/>
              </a:ext>
            </a:extLst>
          </p:cNvPr>
          <p:cNvGrpSpPr/>
          <p:nvPr/>
        </p:nvGrpSpPr>
        <p:grpSpPr>
          <a:xfrm>
            <a:off x="5093739" y="1800490"/>
            <a:ext cx="2514600" cy="4383742"/>
            <a:chOff x="3456223" y="1987708"/>
            <a:chExt cx="2514600" cy="3780240"/>
          </a:xfrm>
        </p:grpSpPr>
        <p:sp>
          <p:nvSpPr>
            <p:cNvPr id="18" name="Rectangle 17">
              <a:extLst>
                <a:ext uri="{FF2B5EF4-FFF2-40B4-BE49-F238E27FC236}">
                  <a16:creationId xmlns:a16="http://schemas.microsoft.com/office/drawing/2014/main" id="{F940B2A1-D0E8-4F36-94B8-14ED853749C3}"/>
                </a:ext>
              </a:extLst>
            </p:cNvPr>
            <p:cNvSpPr/>
            <p:nvPr/>
          </p:nvSpPr>
          <p:spPr>
            <a:xfrm>
              <a:off x="3456223" y="1987708"/>
              <a:ext cx="2514600" cy="3780240"/>
            </a:xfrm>
            <a:prstGeom prst="rect">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F88C9B17-4A88-495D-B21A-D48F54035A7A}"/>
                </a:ext>
              </a:extLst>
            </p:cNvPr>
            <p:cNvSpPr txBox="1"/>
            <p:nvPr/>
          </p:nvSpPr>
          <p:spPr>
            <a:xfrm>
              <a:off x="3579503" y="2980680"/>
              <a:ext cx="2291240" cy="233739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What you want to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 few Windows Server roles or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What you buy: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Validated 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effectLst/>
                  <a:uLnTx/>
                  <a:uFillTx/>
                  <a:latin typeface="Segoe UI Black" panose="020B0A02040204020203" pitchFamily="34" charset="0"/>
                  <a:ea typeface="Segoe UI Black" panose="020B0A02040204020203" pitchFamily="34" charset="0"/>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A162D0"/>
                  </a:solidFill>
                  <a:effectLst/>
                  <a:uLnTx/>
                  <a:uFillTx/>
                  <a:latin typeface="Segoe UI" panose="020B0502040204020203" pitchFamily="34" charset="0"/>
                  <a:ea typeface="+mn-ea"/>
                  <a:cs typeface="Segoe UI" panose="020B0502040204020203" pitchFamily="34" charset="0"/>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effectLst/>
                  <a:uLnTx/>
                  <a:uFillTx/>
                  <a:latin typeface="Segoe UI Black" panose="020B0A02040204020203" pitchFamily="34" charset="0"/>
                  <a:ea typeface="Segoe UI Black" panose="020B0A02040204020203" pitchFamily="34" charset="0"/>
                  <a:cs typeface="Segoe UI" panose="020B0502040204020203" pitchFamily="34" charset="0"/>
                </a:rPr>
                <a:t> +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Windows Server 2019 Standard(s)</a:t>
              </a:r>
              <a:endParaRPr kumimoji="0" lang="en-US" sz="800" b="0" i="0" u="none" strike="sng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endParaRPr>
            </a:p>
          </p:txBody>
        </p:sp>
        <p:grpSp>
          <p:nvGrpSpPr>
            <p:cNvPr id="20" name="Group 19">
              <a:extLst>
                <a:ext uri="{FF2B5EF4-FFF2-40B4-BE49-F238E27FC236}">
                  <a16:creationId xmlns:a16="http://schemas.microsoft.com/office/drawing/2014/main" id="{F6CA5E8C-A0D4-4568-91ED-537881C8F0DC}"/>
                </a:ext>
              </a:extLst>
            </p:cNvPr>
            <p:cNvGrpSpPr/>
            <p:nvPr/>
          </p:nvGrpSpPr>
          <p:grpSpPr>
            <a:xfrm>
              <a:off x="3750409" y="2199809"/>
              <a:ext cx="1040470" cy="485561"/>
              <a:chOff x="3750409" y="2356220"/>
              <a:chExt cx="1040470" cy="485561"/>
            </a:xfrm>
          </p:grpSpPr>
          <p:pic>
            <p:nvPicPr>
              <p:cNvPr id="21" name="Picture 2" descr="Image result for windows logo">
                <a:extLst>
                  <a:ext uri="{FF2B5EF4-FFF2-40B4-BE49-F238E27FC236}">
                    <a16:creationId xmlns:a16="http://schemas.microsoft.com/office/drawing/2014/main" id="{ED31402E-67B3-4113-8009-3D0813B7CA1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50409" y="2356220"/>
                <a:ext cx="526404" cy="4855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windows logo">
                <a:extLst>
                  <a:ext uri="{FF2B5EF4-FFF2-40B4-BE49-F238E27FC236}">
                    <a16:creationId xmlns:a16="http://schemas.microsoft.com/office/drawing/2014/main" id="{74A57F51-7D5F-4809-BE59-B90A91E082A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4475" y="2356220"/>
                <a:ext cx="526404" cy="48556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 name="Group 22" descr="Unlimited Windows Server roles or applications">
            <a:extLst>
              <a:ext uri="{FF2B5EF4-FFF2-40B4-BE49-F238E27FC236}">
                <a16:creationId xmlns:a16="http://schemas.microsoft.com/office/drawing/2014/main" id="{741B356E-43E4-45D1-8E47-62DA9EF0C774}"/>
              </a:ext>
            </a:extLst>
          </p:cNvPr>
          <p:cNvGrpSpPr/>
          <p:nvPr/>
        </p:nvGrpSpPr>
        <p:grpSpPr>
          <a:xfrm>
            <a:off x="7851768" y="1800491"/>
            <a:ext cx="2514600" cy="4383740"/>
            <a:chOff x="6214252" y="1987708"/>
            <a:chExt cx="2514600" cy="4143916"/>
          </a:xfrm>
        </p:grpSpPr>
        <p:sp>
          <p:nvSpPr>
            <p:cNvPr id="24" name="Rectangle 23">
              <a:extLst>
                <a:ext uri="{FF2B5EF4-FFF2-40B4-BE49-F238E27FC236}">
                  <a16:creationId xmlns:a16="http://schemas.microsoft.com/office/drawing/2014/main" id="{0EC16517-831D-41D0-9E7B-010A9CD054D3}"/>
                </a:ext>
              </a:extLst>
            </p:cNvPr>
            <p:cNvSpPr/>
            <p:nvPr/>
          </p:nvSpPr>
          <p:spPr>
            <a:xfrm>
              <a:off x="6214252" y="1987708"/>
              <a:ext cx="2514600" cy="4143916"/>
            </a:xfrm>
            <a:prstGeom prst="rect">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A7F0BBF-35BB-4C84-B75D-EBB786CE7BD4}"/>
                </a:ext>
              </a:extLst>
            </p:cNvPr>
            <p:cNvSpPr txBox="1"/>
            <p:nvPr/>
          </p:nvSpPr>
          <p:spPr>
            <a:xfrm>
              <a:off x="6333843" y="3076208"/>
              <a:ext cx="2279599" cy="257177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What you want to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Unlimited Windows Server roles or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What you buy: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Validated 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effectLst/>
                  <a:uLnTx/>
                  <a:uFillTx/>
                  <a:latin typeface="Segoe UI Black" panose="020B0A02040204020203" pitchFamily="34" charset="0"/>
                  <a:ea typeface="Segoe UI Black" panose="020B0A02040204020203" pitchFamily="34" charset="0"/>
                  <a:cs typeface="Segoe UI" panose="020B0502040204020203" pitchFamily="34" charset="0"/>
                </a:rPr>
                <a:t>+</a:t>
              </a: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A162D0"/>
                  </a:solidFill>
                  <a:effectLst/>
                  <a:uLnTx/>
                  <a:uFillTx/>
                  <a:latin typeface="Segoe UI" panose="020B0502040204020203" pitchFamily="34" charset="0"/>
                  <a:ea typeface="+mn-ea"/>
                  <a:cs typeface="Segoe UI" panose="020B0502040204020203" pitchFamily="34" charset="0"/>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Black" panose="020B0A02040204020203" pitchFamily="34" charset="0"/>
                  <a:ea typeface="Segoe UI Black" panose="020B0A02040204020203" pitchFamily="34" charset="0"/>
                  <a:cs typeface="Segoe UI" panose="020B0502040204020203" pitchFamily="34" charset="0"/>
                </a:rPr>
                <a:t>  +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Windows Server 2019 Datacenter</a:t>
              </a:r>
              <a:endParaRPr kumimoji="0" lang="en-US" sz="700" b="0" i="1"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grpSp>
          <p:nvGrpSpPr>
            <p:cNvPr id="26" name="Group 25">
              <a:extLst>
                <a:ext uri="{FF2B5EF4-FFF2-40B4-BE49-F238E27FC236}">
                  <a16:creationId xmlns:a16="http://schemas.microsoft.com/office/drawing/2014/main" id="{8AAF7466-CB06-4430-B5DC-EE4D8ABBA267}"/>
                </a:ext>
              </a:extLst>
            </p:cNvPr>
            <p:cNvGrpSpPr/>
            <p:nvPr/>
          </p:nvGrpSpPr>
          <p:grpSpPr>
            <a:xfrm>
              <a:off x="6534373" y="2293803"/>
              <a:ext cx="1699469" cy="445409"/>
              <a:chOff x="6534372" y="2432051"/>
              <a:chExt cx="1523810" cy="399371"/>
            </a:xfrm>
          </p:grpSpPr>
          <p:pic>
            <p:nvPicPr>
              <p:cNvPr id="27" name="Picture 26">
                <a:extLst>
                  <a:ext uri="{FF2B5EF4-FFF2-40B4-BE49-F238E27FC236}">
                    <a16:creationId xmlns:a16="http://schemas.microsoft.com/office/drawing/2014/main" id="{4C69B5C6-48DF-4618-9D7D-D750FBF07C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34372" y="2432054"/>
                <a:ext cx="203794" cy="184568"/>
              </a:xfrm>
              <a:prstGeom prst="rect">
                <a:avLst/>
              </a:prstGeom>
              <a:solidFill>
                <a:srgbClr val="0078D4"/>
              </a:solidFill>
            </p:spPr>
          </p:pic>
          <p:pic>
            <p:nvPicPr>
              <p:cNvPr id="28" name="Picture 27">
                <a:extLst>
                  <a:ext uri="{FF2B5EF4-FFF2-40B4-BE49-F238E27FC236}">
                    <a16:creationId xmlns:a16="http://schemas.microsoft.com/office/drawing/2014/main" id="{B305CC59-D6C5-428B-80D4-E8DD2DB1BA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4767" y="2432052"/>
                <a:ext cx="203794" cy="184568"/>
              </a:xfrm>
              <a:prstGeom prst="rect">
                <a:avLst/>
              </a:prstGeom>
              <a:solidFill>
                <a:srgbClr val="0078D4"/>
              </a:solidFill>
            </p:spPr>
          </p:pic>
          <p:pic>
            <p:nvPicPr>
              <p:cNvPr id="29" name="Picture 28">
                <a:extLst>
                  <a:ext uri="{FF2B5EF4-FFF2-40B4-BE49-F238E27FC236}">
                    <a16:creationId xmlns:a16="http://schemas.microsoft.com/office/drawing/2014/main" id="{1EC43083-B1A2-4ED4-8637-94C16ED7EC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5163" y="2432052"/>
                <a:ext cx="203794" cy="184568"/>
              </a:xfrm>
              <a:prstGeom prst="rect">
                <a:avLst/>
              </a:prstGeom>
              <a:solidFill>
                <a:srgbClr val="0078D4"/>
              </a:solidFill>
            </p:spPr>
          </p:pic>
          <p:pic>
            <p:nvPicPr>
              <p:cNvPr id="30" name="Picture 29">
                <a:extLst>
                  <a:ext uri="{FF2B5EF4-FFF2-40B4-BE49-F238E27FC236}">
                    <a16:creationId xmlns:a16="http://schemas.microsoft.com/office/drawing/2014/main" id="{5FB265FE-49B5-42A4-8434-A7EF7441910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5558" y="2432052"/>
                <a:ext cx="203794" cy="184568"/>
              </a:xfrm>
              <a:prstGeom prst="rect">
                <a:avLst/>
              </a:prstGeom>
              <a:solidFill>
                <a:srgbClr val="0078D4"/>
              </a:solidFill>
            </p:spPr>
          </p:pic>
          <p:pic>
            <p:nvPicPr>
              <p:cNvPr id="31" name="Picture 30">
                <a:extLst>
                  <a:ext uri="{FF2B5EF4-FFF2-40B4-BE49-F238E27FC236}">
                    <a16:creationId xmlns:a16="http://schemas.microsoft.com/office/drawing/2014/main" id="{CA77D92D-F3D4-4250-AD9E-78A2A632615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5953" y="2432051"/>
                <a:ext cx="203794" cy="184568"/>
              </a:xfrm>
              <a:prstGeom prst="rect">
                <a:avLst/>
              </a:prstGeom>
              <a:solidFill>
                <a:srgbClr val="0078D4"/>
              </a:solidFill>
            </p:spPr>
          </p:pic>
          <p:pic>
            <p:nvPicPr>
              <p:cNvPr id="32" name="Picture 31">
                <a:extLst>
                  <a:ext uri="{FF2B5EF4-FFF2-40B4-BE49-F238E27FC236}">
                    <a16:creationId xmlns:a16="http://schemas.microsoft.com/office/drawing/2014/main" id="{200A3BF8-4299-4CA3-988E-0E267E77E0B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36348" y="2432051"/>
                <a:ext cx="203794" cy="184568"/>
              </a:xfrm>
              <a:prstGeom prst="rect">
                <a:avLst/>
              </a:prstGeom>
              <a:solidFill>
                <a:srgbClr val="0078D4"/>
              </a:solidFill>
            </p:spPr>
          </p:pic>
          <p:pic>
            <p:nvPicPr>
              <p:cNvPr id="33" name="Picture 32">
                <a:extLst>
                  <a:ext uri="{FF2B5EF4-FFF2-40B4-BE49-F238E27FC236}">
                    <a16:creationId xmlns:a16="http://schemas.microsoft.com/office/drawing/2014/main" id="{45EA0715-A074-451D-A8AE-142DD7C444F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34372" y="2646519"/>
                <a:ext cx="203794" cy="184568"/>
              </a:xfrm>
              <a:prstGeom prst="rect">
                <a:avLst/>
              </a:prstGeom>
              <a:solidFill>
                <a:srgbClr val="0078D4"/>
              </a:solidFill>
            </p:spPr>
          </p:pic>
          <p:pic>
            <p:nvPicPr>
              <p:cNvPr id="34" name="Picture 33">
                <a:extLst>
                  <a:ext uri="{FF2B5EF4-FFF2-40B4-BE49-F238E27FC236}">
                    <a16:creationId xmlns:a16="http://schemas.microsoft.com/office/drawing/2014/main" id="{AFA72A5F-8199-4D14-8C1D-17AC1070C8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4767" y="2646518"/>
                <a:ext cx="203794" cy="184568"/>
              </a:xfrm>
              <a:prstGeom prst="rect">
                <a:avLst/>
              </a:prstGeom>
              <a:solidFill>
                <a:srgbClr val="0078D4"/>
              </a:solidFill>
            </p:spPr>
          </p:pic>
          <p:pic>
            <p:nvPicPr>
              <p:cNvPr id="35" name="Picture 34">
                <a:extLst>
                  <a:ext uri="{FF2B5EF4-FFF2-40B4-BE49-F238E27FC236}">
                    <a16:creationId xmlns:a16="http://schemas.microsoft.com/office/drawing/2014/main" id="{5F0E5339-24B3-406D-9210-2396BD4FFA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5163" y="2646518"/>
                <a:ext cx="203794" cy="184568"/>
              </a:xfrm>
              <a:prstGeom prst="rect">
                <a:avLst/>
              </a:prstGeom>
              <a:solidFill>
                <a:srgbClr val="0078D4"/>
              </a:solidFill>
            </p:spPr>
          </p:pic>
          <p:pic>
            <p:nvPicPr>
              <p:cNvPr id="36" name="Picture 35">
                <a:extLst>
                  <a:ext uri="{FF2B5EF4-FFF2-40B4-BE49-F238E27FC236}">
                    <a16:creationId xmlns:a16="http://schemas.microsoft.com/office/drawing/2014/main" id="{E35BE325-8BE1-4ED8-BC2D-275BADEF92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5558" y="2646518"/>
                <a:ext cx="203794" cy="184568"/>
              </a:xfrm>
              <a:prstGeom prst="rect">
                <a:avLst/>
              </a:prstGeom>
              <a:solidFill>
                <a:srgbClr val="0078D4"/>
              </a:solidFill>
            </p:spPr>
          </p:pic>
          <p:pic>
            <p:nvPicPr>
              <p:cNvPr id="37" name="Picture 36">
                <a:extLst>
                  <a:ext uri="{FF2B5EF4-FFF2-40B4-BE49-F238E27FC236}">
                    <a16:creationId xmlns:a16="http://schemas.microsoft.com/office/drawing/2014/main" id="{0BE5AFCF-4F82-48DF-A8A3-6D36FE20B0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5953" y="2646516"/>
                <a:ext cx="203794" cy="184568"/>
              </a:xfrm>
              <a:prstGeom prst="rect">
                <a:avLst/>
              </a:prstGeom>
              <a:solidFill>
                <a:srgbClr val="0078D4"/>
              </a:solidFill>
            </p:spPr>
          </p:pic>
          <p:pic>
            <p:nvPicPr>
              <p:cNvPr id="38" name="Picture 37">
                <a:extLst>
                  <a:ext uri="{FF2B5EF4-FFF2-40B4-BE49-F238E27FC236}">
                    <a16:creationId xmlns:a16="http://schemas.microsoft.com/office/drawing/2014/main" id="{643A83E0-2A6B-44BA-A3F9-E025EB488C6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36348" y="2646516"/>
                <a:ext cx="203794" cy="184568"/>
              </a:xfrm>
              <a:prstGeom prst="rect">
                <a:avLst/>
              </a:prstGeom>
              <a:solidFill>
                <a:srgbClr val="0078D4"/>
              </a:solidFill>
            </p:spPr>
          </p:pic>
          <p:pic>
            <p:nvPicPr>
              <p:cNvPr id="39" name="Picture 38">
                <a:extLst>
                  <a:ext uri="{FF2B5EF4-FFF2-40B4-BE49-F238E27FC236}">
                    <a16:creationId xmlns:a16="http://schemas.microsoft.com/office/drawing/2014/main" id="{96DA4B26-E2CF-477D-B86E-D0835424A3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54388" y="2432389"/>
                <a:ext cx="203794" cy="184568"/>
              </a:xfrm>
              <a:prstGeom prst="rect">
                <a:avLst/>
              </a:prstGeom>
              <a:solidFill>
                <a:srgbClr val="0078D4"/>
              </a:solidFill>
            </p:spPr>
          </p:pic>
          <p:pic>
            <p:nvPicPr>
              <p:cNvPr id="40" name="Picture 39">
                <a:extLst>
                  <a:ext uri="{FF2B5EF4-FFF2-40B4-BE49-F238E27FC236}">
                    <a16:creationId xmlns:a16="http://schemas.microsoft.com/office/drawing/2014/main" id="{2ECA11D4-C3F7-4C43-9E03-0B57672B7F6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54388" y="2646854"/>
                <a:ext cx="203794" cy="184568"/>
              </a:xfrm>
              <a:prstGeom prst="rect">
                <a:avLst/>
              </a:prstGeom>
              <a:solidFill>
                <a:srgbClr val="0078D4"/>
              </a:solidFill>
            </p:spPr>
          </p:pic>
        </p:grpSp>
      </p:grpSp>
      <p:sp>
        <p:nvSpPr>
          <p:cNvPr id="69" name="TextBox 68">
            <a:extLst>
              <a:ext uri="{FF2B5EF4-FFF2-40B4-BE49-F238E27FC236}">
                <a16:creationId xmlns:a16="http://schemas.microsoft.com/office/drawing/2014/main" id="{536E4582-3C0F-4557-B4B5-B4AEB319F5A7}"/>
              </a:ext>
            </a:extLst>
          </p:cNvPr>
          <p:cNvSpPr txBox="1"/>
          <p:nvPr/>
        </p:nvSpPr>
        <p:spPr>
          <a:xfrm>
            <a:off x="907378" y="4772884"/>
            <a:ext cx="1383372" cy="294504"/>
          </a:xfrm>
          <a:prstGeom prst="rect">
            <a:avLst/>
          </a:prstGeom>
          <a:noFill/>
        </p:spPr>
        <p:txBody>
          <a:bodyPr wrap="square" rtlCol="0">
            <a:spAutoFit/>
          </a:bodyPr>
          <a:lstStyle>
            <a:defPPr>
              <a:defRPr lang="en-US"/>
            </a:defPPr>
            <a:lvl1pPr algn="r">
              <a:lnSpc>
                <a:spcPct val="150000"/>
              </a:lnSpc>
              <a:defRPr sz="10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a:ln>
                  <a:noFill/>
                </a:ln>
                <a:solidFill>
                  <a:srgbClr val="A162D0"/>
                </a:solidFill>
                <a:effectLst/>
                <a:uLnTx/>
                <a:uFillTx/>
                <a:latin typeface="Segoe UI" panose="020B0502040204020203" pitchFamily="34" charset="0"/>
                <a:ea typeface="+mn-ea"/>
                <a:cs typeface="Segoe UI" panose="020B0502040204020203" pitchFamily="34" charset="0"/>
              </a:rPr>
              <a:t>Host: </a:t>
            </a:r>
            <a:r>
              <a:rPr kumimoji="0" lang="en-US" sz="1000" b="0" i="0" u="none" strike="noStrike" kern="1200" cap="none" spc="0" normalizeH="0" baseline="0" noProof="0">
                <a:ln>
                  <a:noFill/>
                </a:ln>
                <a:solidFill>
                  <a:srgbClr val="A162D0"/>
                </a:solidFill>
                <a:effectLst/>
                <a:uLnTx/>
                <a:uFillTx/>
                <a:latin typeface="Segoe UI" panose="020B0502040204020203" pitchFamily="34" charset="0"/>
                <a:ea typeface="+mn-ea"/>
                <a:cs typeface="Segoe UI" panose="020B0502040204020203" pitchFamily="34" charset="0"/>
              </a:rPr>
              <a:t>Subscription </a:t>
            </a:r>
          </a:p>
        </p:txBody>
      </p:sp>
      <p:sp>
        <p:nvSpPr>
          <p:cNvPr id="70" name="TextBox 69">
            <a:extLst>
              <a:ext uri="{FF2B5EF4-FFF2-40B4-BE49-F238E27FC236}">
                <a16:creationId xmlns:a16="http://schemas.microsoft.com/office/drawing/2014/main" id="{48B9085D-6DCA-4105-8A9F-2CA34D272277}"/>
              </a:ext>
            </a:extLst>
          </p:cNvPr>
          <p:cNvSpPr txBox="1"/>
          <p:nvPr/>
        </p:nvSpPr>
        <p:spPr>
          <a:xfrm>
            <a:off x="951802" y="5331556"/>
            <a:ext cx="1389956" cy="29450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Guest: </a:t>
            </a:r>
            <a:r>
              <a:rPr kumimoji="0" lang="en-US" sz="10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Perpetual </a:t>
            </a:r>
          </a:p>
        </p:txBody>
      </p:sp>
      <p:cxnSp>
        <p:nvCxnSpPr>
          <p:cNvPr id="72" name="Straight Connector 71">
            <a:extLst>
              <a:ext uri="{FF2B5EF4-FFF2-40B4-BE49-F238E27FC236}">
                <a16:creationId xmlns:a16="http://schemas.microsoft.com/office/drawing/2014/main" id="{6A92CC58-D169-4F6A-B977-7CF48D7A8252}"/>
              </a:ext>
              <a:ext uri="{C183D7F6-B498-43B3-948B-1728B52AA6E4}">
                <adec:decorative xmlns:adec="http://schemas.microsoft.com/office/drawing/2017/decorative" val="1"/>
              </a:ext>
            </a:extLst>
          </p:cNvPr>
          <p:cNvCxnSpPr>
            <a:cxnSpLocks/>
          </p:cNvCxnSpPr>
          <p:nvPr/>
        </p:nvCxnSpPr>
        <p:spPr>
          <a:xfrm>
            <a:off x="2454442" y="5067388"/>
            <a:ext cx="7676147" cy="0"/>
          </a:xfrm>
          <a:prstGeom prst="line">
            <a:avLst/>
          </a:prstGeom>
          <a:ln w="3175">
            <a:solidFill>
              <a:srgbClr val="A162D0"/>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049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34D3-3E31-4B2A-9130-0A63B051A5C7}"/>
              </a:ext>
            </a:extLst>
          </p:cNvPr>
          <p:cNvSpPr>
            <a:spLocks noGrp="1"/>
          </p:cNvSpPr>
          <p:nvPr>
            <p:ph type="title"/>
          </p:nvPr>
        </p:nvSpPr>
        <p:spPr>
          <a:xfrm>
            <a:off x="353378" y="359044"/>
            <a:ext cx="11018520" cy="1107996"/>
          </a:xfrm>
        </p:spPr>
        <p:txBody>
          <a:bodyPr/>
          <a:lstStyle/>
          <a:p>
            <a:pPr>
              <a:spcBef>
                <a:spcPts val="600"/>
              </a:spcBef>
              <a:spcAft>
                <a:spcPts val="600"/>
              </a:spcAft>
            </a:pPr>
            <a:r>
              <a:rPr lang="en-US" dirty="0">
                <a:solidFill>
                  <a:schemeClr val="bg1"/>
                </a:solidFill>
                <a:cs typeface="Segoe UI"/>
              </a:rPr>
              <a:t>Azure Stack HCI – In Summary</a:t>
            </a:r>
            <a:br>
              <a:rPr lang="en-US" sz="2800" dirty="0">
                <a:solidFill>
                  <a:schemeClr val="bg1"/>
                </a:solidFill>
              </a:rPr>
            </a:br>
            <a:endParaRPr lang="en-US" dirty="0">
              <a:solidFill>
                <a:srgbClr val="50E6FF"/>
              </a:solidFill>
              <a:cs typeface="Segoe UI"/>
            </a:endParaRPr>
          </a:p>
        </p:txBody>
      </p:sp>
      <p:sp>
        <p:nvSpPr>
          <p:cNvPr id="5" name="Content Placeholder 4">
            <a:extLst>
              <a:ext uri="{FF2B5EF4-FFF2-40B4-BE49-F238E27FC236}">
                <a16:creationId xmlns:a16="http://schemas.microsoft.com/office/drawing/2014/main" id="{FEC5C24B-F9B5-4C91-A48D-00F967F9C704}"/>
              </a:ext>
            </a:extLst>
          </p:cNvPr>
          <p:cNvSpPr>
            <a:spLocks noGrp="1"/>
          </p:cNvSpPr>
          <p:nvPr>
            <p:ph sz="quarter" idx="4294967295"/>
          </p:nvPr>
        </p:nvSpPr>
        <p:spPr>
          <a:xfrm>
            <a:off x="507212" y="1977730"/>
            <a:ext cx="5555973" cy="3097386"/>
          </a:xfrm>
        </p:spPr>
        <p:txBody>
          <a:bodyPr/>
          <a:lstStyle/>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Native Azure Integration</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Only HCI solution that scales to 2 nodes</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Integrated Full Stack Updates</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Industry leading HCI performance*</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Native DR with Stretch Clustering</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ESUs included at no cost</a:t>
            </a:r>
          </a:p>
        </p:txBody>
      </p:sp>
      <p:sp>
        <p:nvSpPr>
          <p:cNvPr id="29" name="TextBox 28">
            <a:extLst>
              <a:ext uri="{FF2B5EF4-FFF2-40B4-BE49-F238E27FC236}">
                <a16:creationId xmlns:a16="http://schemas.microsoft.com/office/drawing/2014/main" id="{90FA869D-AC78-4708-BD68-FCC871EE9CCF}"/>
              </a:ext>
            </a:extLst>
          </p:cNvPr>
          <p:cNvSpPr txBox="1"/>
          <p:nvPr/>
        </p:nvSpPr>
        <p:spPr>
          <a:xfrm>
            <a:off x="1095386" y="6485232"/>
            <a:ext cx="10464800" cy="215444"/>
          </a:xfrm>
          <a:prstGeom prst="rect">
            <a:avLst/>
          </a:prstGeom>
          <a:noFill/>
        </p:spPr>
        <p:txBody>
          <a:bodyPr wrap="square" lIns="0" tIns="0" rIns="0" bIns="0" rtlCol="0">
            <a:spAutoFit/>
          </a:bodyPr>
          <a:lstStyle/>
          <a:p>
            <a:pPr algn="l"/>
            <a:r>
              <a:rPr lang="en-US" sz="1400">
                <a:solidFill>
                  <a:schemeClr val="bg1"/>
                </a:solidFill>
              </a:rPr>
              <a:t>*publicly demonstrated over 13.7 million IOPs from a 12-node cluster. No other HCI vendor has demonstrated half this performance.</a:t>
            </a:r>
          </a:p>
        </p:txBody>
      </p:sp>
      <p:grpSp>
        <p:nvGrpSpPr>
          <p:cNvPr id="117" name="Group 116">
            <a:extLst>
              <a:ext uri="{FF2B5EF4-FFF2-40B4-BE49-F238E27FC236}">
                <a16:creationId xmlns:a16="http://schemas.microsoft.com/office/drawing/2014/main" id="{76B8080C-37B5-4C40-AD43-095DE95A8681}"/>
              </a:ext>
              <a:ext uri="{C183D7F6-B498-43B3-948B-1728B52AA6E4}">
                <adec:decorative xmlns:adec="http://schemas.microsoft.com/office/drawing/2017/decorative" val="1"/>
              </a:ext>
            </a:extLst>
          </p:cNvPr>
          <p:cNvGrpSpPr/>
          <p:nvPr/>
        </p:nvGrpSpPr>
        <p:grpSpPr>
          <a:xfrm>
            <a:off x="6281188" y="1608398"/>
            <a:ext cx="5715000" cy="4555603"/>
            <a:chOff x="593620" y="1330214"/>
            <a:chExt cx="5715000" cy="4555603"/>
          </a:xfrm>
        </p:grpSpPr>
        <p:sp>
          <p:nvSpPr>
            <p:cNvPr id="118" name="Rectangle 117">
              <a:extLst>
                <a:ext uri="{FF2B5EF4-FFF2-40B4-BE49-F238E27FC236}">
                  <a16:creationId xmlns:a16="http://schemas.microsoft.com/office/drawing/2014/main" id="{807EE897-92AA-4638-BCED-A476B3C4BD08}"/>
                </a:ext>
                <a:ext uri="{C183D7F6-B498-43B3-948B-1728B52AA6E4}">
                  <adec:decorative xmlns:adec="http://schemas.microsoft.com/office/drawing/2017/decorative" val="1"/>
                </a:ext>
              </a:extLst>
            </p:cNvPr>
            <p:cNvSpPr/>
            <p:nvPr/>
          </p:nvSpPr>
          <p:spPr bwMode="auto">
            <a:xfrm>
              <a:off x="593620" y="1330214"/>
              <a:ext cx="5715000" cy="2194560"/>
            </a:xfrm>
            <a:prstGeom prst="rect">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8C72"/>
                </a:solidFill>
                <a:effectLst/>
                <a:uLnTx/>
                <a:uFillTx/>
                <a:latin typeface="Calibri" panose="020F0502020204030204"/>
                <a:ea typeface="Segoe UI" pitchFamily="34" charset="0"/>
                <a:cs typeface="Segoe UI" pitchFamily="34" charset="0"/>
              </a:endParaRPr>
            </a:p>
          </p:txBody>
        </p:sp>
        <p:sp>
          <p:nvSpPr>
            <p:cNvPr id="119" name="Rectangle 118">
              <a:extLst>
                <a:ext uri="{FF2B5EF4-FFF2-40B4-BE49-F238E27FC236}">
                  <a16:creationId xmlns:a16="http://schemas.microsoft.com/office/drawing/2014/main" id="{3757A9ED-E194-4BB4-A865-AA2B1831157A}"/>
                </a:ext>
                <a:ext uri="{C183D7F6-B498-43B3-948B-1728B52AA6E4}">
                  <adec:decorative xmlns:adec="http://schemas.microsoft.com/office/drawing/2017/decorative" val="1"/>
                </a:ext>
              </a:extLst>
            </p:cNvPr>
            <p:cNvSpPr/>
            <p:nvPr/>
          </p:nvSpPr>
          <p:spPr bwMode="auto">
            <a:xfrm>
              <a:off x="593620" y="3688181"/>
              <a:ext cx="5715000" cy="219456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8C72"/>
                </a:solidFill>
                <a:effectLst/>
                <a:uLnTx/>
                <a:uFillTx/>
                <a:latin typeface="Calibri" panose="020F0502020204030204"/>
                <a:ea typeface="Segoe UI" pitchFamily="34" charset="0"/>
                <a:cs typeface="Segoe UI" pitchFamily="34" charset="0"/>
              </a:endParaRPr>
            </a:p>
          </p:txBody>
        </p:sp>
        <p:sp>
          <p:nvSpPr>
            <p:cNvPr id="120" name="TextBox 119">
              <a:extLst>
                <a:ext uri="{FF2B5EF4-FFF2-40B4-BE49-F238E27FC236}">
                  <a16:creationId xmlns:a16="http://schemas.microsoft.com/office/drawing/2014/main" id="{0A11F72A-EDD1-40C3-BE3C-266571B72945}"/>
                </a:ext>
              </a:extLst>
            </p:cNvPr>
            <p:cNvSpPr txBox="1"/>
            <p:nvPr/>
          </p:nvSpPr>
          <p:spPr>
            <a:xfrm>
              <a:off x="2701174" y="4280706"/>
              <a:ext cx="3040631"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fastest we’ve seen in a</a:t>
              </a:r>
              <a:br>
                <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mid-market 4-node HCI cluster”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StorageReview.com</a:t>
              </a:r>
            </a:p>
          </p:txBody>
        </p:sp>
        <p:grpSp>
          <p:nvGrpSpPr>
            <p:cNvPr id="121" name="Group 120">
              <a:extLst>
                <a:ext uri="{FF2B5EF4-FFF2-40B4-BE49-F238E27FC236}">
                  <a16:creationId xmlns:a16="http://schemas.microsoft.com/office/drawing/2014/main" id="{AA9A6154-5A68-403D-A999-411BB908C308}"/>
                </a:ext>
              </a:extLst>
            </p:cNvPr>
            <p:cNvGrpSpPr/>
            <p:nvPr/>
          </p:nvGrpSpPr>
          <p:grpSpPr>
            <a:xfrm>
              <a:off x="1255873" y="4180461"/>
              <a:ext cx="1216152" cy="1216152"/>
              <a:chOff x="835140" y="4373617"/>
              <a:chExt cx="1371600" cy="1371600"/>
            </a:xfrm>
          </p:grpSpPr>
          <p:sp>
            <p:nvSpPr>
              <p:cNvPr id="128" name="Oval 127">
                <a:extLst>
                  <a:ext uri="{FF2B5EF4-FFF2-40B4-BE49-F238E27FC236}">
                    <a16:creationId xmlns:a16="http://schemas.microsoft.com/office/drawing/2014/main" id="{FB059B4E-1176-4DA5-83B4-BD5B6CB40474}"/>
                  </a:ext>
                </a:extLst>
              </p:cNvPr>
              <p:cNvSpPr/>
              <p:nvPr/>
            </p:nvSpPr>
            <p:spPr>
              <a:xfrm>
                <a:off x="835140" y="4373617"/>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9" name="Picture 2">
                <a:extLst>
                  <a:ext uri="{FF2B5EF4-FFF2-40B4-BE49-F238E27FC236}">
                    <a16:creationId xmlns:a16="http://schemas.microsoft.com/office/drawing/2014/main" id="{6E2E2B61-A973-4150-8518-83B2E387D65C}"/>
                  </a:ext>
                </a:extLst>
              </p:cNvPr>
              <p:cNvPicPr>
                <a:picLocks noChangeAspect="1" noChangeArrowheads="1"/>
              </p:cNvPicPr>
              <p:nvPr/>
            </p:nvPicPr>
            <p:blipFill rotWithShape="1">
              <a:blip r:embed="rId3" cstate="screen">
                <a:biLevel thresh="75000"/>
                <a:extLst>
                  <a:ext uri="{28A0092B-C50C-407E-A947-70E740481C1C}">
                    <a14:useLocalDpi xmlns:a14="http://schemas.microsoft.com/office/drawing/2010/main"/>
                  </a:ext>
                </a:extLst>
              </a:blip>
              <a:srcRect l="37890" r="37657" b="41959"/>
              <a:stretch/>
            </p:blipFill>
            <p:spPr bwMode="auto">
              <a:xfrm>
                <a:off x="1187112" y="4739377"/>
                <a:ext cx="667656" cy="640080"/>
              </a:xfrm>
              <a:prstGeom prst="rect">
                <a:avLst/>
              </a:prstGeom>
              <a:solidFill>
                <a:srgbClr val="FFFFFF"/>
              </a:solidFill>
            </p:spPr>
          </p:pic>
        </p:grpSp>
        <p:sp>
          <p:nvSpPr>
            <p:cNvPr id="122" name="TextBox 121">
              <a:extLst>
                <a:ext uri="{FF2B5EF4-FFF2-40B4-BE49-F238E27FC236}">
                  <a16:creationId xmlns:a16="http://schemas.microsoft.com/office/drawing/2014/main" id="{05F09DA7-A7C2-43AF-A54B-54917DBBC8BC}"/>
                </a:ext>
              </a:extLst>
            </p:cNvPr>
            <p:cNvSpPr txBox="1"/>
            <p:nvPr/>
          </p:nvSpPr>
          <p:spPr>
            <a:xfrm>
              <a:off x="6050216" y="5639596"/>
              <a:ext cx="25840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2</a:t>
              </a:r>
            </a:p>
          </p:txBody>
        </p:sp>
        <p:sp>
          <p:nvSpPr>
            <p:cNvPr id="123" name="Right Triangle 122">
              <a:extLst>
                <a:ext uri="{FF2B5EF4-FFF2-40B4-BE49-F238E27FC236}">
                  <a16:creationId xmlns:a16="http://schemas.microsoft.com/office/drawing/2014/main" id="{1DAFCB18-87C4-4313-9C98-2EA03D0F06BC}"/>
                </a:ext>
              </a:extLst>
            </p:cNvPr>
            <p:cNvSpPr/>
            <p:nvPr/>
          </p:nvSpPr>
          <p:spPr>
            <a:xfrm flipH="1">
              <a:off x="593620" y="1330214"/>
              <a:ext cx="5715000" cy="2194560"/>
            </a:xfrm>
            <a:prstGeom prst="rtTriangle">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TextBox 123">
              <a:extLst>
                <a:ext uri="{FF2B5EF4-FFF2-40B4-BE49-F238E27FC236}">
                  <a16:creationId xmlns:a16="http://schemas.microsoft.com/office/drawing/2014/main" id="{684C53F4-DD5A-451D-A9BD-0CFB02149173}"/>
                </a:ext>
              </a:extLst>
            </p:cNvPr>
            <p:cNvSpPr txBox="1"/>
            <p:nvPr/>
          </p:nvSpPr>
          <p:spPr>
            <a:xfrm>
              <a:off x="593620" y="1330214"/>
              <a:ext cx="3720186" cy="738664"/>
            </a:xfrm>
            <a:prstGeom prst="rect">
              <a:avLst/>
            </a:prstGeom>
            <a:noFill/>
          </p:spPr>
          <p:txBody>
            <a:bodyPr wrap="none" lIns="182880" tIns="182880" rIns="182880" bIns="18288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D5EDFF"/>
                  </a:solidFill>
                  <a:effectLst/>
                  <a:uLnTx/>
                  <a:uFillTx/>
                  <a:latin typeface="Segoe UI" panose="020B0502040204020203" pitchFamily="34" charset="0"/>
                  <a:ea typeface="+mn-ea"/>
                  <a:cs typeface="Segoe UI" panose="020B0502040204020203" pitchFamily="34" charset="0"/>
                </a:rPr>
                <a:t>Maximize performance</a:t>
              </a:r>
            </a:p>
          </p:txBody>
        </p:sp>
        <p:sp>
          <p:nvSpPr>
            <p:cNvPr id="125" name="TextBox 124">
              <a:extLst>
                <a:ext uri="{FF2B5EF4-FFF2-40B4-BE49-F238E27FC236}">
                  <a16:creationId xmlns:a16="http://schemas.microsoft.com/office/drawing/2014/main" id="{7DF689BA-B8D9-42E9-A7E8-C2BFB05BEC6B}"/>
                </a:ext>
              </a:extLst>
            </p:cNvPr>
            <p:cNvSpPr txBox="1"/>
            <p:nvPr/>
          </p:nvSpPr>
          <p:spPr>
            <a:xfrm>
              <a:off x="1029626" y="2058162"/>
              <a:ext cx="4842992" cy="73866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1M IOPS / SERVER</a:t>
              </a:r>
            </a:p>
          </p:txBody>
        </p:sp>
        <p:sp>
          <p:nvSpPr>
            <p:cNvPr id="126" name="TextBox 125">
              <a:extLst>
                <a:ext uri="{FF2B5EF4-FFF2-40B4-BE49-F238E27FC236}">
                  <a16:creationId xmlns:a16="http://schemas.microsoft.com/office/drawing/2014/main" id="{5FB3DA23-8227-40C6-83F1-CE63388F971A}"/>
                </a:ext>
              </a:extLst>
            </p:cNvPr>
            <p:cNvSpPr txBox="1"/>
            <p:nvPr/>
          </p:nvSpPr>
          <p:spPr>
            <a:xfrm>
              <a:off x="1499662" y="2830913"/>
              <a:ext cx="3902916" cy="523220"/>
            </a:xfrm>
            <a:prstGeom prst="rect">
              <a:avLst/>
            </a:prstGeom>
            <a:noFill/>
          </p:spPr>
          <p:txBody>
            <a:bodyPr wrap="square" lIns="182880" tIns="182880" rIns="18288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B9BD5">
                      <a:lumMod val="20000"/>
                      <a:lumOff val="80000"/>
                    </a:srgbClr>
                  </a:solidFill>
                  <a:effectLst/>
                  <a:uLnTx/>
                  <a:uFillTx/>
                  <a:latin typeface="Segoe UI" panose="020B0502040204020203" pitchFamily="34" charset="0"/>
                  <a:ea typeface="+mn-ea"/>
                  <a:cs typeface="Segoe UI" panose="020B0502040204020203" pitchFamily="34" charset="0"/>
                </a:rPr>
                <a:t>Random 4k storage I/O per second from virtual machines</a:t>
              </a:r>
            </a:p>
          </p:txBody>
        </p:sp>
        <p:sp>
          <p:nvSpPr>
            <p:cNvPr id="127" name="TextBox 126">
              <a:extLst>
                <a:ext uri="{FF2B5EF4-FFF2-40B4-BE49-F238E27FC236}">
                  <a16:creationId xmlns:a16="http://schemas.microsoft.com/office/drawing/2014/main" id="{A3A64431-6DEF-4E92-A52A-A5DB6E84992F}"/>
                </a:ext>
              </a:extLst>
            </p:cNvPr>
            <p:cNvSpPr txBox="1"/>
            <p:nvPr/>
          </p:nvSpPr>
          <p:spPr>
            <a:xfrm>
              <a:off x="6050216" y="3278553"/>
              <a:ext cx="25840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a:t>
              </a:r>
            </a:p>
          </p:txBody>
        </p:sp>
      </p:grpSp>
      <p:sp>
        <p:nvSpPr>
          <p:cNvPr id="19" name="TextBox 18">
            <a:extLst>
              <a:ext uri="{FF2B5EF4-FFF2-40B4-BE49-F238E27FC236}">
                <a16:creationId xmlns:a16="http://schemas.microsoft.com/office/drawing/2014/main" id="{EC710141-2DEF-4DEB-9F71-C89EA8A8266F}"/>
              </a:ext>
            </a:extLst>
          </p:cNvPr>
          <p:cNvSpPr txBox="1"/>
          <p:nvPr/>
        </p:nvSpPr>
        <p:spPr>
          <a:xfrm>
            <a:off x="353378" y="983148"/>
            <a:ext cx="6737684" cy="400110"/>
          </a:xfrm>
          <a:prstGeom prst="rect">
            <a:avLst/>
          </a:prstGeom>
          <a:noFill/>
        </p:spPr>
        <p:txBody>
          <a:bodyPr wrap="square">
            <a:spAutoFit/>
          </a:bodyPr>
          <a:lstStyle/>
          <a:p>
            <a:r>
              <a:rPr lang="en-US" sz="2000" dirty="0">
                <a:solidFill>
                  <a:srgbClr val="50E6FF"/>
                </a:solidFill>
                <a:cs typeface="Segoe UI"/>
              </a:rPr>
              <a:t>VM, Containers, &amp; Azure Cloud Services On-Premises</a:t>
            </a:r>
            <a:endParaRPr lang="en-US" sz="2000" dirty="0"/>
          </a:p>
        </p:txBody>
      </p:sp>
    </p:spTree>
    <p:extLst>
      <p:ext uri="{BB962C8B-B14F-4D97-AF65-F5344CB8AC3E}">
        <p14:creationId xmlns:p14="http://schemas.microsoft.com/office/powerpoint/2010/main" val="39089701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F056E3-4768-45A8-9289-9F1F35EA5A8A}"/>
              </a:ext>
              <a:ext uri="{C183D7F6-B498-43B3-948B-1728B52AA6E4}">
                <adec:decorative xmlns:adec="http://schemas.microsoft.com/office/drawing/2017/decorative" val="1"/>
              </a:ext>
            </a:extLst>
          </p:cNvPr>
          <p:cNvSpPr>
            <a:spLocks noGrp="1"/>
          </p:cNvSpPr>
          <p:nvPr>
            <p:ph type="title"/>
          </p:nvPr>
        </p:nvSpPr>
        <p:spPr/>
        <p:txBody>
          <a:bodyPr/>
          <a:lstStyle/>
          <a:p>
            <a:r>
              <a:rPr lang="en-US" dirty="0">
                <a:solidFill>
                  <a:schemeClr val="bg1"/>
                </a:solidFill>
              </a:rPr>
              <a:t>Usage of HCI technology keeps expanding </a:t>
            </a:r>
          </a:p>
        </p:txBody>
      </p:sp>
      <p:sp>
        <p:nvSpPr>
          <p:cNvPr id="6" name="Text Placeholder 5">
            <a:extLst>
              <a:ext uri="{FF2B5EF4-FFF2-40B4-BE49-F238E27FC236}">
                <a16:creationId xmlns:a16="http://schemas.microsoft.com/office/drawing/2014/main" id="{4B1C1405-C79A-4BA5-BB0B-7F72AA85481D}"/>
              </a:ext>
              <a:ext uri="{C183D7F6-B498-43B3-948B-1728B52AA6E4}">
                <adec:decorative xmlns:adec="http://schemas.microsoft.com/office/drawing/2017/decorative" val="1"/>
              </a:ext>
            </a:extLst>
          </p:cNvPr>
          <p:cNvSpPr>
            <a:spLocks noGrp="1"/>
          </p:cNvSpPr>
          <p:nvPr>
            <p:ph type="body" sz="quarter" idx="4294967295"/>
          </p:nvPr>
        </p:nvSpPr>
        <p:spPr>
          <a:xfrm>
            <a:off x="1079653" y="6246813"/>
            <a:ext cx="3649663" cy="153987"/>
          </a:xfrm>
        </p:spPr>
        <p:txBody>
          <a:bodyPr vert="horz" wrap="square" lIns="0" tIns="0" rIns="0" bIns="0" rtlCol="0" anchor="t">
            <a:spAutoFit/>
          </a:bodyPr>
          <a:lstStyle/>
          <a:p>
            <a:pPr marL="0" indent="0" algn="ctr">
              <a:buNone/>
            </a:pPr>
            <a:r>
              <a:rPr lang="en-US" sz="1000" dirty="0">
                <a:solidFill>
                  <a:schemeClr val="bg1"/>
                </a:solidFill>
                <a:cs typeface="Segoe UI"/>
              </a:rPr>
              <a:t>Source: Evaluator Group-CI and HCI in Enterprise 2019</a:t>
            </a:r>
          </a:p>
        </p:txBody>
      </p:sp>
      <p:sp>
        <p:nvSpPr>
          <p:cNvPr id="13" name="TextBox 12">
            <a:extLst>
              <a:ext uri="{FF2B5EF4-FFF2-40B4-BE49-F238E27FC236}">
                <a16:creationId xmlns:a16="http://schemas.microsoft.com/office/drawing/2014/main" id="{8DD9EDB0-603A-4036-A8BA-CBB39E666834}"/>
              </a:ext>
              <a:ext uri="{C183D7F6-B498-43B3-948B-1728B52AA6E4}">
                <adec:decorative xmlns:adec="http://schemas.microsoft.com/office/drawing/2017/decorative" val="1"/>
              </a:ext>
            </a:extLst>
          </p:cNvPr>
          <p:cNvSpPr txBox="1"/>
          <p:nvPr/>
        </p:nvSpPr>
        <p:spPr>
          <a:xfrm>
            <a:off x="588262" y="1144148"/>
            <a:ext cx="9064977" cy="276999"/>
          </a:xfrm>
          <a:prstGeom prst="rect">
            <a:avLst/>
          </a:prstGeom>
          <a:noFill/>
        </p:spPr>
        <p:txBody>
          <a:bodyPr wrap="square" lIns="0" tIns="0" rIns="0" bIns="0" rtlCol="0">
            <a:spAutoFit/>
          </a:bodyPr>
          <a:lstStyle/>
          <a:p>
            <a:r>
              <a:rPr lang="en-US" dirty="0">
                <a:solidFill>
                  <a:srgbClr val="50E6FF"/>
                </a:solidFill>
                <a:latin typeface="+mj-lt"/>
              </a:rPr>
              <a:t>Majority of customers surveyed are planning to buy new HCI in the next year</a:t>
            </a:r>
            <a:endParaRPr lang="en-US" sz="1600" dirty="0">
              <a:solidFill>
                <a:srgbClr val="50E6FF"/>
              </a:solidFill>
              <a:latin typeface="+mj-lt"/>
            </a:endParaRPr>
          </a:p>
        </p:txBody>
      </p:sp>
      <p:pic>
        <p:nvPicPr>
          <p:cNvPr id="7" name="Content Placeholder 7" descr="Are you increasing your use of this technology (HCI)?&#10;">
            <a:extLst>
              <a:ext uri="{FF2B5EF4-FFF2-40B4-BE49-F238E27FC236}">
                <a16:creationId xmlns:a16="http://schemas.microsoft.com/office/drawing/2014/main" id="{A05F9CAB-A7D0-414F-9813-ADF6A9206BB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88262" y="1876361"/>
            <a:ext cx="4920715" cy="4253498"/>
          </a:xfrm>
          <a:prstGeom prst="rect">
            <a:avLst/>
          </a:prstGeom>
          <a:noFill/>
          <a:ln>
            <a:noFill/>
          </a:ln>
          <a:effectLst>
            <a:outerShdw blurRad="292100" dist="139700" dir="2700000" algn="tl" rotWithShape="0">
              <a:srgbClr val="333333">
                <a:alpha val="65000"/>
              </a:srgbClr>
            </a:outerShdw>
          </a:effectLst>
        </p:spPr>
      </p:pic>
      <p:pic>
        <p:nvPicPr>
          <p:cNvPr id="8" name="Content Placeholder 9" descr="Expected timeline for future hyperconverged purchases">
            <a:extLst>
              <a:ext uri="{FF2B5EF4-FFF2-40B4-BE49-F238E27FC236}">
                <a16:creationId xmlns:a16="http://schemas.microsoft.com/office/drawing/2014/main" id="{F41A77B6-FDE3-4C49-9C77-6AFBC9BDF9C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096000" y="2515788"/>
            <a:ext cx="5810948" cy="310373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66E1B1D-6D93-4322-ABDD-B97037BC1D49}"/>
              </a:ext>
              <a:ext uri="{C183D7F6-B498-43B3-948B-1728B52AA6E4}">
                <adec:decorative xmlns:adec="http://schemas.microsoft.com/office/drawing/2017/decorative" val="1"/>
              </a:ext>
            </a:extLst>
          </p:cNvPr>
          <p:cNvSpPr txBox="1"/>
          <p:nvPr/>
        </p:nvSpPr>
        <p:spPr>
          <a:xfrm>
            <a:off x="7551212" y="5752469"/>
            <a:ext cx="3183638" cy="307777"/>
          </a:xfrm>
          <a:prstGeom prst="rect">
            <a:avLst/>
          </a:prstGeom>
          <a:noFill/>
        </p:spPr>
        <p:txBody>
          <a:bodyPr wrap="square" lIns="0" tIns="0" rIns="0" bIns="0" rtlCol="0" anchor="t">
            <a:spAutoFit/>
          </a:bodyPr>
          <a:lstStyle/>
          <a:p>
            <a:pPr algn="ctr"/>
            <a:r>
              <a:rPr lang="en-US" sz="1000">
                <a:solidFill>
                  <a:schemeClr val="bg1"/>
                </a:solidFill>
              </a:rPr>
              <a:t>Source: TBR-HCI Platforms and Customers Research 2019</a:t>
            </a:r>
          </a:p>
        </p:txBody>
      </p:sp>
    </p:spTree>
    <p:extLst>
      <p:ext uri="{BB962C8B-B14F-4D97-AF65-F5344CB8AC3E}">
        <p14:creationId xmlns:p14="http://schemas.microsoft.com/office/powerpoint/2010/main" val="23856702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0337-A64A-4859-9751-003D88DBA776}"/>
              </a:ext>
            </a:extLst>
          </p:cNvPr>
          <p:cNvSpPr>
            <a:spLocks noGrp="1"/>
          </p:cNvSpPr>
          <p:nvPr>
            <p:ph type="title"/>
          </p:nvPr>
        </p:nvSpPr>
        <p:spPr/>
        <p:txBody>
          <a:bodyPr/>
          <a:lstStyle/>
          <a:p>
            <a:r>
              <a:rPr lang="en-US" dirty="0">
                <a:solidFill>
                  <a:schemeClr val="bg1"/>
                </a:solidFill>
                <a:cs typeface="Segoe UI"/>
              </a:rPr>
              <a:t>How to try the new Azure Stack HCI</a:t>
            </a:r>
            <a:endParaRPr lang="en-US" dirty="0">
              <a:solidFill>
                <a:schemeClr val="bg1"/>
              </a:solidFill>
            </a:endParaRPr>
          </a:p>
        </p:txBody>
      </p:sp>
      <p:sp>
        <p:nvSpPr>
          <p:cNvPr id="4" name="Rectangle 3">
            <a:extLst>
              <a:ext uri="{FF2B5EF4-FFF2-40B4-BE49-F238E27FC236}">
                <a16:creationId xmlns:a16="http://schemas.microsoft.com/office/drawing/2014/main" id="{127D640D-4B5B-4D41-A388-BB33CC1EFC5F}"/>
              </a:ext>
              <a:ext uri="{C183D7F6-B498-43B3-948B-1728B52AA6E4}">
                <adec:decorative xmlns:adec="http://schemas.microsoft.com/office/drawing/2017/decorative" val="1"/>
              </a:ext>
            </a:extLst>
          </p:cNvPr>
          <p:cNvSpPr/>
          <p:nvPr/>
        </p:nvSpPr>
        <p:spPr bwMode="auto">
          <a:xfrm>
            <a:off x="699911" y="1971389"/>
            <a:ext cx="5029200" cy="3300526"/>
          </a:xfrm>
          <a:prstGeom prst="rect">
            <a:avLst/>
          </a:pr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6B0937C-A392-4574-A723-158723826756}"/>
              </a:ext>
              <a:ext uri="{C183D7F6-B498-43B3-948B-1728B52AA6E4}">
                <adec:decorative xmlns:adec="http://schemas.microsoft.com/office/drawing/2017/decorative" val="1"/>
              </a:ext>
            </a:extLst>
          </p:cNvPr>
          <p:cNvSpPr/>
          <p:nvPr/>
        </p:nvSpPr>
        <p:spPr bwMode="auto">
          <a:xfrm>
            <a:off x="2746022" y="2259189"/>
            <a:ext cx="914400" cy="17215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52D4787-A912-448F-9883-F6E7F8E045CE}"/>
              </a:ext>
              <a:ext uri="{C183D7F6-B498-43B3-948B-1728B52AA6E4}">
                <adec:decorative xmlns:adec="http://schemas.microsoft.com/office/drawing/2017/decorative" val="1"/>
              </a:ext>
            </a:extLst>
          </p:cNvPr>
          <p:cNvSpPr/>
          <p:nvPr/>
        </p:nvSpPr>
        <p:spPr bwMode="auto">
          <a:xfrm>
            <a:off x="2746022" y="2474244"/>
            <a:ext cx="914400" cy="17215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199EB6C-40E0-49FA-9CE3-C3A08AA5854A}"/>
              </a:ext>
              <a:ext uri="{C183D7F6-B498-43B3-948B-1728B52AA6E4}">
                <adec:decorative xmlns:adec="http://schemas.microsoft.com/office/drawing/2017/decorative" val="1"/>
              </a:ext>
            </a:extLst>
          </p:cNvPr>
          <p:cNvSpPr/>
          <p:nvPr/>
        </p:nvSpPr>
        <p:spPr bwMode="auto">
          <a:xfrm>
            <a:off x="2746022" y="2689298"/>
            <a:ext cx="914400" cy="17215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E9365C23-BE2D-493A-B5A4-34691B6F7AAA}"/>
              </a:ext>
            </a:extLst>
          </p:cNvPr>
          <p:cNvSpPr txBox="1"/>
          <p:nvPr/>
        </p:nvSpPr>
        <p:spPr>
          <a:xfrm>
            <a:off x="1187063" y="3160894"/>
            <a:ext cx="3957210" cy="1107996"/>
          </a:xfrm>
          <a:prstGeom prst="rect">
            <a:avLst/>
          </a:prstGeom>
          <a:noFill/>
        </p:spPr>
        <p:txBody>
          <a:bodyPr wrap="square" lIns="0" tIns="0" rIns="0" bIns="0" rtlCol="0" anchor="t">
            <a:spAutoFit/>
          </a:bodyPr>
          <a:lstStyle/>
          <a:p>
            <a:pPr algn="ct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Buy a validated hardware solution from a trusted partner </a:t>
            </a:r>
            <a:r>
              <a:rPr lang="en-US" dirty="0">
                <a:solidFill>
                  <a:schemeClr val="bg1"/>
                </a:solidFill>
                <a:latin typeface="Segoe UI"/>
              </a:rPr>
              <a:t>or reuse existing hardware if it matches a solution in the Azure Stack HCI Catalog</a:t>
            </a:r>
            <a:endParaRPr lang="en-US" sz="1800" b="0" i="0" u="none" strike="noStrike" kern="1200" cap="none" spc="0" normalizeH="0" baseline="0" noProof="0" dirty="0">
              <a:ln>
                <a:noFill/>
              </a:ln>
              <a:solidFill>
                <a:schemeClr val="bg1"/>
              </a:solidFill>
              <a:effectLst/>
              <a:uLnTx/>
              <a:uFillTx/>
              <a:latin typeface="Segoe UI"/>
              <a:cs typeface="Segoe UI"/>
            </a:endParaRPr>
          </a:p>
        </p:txBody>
      </p:sp>
      <p:sp>
        <p:nvSpPr>
          <p:cNvPr id="15" name="Rectangle 14">
            <a:hlinkClick r:id="rId3"/>
            <a:extLst>
              <a:ext uri="{FF2B5EF4-FFF2-40B4-BE49-F238E27FC236}">
                <a16:creationId xmlns:a16="http://schemas.microsoft.com/office/drawing/2014/main" id="{9C54AD63-F341-4EBE-98F3-F850569211B6}"/>
              </a:ext>
            </a:extLst>
          </p:cNvPr>
          <p:cNvSpPr/>
          <p:nvPr/>
        </p:nvSpPr>
        <p:spPr bwMode="auto">
          <a:xfrm>
            <a:off x="1947107" y="4580328"/>
            <a:ext cx="2596896" cy="4515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hlinkClick r:id="rId3">
                  <a:extLst>
                    <a:ext uri="{A12FA001-AC4F-418D-AE19-62706E023703}">
                      <ahyp:hlinkClr xmlns:ahyp="http://schemas.microsoft.com/office/drawing/2018/hyperlinkcolor" val="tx"/>
                    </a:ext>
                  </a:extLst>
                </a:hlinkClick>
              </a:rPr>
              <a:t>Browse solutions</a:t>
            </a:r>
            <a:endPar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endParaRPr>
          </a:p>
        </p:txBody>
      </p:sp>
      <p:sp>
        <p:nvSpPr>
          <p:cNvPr id="25" name="TextBox 24">
            <a:extLst>
              <a:ext uri="{FF2B5EF4-FFF2-40B4-BE49-F238E27FC236}">
                <a16:creationId xmlns:a16="http://schemas.microsoft.com/office/drawing/2014/main" id="{0002626D-DEB2-4081-8963-F8C22E8FE8B2}"/>
              </a:ext>
            </a:extLst>
          </p:cNvPr>
          <p:cNvSpPr txBox="1"/>
          <p:nvPr/>
        </p:nvSpPr>
        <p:spPr>
          <a:xfrm>
            <a:off x="5906911" y="3313875"/>
            <a:ext cx="575733" cy="307777"/>
          </a:xfrm>
          <a:prstGeom prst="rect">
            <a:avLst/>
          </a:prstGeom>
          <a:noFill/>
        </p:spPr>
        <p:txBody>
          <a:bodyPr wrap="square" lIns="0" tIns="0" rIns="0" bIns="0" rtlCol="0" anchor="t">
            <a:spAutoFit/>
          </a:bodyPr>
          <a:lstStyle/>
          <a:p>
            <a:pPr marL="0" marR="0" lvl="0" indent="0" algn="ctr" defTabSz="914400">
              <a:lnSpc>
                <a:spcPct val="100000"/>
              </a:lnSpc>
              <a:spcBef>
                <a:spcPts val="0"/>
              </a:spcBef>
              <a:spcAft>
                <a:spcPts val="0"/>
              </a:spcAft>
              <a:buNone/>
              <a:tabLst/>
              <a:defRPr/>
            </a:pPr>
            <a:r>
              <a:rPr lang="en-US" sz="2000" b="1">
                <a:solidFill>
                  <a:srgbClr val="FFFFFF"/>
                </a:solidFill>
                <a:latin typeface="Segoe UI"/>
              </a:rPr>
              <a:t>AND</a:t>
            </a:r>
            <a:endParaRPr lang="en-US">
              <a:ea typeface="+mn-ea"/>
              <a:cs typeface="+mn-cs"/>
            </a:endParaRPr>
          </a:p>
        </p:txBody>
      </p:sp>
      <p:sp>
        <p:nvSpPr>
          <p:cNvPr id="6" name="Rectangle 5">
            <a:extLst>
              <a:ext uri="{FF2B5EF4-FFF2-40B4-BE49-F238E27FC236}">
                <a16:creationId xmlns:a16="http://schemas.microsoft.com/office/drawing/2014/main" id="{4B935955-F0A9-40B1-BDF2-3C4518796D20}"/>
              </a:ext>
              <a:ext uri="{C183D7F6-B498-43B3-948B-1728B52AA6E4}">
                <adec:decorative xmlns:adec="http://schemas.microsoft.com/office/drawing/2017/decorative" val="1"/>
              </a:ext>
            </a:extLst>
          </p:cNvPr>
          <p:cNvSpPr/>
          <p:nvPr/>
        </p:nvSpPr>
        <p:spPr bwMode="auto">
          <a:xfrm>
            <a:off x="6660444" y="1971389"/>
            <a:ext cx="5029200" cy="330052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00B27770-6953-479A-9327-E5C536E5CA8E}"/>
              </a:ext>
              <a:ext uri="{C183D7F6-B498-43B3-948B-1728B52AA6E4}">
                <adec:decorative xmlns:adec="http://schemas.microsoft.com/office/drawing/2017/decorative" val="1"/>
              </a:ext>
            </a:extLst>
          </p:cNvPr>
          <p:cNvGrpSpPr/>
          <p:nvPr/>
        </p:nvGrpSpPr>
        <p:grpSpPr>
          <a:xfrm>
            <a:off x="8720663" y="2174517"/>
            <a:ext cx="1253067" cy="676769"/>
            <a:chOff x="7416800" y="4809067"/>
            <a:chExt cx="1253067" cy="676769"/>
          </a:xfrm>
        </p:grpSpPr>
        <p:sp>
          <p:nvSpPr>
            <p:cNvPr id="19" name="Rectangle 18">
              <a:extLst>
                <a:ext uri="{FF2B5EF4-FFF2-40B4-BE49-F238E27FC236}">
                  <a16:creationId xmlns:a16="http://schemas.microsoft.com/office/drawing/2014/main" id="{0248690A-68CC-44E2-9212-31B75BCD4C8F}"/>
                </a:ext>
              </a:extLst>
            </p:cNvPr>
            <p:cNvSpPr/>
            <p:nvPr/>
          </p:nvSpPr>
          <p:spPr bwMode="auto">
            <a:xfrm>
              <a:off x="7710311" y="5012267"/>
              <a:ext cx="699911" cy="473569"/>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0CDF2A6-BEBE-48D4-8398-B3256BC02186}"/>
                </a:ext>
              </a:extLst>
            </p:cNvPr>
            <p:cNvSpPr/>
            <p:nvPr/>
          </p:nvSpPr>
          <p:spPr bwMode="auto">
            <a:xfrm>
              <a:off x="7416800" y="4809067"/>
              <a:ext cx="1253067" cy="47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 name="Arrow: Down 17">
            <a:extLst>
              <a:ext uri="{FF2B5EF4-FFF2-40B4-BE49-F238E27FC236}">
                <a16:creationId xmlns:a16="http://schemas.microsoft.com/office/drawing/2014/main" id="{B978BBA7-3BED-4EAE-949C-85A6BB6756AD}"/>
              </a:ext>
              <a:ext uri="{C183D7F6-B498-43B3-948B-1728B52AA6E4}">
                <adec:decorative xmlns:adec="http://schemas.microsoft.com/office/drawing/2017/decorative" val="1"/>
              </a:ext>
            </a:extLst>
          </p:cNvPr>
          <p:cNvSpPr/>
          <p:nvPr/>
        </p:nvSpPr>
        <p:spPr bwMode="auto">
          <a:xfrm>
            <a:off x="9194797" y="2276397"/>
            <a:ext cx="304800" cy="45155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2C436FD7-99F4-44FF-8A35-1064708014A1}"/>
              </a:ext>
            </a:extLst>
          </p:cNvPr>
          <p:cNvSpPr txBox="1"/>
          <p:nvPr/>
        </p:nvSpPr>
        <p:spPr>
          <a:xfrm>
            <a:off x="7218608" y="3246926"/>
            <a:ext cx="4154311" cy="553998"/>
          </a:xfrm>
          <a:prstGeom prst="rect">
            <a:avLst/>
          </a:prstGeom>
          <a:noFill/>
        </p:spPr>
        <p:txBody>
          <a:bodyPr wrap="square" lIns="0" tIns="0" rIns="0" bIns="0" rtlCol="0" anchor="t">
            <a:spAutoFit/>
          </a:bodyPr>
          <a:lstStyle/>
          <a:p>
            <a:pPr algn="ctr">
              <a:defRPr/>
            </a:pPr>
            <a:r>
              <a:rPr lang="en-US" dirty="0">
                <a:solidFill>
                  <a:schemeClr val="bg1"/>
                </a:solidFill>
                <a:latin typeface="Segoe UI"/>
              </a:rPr>
              <a:t>Install</a:t>
            </a:r>
            <a:r>
              <a:rPr kumimoji="0" lang="en-US" sz="1800" b="0" i="0" u="none" strike="noStrike" kern="1200" cap="none" spc="0" normalizeH="0" baseline="0" noProof="0" dirty="0">
                <a:ln>
                  <a:noFill/>
                </a:ln>
                <a:solidFill>
                  <a:schemeClr val="bg1"/>
                </a:solidFill>
                <a:effectLst/>
                <a:uLnTx/>
                <a:uFillTx/>
                <a:latin typeface="Segoe UI"/>
                <a:ea typeface="+mn-ea"/>
                <a:cs typeface="+mn-cs"/>
              </a:rPr>
              <a:t> Azure Stack HCI software with a free </a:t>
            </a:r>
            <a:r>
              <a:rPr lang="en-US" dirty="0">
                <a:solidFill>
                  <a:schemeClr val="bg1"/>
                </a:solidFill>
                <a:latin typeface="Segoe UI"/>
              </a:rPr>
              <a:t>60-day</a:t>
            </a:r>
            <a:r>
              <a:rPr kumimoji="0" lang="en-US" sz="1800" b="0" i="0" u="none" strike="noStrike" kern="1200" cap="none" spc="0" normalizeH="0" baseline="0" noProof="0" dirty="0">
                <a:ln>
                  <a:noFill/>
                </a:ln>
                <a:solidFill>
                  <a:schemeClr val="bg1"/>
                </a:solidFill>
                <a:effectLst/>
                <a:uLnTx/>
                <a:uFillTx/>
                <a:latin typeface="Segoe UI"/>
                <a:ea typeface="+mn-ea"/>
                <a:cs typeface="+mn-cs"/>
              </a:rPr>
              <a:t> trial</a:t>
            </a:r>
            <a:endParaRPr lang="en-US" sz="1800" b="0" i="0" u="none" strike="noStrike" kern="1200" cap="none" spc="0" normalizeH="0" baseline="0" noProof="0" dirty="0">
              <a:ln>
                <a:noFill/>
              </a:ln>
              <a:solidFill>
                <a:schemeClr val="bg1"/>
              </a:solidFill>
              <a:effectLst/>
              <a:uLnTx/>
              <a:uFillTx/>
              <a:latin typeface="Segoe UI"/>
              <a:cs typeface="Segoe UI"/>
            </a:endParaRPr>
          </a:p>
        </p:txBody>
      </p:sp>
      <p:sp>
        <p:nvSpPr>
          <p:cNvPr id="23" name="Rectangle 22">
            <a:hlinkClick r:id="rId3"/>
            <a:extLst>
              <a:ext uri="{FF2B5EF4-FFF2-40B4-BE49-F238E27FC236}">
                <a16:creationId xmlns:a16="http://schemas.microsoft.com/office/drawing/2014/main" id="{0516C01F-4DD0-4CCF-BED1-80464670839D}"/>
              </a:ext>
            </a:extLst>
          </p:cNvPr>
          <p:cNvSpPr/>
          <p:nvPr/>
        </p:nvSpPr>
        <p:spPr bwMode="auto">
          <a:xfrm>
            <a:off x="8048976" y="4580328"/>
            <a:ext cx="2596443" cy="4515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hlinkClick r:id="rId4">
                  <a:extLst>
                    <a:ext uri="{A12FA001-AC4F-418D-AE19-62706E023703}">
                      <ahyp:hlinkClr xmlns:ahyp="http://schemas.microsoft.com/office/drawing/2018/hyperlinkcolor" val="tx"/>
                    </a:ext>
                  </a:extLst>
                </a:hlinkClick>
              </a:rPr>
              <a:t>Download software</a:t>
            </a:r>
            <a:endPar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endParaRPr>
          </a:p>
        </p:txBody>
      </p:sp>
      <p:sp>
        <p:nvSpPr>
          <p:cNvPr id="27" name="TextBox 26">
            <a:extLst>
              <a:ext uri="{FF2B5EF4-FFF2-40B4-BE49-F238E27FC236}">
                <a16:creationId xmlns:a16="http://schemas.microsoft.com/office/drawing/2014/main" id="{7675EA76-1448-4769-819D-769FBB614E52}"/>
              </a:ext>
            </a:extLst>
          </p:cNvPr>
          <p:cNvSpPr txBox="1"/>
          <p:nvPr/>
        </p:nvSpPr>
        <p:spPr>
          <a:xfrm>
            <a:off x="703334" y="5570697"/>
            <a:ext cx="10379177" cy="738664"/>
          </a:xfrm>
          <a:prstGeom prst="rect">
            <a:avLst/>
          </a:prstGeom>
          <a:noFill/>
        </p:spPr>
        <p:txBody>
          <a:bodyPr wrap="square" lIns="91440" tIns="45720" rIns="91440" bIns="45720" anchor="t">
            <a:spAutoFit/>
          </a:bodyPr>
          <a:lstStyle/>
          <a:p>
            <a:pPr>
              <a:defRPr/>
            </a:pPr>
            <a:r>
              <a:rPr kumimoji="0" lang="en-US" sz="14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rPr>
              <a:t>Please </a:t>
            </a:r>
            <a:r>
              <a:rPr lang="en-US" sz="1400">
                <a:solidFill>
                  <a:srgbClr val="FFFFFF"/>
                </a:solidFill>
                <a:latin typeface="Segoe UI"/>
                <a:ea typeface="Times New Roman" panose="02020603050405020304" pitchFamily="18" charset="0"/>
                <a:cs typeface="Segoe UI"/>
              </a:rPr>
              <a:t>note: </a:t>
            </a:r>
            <a:endParaRPr lang="en-US" sz="1400" dirty="0">
              <a:solidFill>
                <a:srgbClr val="FFFFFF"/>
              </a:solidFill>
              <a:latin typeface="Segoe UI"/>
              <a:ea typeface="Times New Roman" panose="02020603050405020304" pitchFamily="18" charset="0"/>
              <a:cs typeface="Segoe UI"/>
            </a:endParaRPr>
          </a:p>
          <a:p>
            <a:pPr>
              <a:defRPr/>
            </a:pPr>
            <a:r>
              <a:rPr lang="en-US" sz="1400">
                <a:solidFill>
                  <a:srgbClr val="FFFFFF"/>
                </a:solidFill>
                <a:latin typeface="Segoe UI"/>
                <a:ea typeface="Times New Roman" panose="02020603050405020304" pitchFamily="18" charset="0"/>
                <a:cs typeface="Segoe UI"/>
              </a:rPr>
              <a:t>1. An</a:t>
            </a:r>
            <a:r>
              <a:rPr kumimoji="0" lang="en-US" sz="14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rPr>
              <a:t> Azure subscription is required to complete the full set-up on your server hardware</a:t>
            </a:r>
            <a:endParaRPr lang="en-US" sz="14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endParaRPr>
          </a:p>
          <a:p>
            <a:pPr>
              <a:defRPr/>
            </a:pPr>
            <a:r>
              <a:rPr lang="en-US" sz="1400">
                <a:solidFill>
                  <a:srgbClr val="FFFFFF"/>
                </a:solidFill>
                <a:latin typeface="Segoe UI"/>
                <a:cs typeface="Segoe UI"/>
              </a:rPr>
              <a:t>2. Integrated systems (and some validated nodes) come with Azure Stack HCI software pre-installed</a:t>
            </a:r>
            <a:endParaRPr lang="en-US" sz="1400" dirty="0">
              <a:solidFill>
                <a:srgbClr val="FFFFFF"/>
              </a:solidFill>
              <a:latin typeface="Segoe UI"/>
              <a:cs typeface="Segoe UI"/>
            </a:endParaRPr>
          </a:p>
        </p:txBody>
      </p:sp>
    </p:spTree>
    <p:extLst>
      <p:ext uri="{BB962C8B-B14F-4D97-AF65-F5344CB8AC3E}">
        <p14:creationId xmlns:p14="http://schemas.microsoft.com/office/powerpoint/2010/main" val="317585076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F27E-9C1C-4EAA-9CBE-979F757C8F49}"/>
              </a:ext>
            </a:extLst>
          </p:cNvPr>
          <p:cNvSpPr>
            <a:spLocks noGrp="1"/>
          </p:cNvSpPr>
          <p:nvPr>
            <p:ph type="title"/>
          </p:nvPr>
        </p:nvSpPr>
        <p:spPr>
          <a:xfrm>
            <a:off x="588263" y="457200"/>
            <a:ext cx="9480770" cy="553998"/>
          </a:xfrm>
        </p:spPr>
        <p:txBody>
          <a:bodyPr/>
          <a:lstStyle/>
          <a:p>
            <a:r>
              <a:rPr lang="en-US" dirty="0">
                <a:solidFill>
                  <a:schemeClr val="bg1"/>
                </a:solidFill>
              </a:rPr>
              <a:t>Microsoft Learning Paths</a:t>
            </a:r>
          </a:p>
        </p:txBody>
      </p:sp>
      <p:sp>
        <p:nvSpPr>
          <p:cNvPr id="3" name="Text Placeholder 2">
            <a:extLst>
              <a:ext uri="{FF2B5EF4-FFF2-40B4-BE49-F238E27FC236}">
                <a16:creationId xmlns:a16="http://schemas.microsoft.com/office/drawing/2014/main" id="{7F414F9A-9DC6-4493-89E2-B922042E6003}"/>
              </a:ext>
            </a:extLst>
          </p:cNvPr>
          <p:cNvSpPr>
            <a:spLocks noGrp="1"/>
          </p:cNvSpPr>
          <p:nvPr>
            <p:ph type="body" sz="quarter" idx="4294967295"/>
          </p:nvPr>
        </p:nvSpPr>
        <p:spPr>
          <a:xfrm>
            <a:off x="1467257" y="2308227"/>
            <a:ext cx="3785191" cy="307777"/>
          </a:xfrm>
        </p:spPr>
        <p:txBody>
          <a:bodyPr/>
          <a:lstStyle/>
          <a:p>
            <a:pPr marL="0" indent="0">
              <a:buNone/>
            </a:pPr>
            <a:r>
              <a:rPr lang="en-US" sz="2000" dirty="0">
                <a:solidFill>
                  <a:srgbClr val="50E6FF"/>
                </a:solidFill>
                <a:latin typeface="+mj-lt"/>
                <a:hlinkClick r:id="rId3">
                  <a:extLst>
                    <a:ext uri="{A12FA001-AC4F-418D-AE19-62706E023703}">
                      <ahyp:hlinkClr xmlns:ahyp="http://schemas.microsoft.com/office/drawing/2018/hyperlinkcolor" val="tx"/>
                    </a:ext>
                  </a:extLst>
                </a:hlinkClick>
              </a:rPr>
              <a:t>Azure Stack HCI Foundations</a:t>
            </a:r>
            <a:endParaRPr lang="en-US" sz="2000" dirty="0">
              <a:solidFill>
                <a:srgbClr val="50E6FF"/>
              </a:solidFill>
              <a:latin typeface="+mj-lt"/>
            </a:endParaRPr>
          </a:p>
        </p:txBody>
      </p:sp>
      <p:sp>
        <p:nvSpPr>
          <p:cNvPr id="4" name="Text Placeholder 3">
            <a:extLst>
              <a:ext uri="{FF2B5EF4-FFF2-40B4-BE49-F238E27FC236}">
                <a16:creationId xmlns:a16="http://schemas.microsoft.com/office/drawing/2014/main" id="{4B94C2C2-A5C3-4FB2-868F-A4024629B89D}"/>
              </a:ext>
            </a:extLst>
          </p:cNvPr>
          <p:cNvSpPr>
            <a:spLocks noGrp="1"/>
          </p:cNvSpPr>
          <p:nvPr>
            <p:ph type="body" sz="quarter" idx="4294967295"/>
          </p:nvPr>
        </p:nvSpPr>
        <p:spPr>
          <a:xfrm>
            <a:off x="1467257" y="3210470"/>
            <a:ext cx="4541838" cy="1846659"/>
          </a:xfrm>
        </p:spPr>
        <p:txBody>
          <a:bodyPr/>
          <a:lstStyle/>
          <a:p>
            <a:pPr marL="0" marR="0" lvl="0" indent="0" algn="l" defTabSz="914400" rtl="0" eaLnBrk="1" fontAlgn="auto" latinLnBrk="0" hangingPunct="1">
              <a:lnSpc>
                <a:spcPct val="100000"/>
              </a:lnSpc>
              <a:spcBef>
                <a:spcPts val="0"/>
              </a:spcBef>
              <a:spcAft>
                <a:spcPts val="600"/>
              </a:spcAft>
              <a:buClrTx/>
              <a:buSzPts val="1000"/>
              <a:buNone/>
              <a:tabLst>
                <a:tab pos="457200" algn="l"/>
              </a:tabLst>
              <a:defRPr/>
            </a:pPr>
            <a:r>
              <a:rPr kumimoji="0" lang="en-US" sz="1400" i="0" u="none" strike="noStrike" kern="1200" cap="none" spc="0" normalizeH="0" baseline="0" noProof="0" dirty="0">
                <a:ln>
                  <a:noFill/>
                </a:ln>
                <a:solidFill>
                  <a:srgbClr val="50E6FF"/>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rPr>
              <a:t>Modules: </a:t>
            </a: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4">
                  <a:extLst>
                    <a:ext uri="{A12FA001-AC4F-418D-AE19-62706E023703}">
                      <ahyp:hlinkClr xmlns:ahyp="http://schemas.microsoft.com/office/drawing/2018/hyperlinkcolor" val="tx"/>
                    </a:ext>
                  </a:extLst>
                </a:hlinkClick>
              </a:rPr>
              <a:t>Introduction to Azure </a:t>
            </a: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5">
                  <a:extLst>
                    <a:ext uri="{A12FA001-AC4F-418D-AE19-62706E023703}">
                      <ahyp:hlinkClr xmlns:ahyp="http://schemas.microsoft.com/office/drawing/2018/hyperlinkcolor" val="tx"/>
                    </a:ext>
                  </a:extLst>
                </a:hlinkClick>
              </a:rPr>
              <a:t>Stack</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fr-FR"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6">
                  <a:extLst>
                    <a:ext uri="{A12FA001-AC4F-418D-AE19-62706E023703}">
                      <ahyp:hlinkClr xmlns:ahyp="http://schemas.microsoft.com/office/drawing/2018/hyperlinkcolor" val="tx"/>
                    </a:ext>
                  </a:extLst>
                </a:hlinkClick>
              </a:rPr>
              <a:t>Introduction to Azure Stack HCI </a:t>
            </a:r>
            <a:r>
              <a:rPr kumimoji="0" lang="fr-FR"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7">
                  <a:extLst>
                    <a:ext uri="{A12FA001-AC4F-418D-AE19-62706E023703}">
                      <ahyp:hlinkClr xmlns:ahyp="http://schemas.microsoft.com/office/drawing/2018/hyperlinkcolor" val="tx"/>
                    </a:ext>
                  </a:extLst>
                </a:hlinkClick>
              </a:rPr>
              <a:t>core technologies</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8">
                  <a:extLst>
                    <a:ext uri="{A12FA001-AC4F-418D-AE19-62706E023703}">
                      <ahyp:hlinkClr xmlns:ahyp="http://schemas.microsoft.com/office/drawing/2018/hyperlinkcolor" val="tx"/>
                    </a:ext>
                  </a:extLst>
                </a:hlinkClick>
              </a:rPr>
              <a:t>Plan and deploy Azure Stack HCI</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Integrate Azure Arc and Azure Stack HCI</a:t>
            </a:r>
            <a:endParaRPr lang="en-US" dirty="0"/>
          </a:p>
        </p:txBody>
      </p:sp>
      <p:sp>
        <p:nvSpPr>
          <p:cNvPr id="7" name="Text Placeholder 2">
            <a:extLst>
              <a:ext uri="{FF2B5EF4-FFF2-40B4-BE49-F238E27FC236}">
                <a16:creationId xmlns:a16="http://schemas.microsoft.com/office/drawing/2014/main" id="{DD6A017E-83D6-4FC1-A9D7-C65AEA0E2231}"/>
              </a:ext>
            </a:extLst>
          </p:cNvPr>
          <p:cNvSpPr txBox="1">
            <a:spLocks/>
          </p:cNvSpPr>
          <p:nvPr/>
        </p:nvSpPr>
        <p:spPr>
          <a:xfrm>
            <a:off x="6810188" y="2308227"/>
            <a:ext cx="45418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rgbClr val="50E6FF"/>
                </a:solidFill>
                <a:latin typeface="+mj-lt"/>
                <a:hlinkClick r:id="rId10">
                  <a:extLst>
                    <a:ext uri="{A12FA001-AC4F-418D-AE19-62706E023703}">
                      <ahyp:hlinkClr xmlns:ahyp="http://schemas.microsoft.com/office/drawing/2018/hyperlinkcolor" val="tx"/>
                    </a:ext>
                  </a:extLst>
                </a:hlinkClick>
              </a:rPr>
              <a:t>Operate and Maintain Azure Stack HCI</a:t>
            </a:r>
            <a:endParaRPr lang="en-US" sz="2000" dirty="0">
              <a:solidFill>
                <a:srgbClr val="50E6FF"/>
              </a:solidFill>
              <a:latin typeface="+mj-lt"/>
            </a:endParaRPr>
          </a:p>
        </p:txBody>
      </p:sp>
      <p:sp>
        <p:nvSpPr>
          <p:cNvPr id="8" name="Text Placeholder 3">
            <a:extLst>
              <a:ext uri="{FF2B5EF4-FFF2-40B4-BE49-F238E27FC236}">
                <a16:creationId xmlns:a16="http://schemas.microsoft.com/office/drawing/2014/main" id="{4F4AD5EF-7FC7-4B4C-8C52-E0849E6A97A8}"/>
              </a:ext>
            </a:extLst>
          </p:cNvPr>
          <p:cNvSpPr txBox="1">
            <a:spLocks/>
          </p:cNvSpPr>
          <p:nvPr/>
        </p:nvSpPr>
        <p:spPr>
          <a:xfrm>
            <a:off x="6810188" y="3210470"/>
            <a:ext cx="4541838"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600"/>
              </a:spcAft>
              <a:buSzPts val="1000"/>
              <a:buFont typeface="Wingdings" panose="05000000000000000000" pitchFamily="2" charset="2"/>
              <a:buNone/>
              <a:tabLst>
                <a:tab pos="457200" algn="l"/>
              </a:tabLst>
              <a:defRPr/>
            </a:pPr>
            <a:r>
              <a:rPr lang="en-US" sz="1400" dirty="0">
                <a:solidFill>
                  <a:srgbClr val="50E6FF"/>
                </a:solidFill>
                <a:ea typeface="Times New Roman" panose="02020603050405020304" pitchFamily="18" charset="0"/>
                <a:cs typeface="Segoe UI Semibold" panose="020B0702040204020203" pitchFamily="34" charset="0"/>
              </a:rPr>
              <a:t>Modules: </a:t>
            </a:r>
            <a:endParaRPr lang="en-US" sz="1400" dirty="0">
              <a:solidFill>
                <a:schemeClr val="bg1"/>
              </a:solidFill>
              <a:ea typeface="Times New Roman" panose="02020603050405020304" pitchFamily="18" charset="0"/>
              <a:cs typeface="Segoe UI Semibold" panose="020B0702040204020203" pitchFamily="34" charset="0"/>
            </a:endParaRPr>
          </a:p>
          <a:p>
            <a:pPr marL="182880" indent="-182880">
              <a:spcBef>
                <a:spcPts val="0"/>
              </a:spcBef>
              <a:spcAft>
                <a:spcPts val="1800"/>
              </a:spcAft>
              <a:buClr>
                <a:srgbClr val="50E6FF"/>
              </a:buClr>
              <a:buFont typeface="Arial" panose="020B0604020202020204" pitchFamily="34" charset="0"/>
              <a:buChar char="•"/>
            </a:pPr>
            <a:r>
              <a:rPr lang="en-US" sz="1400" dirty="0">
                <a:solidFill>
                  <a:schemeClr val="bg1"/>
                </a:solidFill>
                <a:hlinkClick r:id="rId11">
                  <a:extLst>
                    <a:ext uri="{A12FA001-AC4F-418D-AE19-62706E023703}">
                      <ahyp:hlinkClr xmlns:ahyp="http://schemas.microsoft.com/office/drawing/2018/hyperlinkcolor" val="tx"/>
                    </a:ext>
                  </a:extLst>
                </a:hlinkClick>
              </a:rPr>
              <a:t>Manage Azure Stack HCI clusters</a:t>
            </a:r>
            <a:endParaRPr lang="en-US" sz="1400" dirty="0">
              <a:solidFill>
                <a:schemeClr val="bg1"/>
              </a:solidFill>
            </a:endParaRPr>
          </a:p>
          <a:p>
            <a:pPr marL="182880" indent="-182880">
              <a:spcBef>
                <a:spcPts val="0"/>
              </a:spcBef>
              <a:spcAft>
                <a:spcPts val="1800"/>
              </a:spcAft>
              <a:buClr>
                <a:srgbClr val="50E6FF"/>
              </a:buClr>
              <a:buFont typeface="Arial" panose="020B0604020202020204" pitchFamily="34" charset="0"/>
              <a:buChar char="•"/>
            </a:pPr>
            <a:r>
              <a:rPr lang="en-US" sz="1400" dirty="0">
                <a:solidFill>
                  <a:schemeClr val="bg1"/>
                </a:solidFill>
                <a:hlinkClick r:id="rId12">
                  <a:extLst>
                    <a:ext uri="{A12FA001-AC4F-418D-AE19-62706E023703}">
                      <ahyp:hlinkClr xmlns:ahyp="http://schemas.microsoft.com/office/drawing/2018/hyperlinkcolor" val="tx"/>
                    </a:ext>
                  </a:extLst>
                </a:hlinkClick>
              </a:rPr>
              <a:t>Integrate Azure services with Azure Stack HCI</a:t>
            </a:r>
            <a:endParaRPr lang="en-US" sz="1400" dirty="0">
              <a:solidFill>
                <a:schemeClr val="bg1"/>
              </a:solidFill>
            </a:endParaRPr>
          </a:p>
          <a:p>
            <a:pPr marL="182880" indent="-182880">
              <a:spcBef>
                <a:spcPts val="0"/>
              </a:spcBef>
              <a:spcAft>
                <a:spcPts val="1800"/>
              </a:spcAft>
              <a:buClr>
                <a:srgbClr val="50E6FF"/>
              </a:buClr>
              <a:buFont typeface="Arial" panose="020B0604020202020204" pitchFamily="34" charset="0"/>
              <a:buChar char="•"/>
            </a:pPr>
            <a:r>
              <a:rPr lang="en-US" sz="1400" dirty="0">
                <a:solidFill>
                  <a:schemeClr val="bg1"/>
                </a:solidFill>
                <a:hlinkClick r:id="rId13">
                  <a:extLst>
                    <a:ext uri="{A12FA001-AC4F-418D-AE19-62706E023703}">
                      <ahyp:hlinkClr xmlns:ahyp="http://schemas.microsoft.com/office/drawing/2018/hyperlinkcolor" val="tx"/>
                    </a:ext>
                  </a:extLst>
                </a:hlinkClick>
              </a:rPr>
              <a:t>Manage Azure Stack HCI virtual machine workloads</a:t>
            </a:r>
            <a:endParaRPr lang="en-US" sz="1400" dirty="0">
              <a:solidFill>
                <a:schemeClr val="bg1"/>
              </a:solidFill>
            </a:endParaRPr>
          </a:p>
          <a:p>
            <a:pPr marL="182880" indent="-182880">
              <a:spcBef>
                <a:spcPts val="0"/>
              </a:spcBef>
              <a:spcAft>
                <a:spcPts val="1800"/>
              </a:spcAft>
              <a:buClr>
                <a:srgbClr val="50E6FF"/>
              </a:buClr>
              <a:buFont typeface="Arial" panose="020B0604020202020204" pitchFamily="34" charset="0"/>
              <a:buChar char="•"/>
            </a:pPr>
            <a:r>
              <a:rPr lang="en-US" sz="1400" dirty="0">
                <a:solidFill>
                  <a:schemeClr val="bg1"/>
                </a:solidFill>
                <a:hlinkClick r:id="rId14">
                  <a:extLst>
                    <a:ext uri="{A12FA001-AC4F-418D-AE19-62706E023703}">
                      <ahyp:hlinkClr xmlns:ahyp="http://schemas.microsoft.com/office/drawing/2018/hyperlinkcolor" val="tx"/>
                    </a:ext>
                  </a:extLst>
                </a:hlinkClick>
              </a:rPr>
              <a:t>Manage Azure Kubernetes Service on Azure Stack HCI</a:t>
            </a:r>
            <a:endParaRPr lang="en-US" sz="1400" dirty="0">
              <a:solidFill>
                <a:schemeClr val="bg1"/>
              </a:solidFill>
            </a:endParaRPr>
          </a:p>
        </p:txBody>
      </p:sp>
      <p:pic>
        <p:nvPicPr>
          <p:cNvPr id="9" name="Picture 8">
            <a:extLst>
              <a:ext uri="{FF2B5EF4-FFF2-40B4-BE49-F238E27FC236}">
                <a16:creationId xmlns:a16="http://schemas.microsoft.com/office/drawing/2014/main" id="{AA32B55E-B338-42CB-A2B1-A4DE10A8CDD7}"/>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5944431" y="2127730"/>
            <a:ext cx="693019" cy="731520"/>
          </a:xfrm>
          <a:prstGeom prst="rect">
            <a:avLst/>
          </a:prstGeom>
        </p:spPr>
      </p:pic>
      <p:pic>
        <p:nvPicPr>
          <p:cNvPr id="10" name="Picture 9">
            <a:extLst>
              <a:ext uri="{FF2B5EF4-FFF2-40B4-BE49-F238E27FC236}">
                <a16:creationId xmlns:a16="http://schemas.microsoft.com/office/drawing/2014/main" id="{8FE968E3-2F18-414B-84BE-CC63E79657E6}"/>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29031" y="2127730"/>
            <a:ext cx="693220" cy="731520"/>
          </a:xfrm>
          <a:prstGeom prst="rect">
            <a:avLst/>
          </a:prstGeom>
        </p:spPr>
      </p:pic>
      <p:sp>
        <p:nvSpPr>
          <p:cNvPr id="12" name="TextBox 11">
            <a:extLst>
              <a:ext uri="{FF2B5EF4-FFF2-40B4-BE49-F238E27FC236}">
                <a16:creationId xmlns:a16="http://schemas.microsoft.com/office/drawing/2014/main" id="{471E37ED-DC50-4A1F-9448-5A6C1520037A}"/>
              </a:ext>
            </a:extLst>
          </p:cNvPr>
          <p:cNvSpPr txBox="1"/>
          <p:nvPr/>
        </p:nvSpPr>
        <p:spPr>
          <a:xfrm>
            <a:off x="558681" y="1096551"/>
            <a:ext cx="9399974" cy="369332"/>
          </a:xfrm>
          <a:prstGeom prst="rect">
            <a:avLst/>
          </a:prstGeom>
          <a:noFill/>
        </p:spPr>
        <p:txBody>
          <a:bodyPr wrap="square">
            <a:spAutoFit/>
          </a:bodyPr>
          <a:lstStyle/>
          <a:p>
            <a:r>
              <a:rPr lang="en-US" b="0" i="0" dirty="0">
                <a:solidFill>
                  <a:srgbClr val="50E6FF"/>
                </a:solidFill>
                <a:effectLst/>
                <a:latin typeface="Segoe UI" panose="020B0502040204020203" pitchFamily="34" charset="0"/>
              </a:rPr>
              <a:t>Learn new skills and discover the power of Azure Stack HCI with step-by-step guidance</a:t>
            </a:r>
            <a:endParaRPr lang="en-US" dirty="0">
              <a:solidFill>
                <a:srgbClr val="50E6FF"/>
              </a:solidFill>
            </a:endParaRPr>
          </a:p>
        </p:txBody>
      </p:sp>
    </p:spTree>
    <p:extLst>
      <p:ext uri="{BB962C8B-B14F-4D97-AF65-F5344CB8AC3E}">
        <p14:creationId xmlns:p14="http://schemas.microsoft.com/office/powerpoint/2010/main" val="421473404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A3D5C8-796C-423C-AFAC-A063EE36C3CE}"/>
              </a:ext>
            </a:extLst>
          </p:cNvPr>
          <p:cNvSpPr>
            <a:spLocks noGrp="1"/>
          </p:cNvSpPr>
          <p:nvPr>
            <p:ph type="title" idx="4294967295"/>
          </p:nvPr>
        </p:nvSpPr>
        <p:spPr>
          <a:xfrm>
            <a:off x="761261" y="2779408"/>
            <a:ext cx="3182938" cy="552450"/>
          </a:xfrm>
        </p:spPr>
        <p:txBody>
          <a:bodyPr>
            <a:noAutofit/>
          </a:bodyPr>
          <a:lstStyle/>
          <a:p>
            <a:pPr algn="r"/>
            <a:r>
              <a:rPr lang="en-US" dirty="0">
                <a:solidFill>
                  <a:schemeClr val="bg1"/>
                </a:solidFill>
                <a:latin typeface="+mj-lt"/>
              </a:rPr>
              <a:t>Resources</a:t>
            </a:r>
          </a:p>
        </p:txBody>
      </p:sp>
      <p:sp>
        <p:nvSpPr>
          <p:cNvPr id="6" name="Rectangle 5">
            <a:extLst>
              <a:ext uri="{FF2B5EF4-FFF2-40B4-BE49-F238E27FC236}">
                <a16:creationId xmlns:a16="http://schemas.microsoft.com/office/drawing/2014/main" id="{4E1AAD18-72C6-4B96-9165-15323772E50F}"/>
              </a:ext>
            </a:extLst>
          </p:cNvPr>
          <p:cNvSpPr/>
          <p:nvPr/>
        </p:nvSpPr>
        <p:spPr>
          <a:xfrm>
            <a:off x="4573633" y="945625"/>
            <a:ext cx="780983"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Segoe UI"/>
                <a:ea typeface="+mn-ea"/>
                <a:cs typeface="+mn-cs"/>
              </a:rPr>
              <a:t>Read</a:t>
            </a:r>
            <a:endParaRPr kumimoji="0" lang="en-US" sz="2000" b="0" i="0" u="none" strike="noStrike" kern="1200" cap="none" spc="0" normalizeH="0" baseline="0" noProof="0">
              <a:ln>
                <a:noFill/>
              </a:ln>
              <a:solidFill>
                <a:srgbClr val="0070C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AC069BB2-2E82-41A5-A56E-6AB1AC4269E4}"/>
              </a:ext>
            </a:extLst>
          </p:cNvPr>
          <p:cNvSpPr/>
          <p:nvPr/>
        </p:nvSpPr>
        <p:spPr>
          <a:xfrm>
            <a:off x="5363921" y="945625"/>
            <a:ext cx="6758884" cy="1641475"/>
          </a:xfrm>
          <a:prstGeom prst="rect">
            <a:avLst/>
          </a:prstGeom>
        </p:spPr>
        <p:txBody>
          <a:bodyPr wrap="square" lIns="91440" tIns="45720" rIns="91440" bIns="45720" anchor="t">
            <a:spAutoFit/>
          </a:bodyPr>
          <a:lstStyle/>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Azure Stack HCI Product Page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3"/>
              </a:rPr>
              <a:t>azure.com/hci </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Datacenter Modernization Whitepaper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4"/>
              </a:rPr>
              <a:t>aka.ms/datacentermodernizationwp</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Technical Use Cases Whitepaper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5"/>
              </a:rPr>
              <a:t>aka.ms/technicalusecaseswp</a:t>
            </a:r>
            <a:endPar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5"/>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a:rPr>
              <a:t>Hybrid Cloud Essentials Whitepaper</a:t>
            </a:r>
            <a:r>
              <a:rPr kumimoji="0" lang="en-US" sz="1400" b="0" i="0" u="none" strike="noStrike" kern="1200" cap="none" spc="0" normalizeH="0" baseline="0" noProof="0" dirty="0">
                <a:ln>
                  <a:noFill/>
                </a:ln>
                <a:solidFill>
                  <a:srgbClr val="000000"/>
                </a:solidFill>
                <a:effectLst/>
                <a:uLnTx/>
                <a:uFillTx/>
                <a:latin typeface="Segoe UI"/>
                <a:ea typeface="+mn-ea"/>
                <a:cs typeface="Segoe UI"/>
              </a:rPr>
              <a:t>  </a:t>
            </a:r>
            <a:r>
              <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6"/>
              </a:rPr>
              <a:t>aka.ms/hybridcloudessentials</a:t>
            </a:r>
            <a:endParaRPr lang="en-US" sz="1400" b="0" i="0" u="none" strike="noStrike" kern="1200" cap="none" spc="0" normalizeH="0" baseline="0" noProof="0" dirty="0">
              <a:ln>
                <a:noFill/>
              </a:ln>
              <a:solidFill>
                <a:srgbClr val="000000"/>
              </a:solidFill>
              <a:effectLst/>
              <a:uLnTx/>
              <a:uFillTx/>
              <a:latin typeface="Segoe UI"/>
              <a:cs typeface="Segoe UI"/>
              <a:hlinkClick r:id="rId6"/>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a:rPr>
              <a:t>ESG Analyst Report</a:t>
            </a:r>
            <a:r>
              <a:rPr kumimoji="0" lang="en-US" sz="1400" b="0" i="0" u="none" strike="noStrike" kern="1200" cap="none" spc="0" normalizeH="0" baseline="0" noProof="0" dirty="0">
                <a:ln>
                  <a:noFill/>
                </a:ln>
                <a:solidFill>
                  <a:srgbClr val="000000"/>
                </a:solidFill>
                <a:effectLst/>
                <a:uLnTx/>
                <a:uFillTx/>
                <a:latin typeface="Segoe UI"/>
                <a:ea typeface="+mn-ea"/>
                <a:cs typeface="Segoe UI"/>
              </a:rPr>
              <a:t>  </a:t>
            </a:r>
            <a:r>
              <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7"/>
              </a:rPr>
              <a:t>aka.ms/</a:t>
            </a:r>
            <a:r>
              <a:rPr kumimoji="0" lang="en-US" sz="1400" b="0" i="0" u="none" strike="noStrike" kern="1200" cap="none" spc="0" normalizeH="0" baseline="0" noProof="0" dirty="0" err="1">
                <a:ln>
                  <a:noFill/>
                </a:ln>
                <a:solidFill>
                  <a:srgbClr val="000000"/>
                </a:solidFill>
                <a:effectLst/>
                <a:uLnTx/>
                <a:uFillTx/>
                <a:latin typeface="Segoe UI"/>
                <a:ea typeface="+mn-ea"/>
                <a:cs typeface="Segoe UI"/>
                <a:hlinkClick r:id="rId7"/>
              </a:rPr>
              <a:t>esgtechnicalvalidation</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400"/>
              </a:spcAft>
              <a:buClrTx/>
              <a:buSzTx/>
              <a:buFontTx/>
              <a:buNone/>
              <a:tabLst/>
              <a:defRPr/>
            </a:pPr>
            <a:r>
              <a:rPr lang="en-US" sz="1400" b="1" dirty="0">
                <a:solidFill>
                  <a:srgbClr val="000000"/>
                </a:solidFill>
                <a:latin typeface="Segoe UI"/>
                <a:cs typeface="Segoe UI"/>
              </a:rPr>
              <a:t>Case Study  </a:t>
            </a:r>
            <a:r>
              <a:rPr lang="en-US" sz="1400" dirty="0">
                <a:solidFill>
                  <a:srgbClr val="000000"/>
                </a:solidFill>
                <a:latin typeface="Segoe UI"/>
                <a:cs typeface="Segoe UI"/>
                <a:hlinkClick r:id="rId8"/>
              </a:rPr>
              <a:t>Benenden School</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8" name="Rectangle 7">
            <a:extLst>
              <a:ext uri="{FF2B5EF4-FFF2-40B4-BE49-F238E27FC236}">
                <a16:creationId xmlns:a16="http://schemas.microsoft.com/office/drawing/2014/main" id="{ECD517A4-C80D-414C-94B7-8E88B888EE77}"/>
              </a:ext>
            </a:extLst>
          </p:cNvPr>
          <p:cNvSpPr/>
          <p:nvPr/>
        </p:nvSpPr>
        <p:spPr>
          <a:xfrm>
            <a:off x="4412647" y="2779408"/>
            <a:ext cx="946028"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a:ea typeface="+mn-ea"/>
                <a:cs typeface="+mn-cs"/>
              </a:rPr>
              <a:t>Watch</a:t>
            </a:r>
            <a:endParaRPr kumimoji="0" lang="en-US" sz="2000" b="0" i="0" u="none" strike="noStrike" kern="1200" cap="none" spc="0" normalizeH="0" baseline="0" noProof="0" dirty="0">
              <a:ln>
                <a:noFill/>
              </a:ln>
              <a:solidFill>
                <a:srgbClr val="0070C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E845259-B9C7-4824-9D9C-72C569B00175}"/>
              </a:ext>
            </a:extLst>
          </p:cNvPr>
          <p:cNvSpPr txBox="1"/>
          <p:nvPr/>
        </p:nvSpPr>
        <p:spPr>
          <a:xfrm>
            <a:off x="5349544" y="2779408"/>
            <a:ext cx="6769800" cy="1805623"/>
          </a:xfrm>
          <a:prstGeom prst="rect">
            <a:avLst/>
          </a:prstGeom>
          <a:noFill/>
        </p:spPr>
        <p:txBody>
          <a:bodyPr wrap="square" lIns="91440" tIns="45720" rIns="91440" bIns="45720" rtlCol="0" anchor="t">
            <a:spAutoFit/>
          </a:bodyPr>
          <a:lstStyle/>
          <a:p>
            <a:pPr marL="0" marR="0" lvl="0" indent="0" algn="l" defTabSz="914400" rtl="0" eaLnBrk="1" fontAlgn="ctr"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a:rPr>
              <a:t>Discover the new Azure Stack HCI </a:t>
            </a:r>
            <a:r>
              <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9"/>
              </a:rPr>
              <a:t>aka.ms/discoverazurestackhci</a:t>
            </a:r>
            <a:endParaRPr kumimoji="0" lang="en-US" sz="1400" b="0" i="0" u="none" strike="noStrike" kern="1200" cap="none" spc="0" normalizeH="0" baseline="0" noProof="0" dirty="0">
              <a:ln>
                <a:noFill/>
              </a:ln>
              <a:solidFill>
                <a:srgbClr val="0563C1"/>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a:rPr>
              <a:t>What’s new with Azure Stack HCI  </a:t>
            </a:r>
            <a:r>
              <a:rPr kumimoji="0" lang="en-US" sz="1400" b="0" i="0" u="sng" strike="noStrike" kern="1200" cap="none" spc="0" normalizeH="0" baseline="0" noProof="0" dirty="0">
                <a:ln>
                  <a:noFill/>
                </a:ln>
                <a:solidFill>
                  <a:srgbClr val="0563C1"/>
                </a:solidFill>
                <a:effectLst/>
                <a:uLnTx/>
                <a:uFillTx/>
                <a:latin typeface="Segoe UI"/>
                <a:ea typeface="Calibri" panose="020F0502020204030204" pitchFamily="34" charset="0"/>
                <a:cs typeface="Segoe UI"/>
                <a:hlinkClick r:id="rId10"/>
              </a:rPr>
              <a:t>https://youtu.be/DPG7wGhh3sA</a:t>
            </a:r>
            <a:endParaRPr kumimoji="0" lang="en-US" sz="1400" b="0" i="0" u="sng" strike="noStrike" kern="1200" cap="none" spc="0" normalizeH="0" baseline="0" noProof="0" dirty="0">
              <a:ln>
                <a:noFill/>
              </a:ln>
              <a:solidFill>
                <a:srgbClr val="0563C1"/>
              </a:solidFill>
              <a:effectLst/>
              <a:uLnTx/>
              <a:uFillTx/>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a:rPr>
              <a:t>Product tour of the new Azure Stack HCI using WAC </a:t>
            </a:r>
            <a:r>
              <a:rPr kumimoji="0" lang="en-US" sz="1400" b="0" i="0" u="sng" strike="noStrike" kern="1200" cap="none" spc="0" normalizeH="0" baseline="0" noProof="0" dirty="0">
                <a:ln>
                  <a:noFill/>
                </a:ln>
                <a:solidFill>
                  <a:srgbClr val="0000FF"/>
                </a:solidFill>
                <a:effectLst/>
                <a:uLnTx/>
                <a:uFillTx/>
                <a:latin typeface="Segoe UI"/>
                <a:ea typeface="Calibri" panose="020F0502020204030204" pitchFamily="34" charset="0"/>
                <a:cs typeface="Segoe UI"/>
                <a:hlinkClick r:id="rId11"/>
              </a:rPr>
              <a:t>aka.ms/deployhciwithwac</a:t>
            </a:r>
            <a:endParaRPr kumimoji="0" lang="en-US" sz="14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a:rPr>
              <a:t>Disaster Recovery with Stretch Clustering  </a:t>
            </a:r>
            <a:r>
              <a:rPr kumimoji="0" lang="en-US" sz="1400" b="0" i="0" u="sng" strike="noStrike" kern="1200" cap="none" spc="0" normalizeH="0" baseline="0" noProof="0" dirty="0">
                <a:ln>
                  <a:noFill/>
                </a:ln>
                <a:solidFill>
                  <a:srgbClr val="0078D4"/>
                </a:solidFill>
                <a:effectLst/>
                <a:uLnTx/>
                <a:uFillTx/>
                <a:latin typeface="Segoe UI"/>
                <a:ea typeface="Calibri" panose="020F0502020204030204" pitchFamily="34" charset="0"/>
                <a:cs typeface="Segoe UI"/>
                <a:hlinkClick r:id="rId12"/>
              </a:rPr>
              <a:t>aka.ms/stretchclustervideo</a:t>
            </a:r>
            <a:endParaRPr kumimoji="0" lang="en-US" sz="1400" b="0" i="0" u="none" strike="noStrike" kern="1200" cap="none" spc="0" normalizeH="0" baseline="0" noProof="0" dirty="0">
              <a:ln>
                <a:noFill/>
              </a:ln>
              <a:solidFill>
                <a:srgbClr val="0078D4"/>
              </a:solidFill>
              <a:effectLst/>
              <a:uLnTx/>
              <a:uFillTx/>
              <a:latin typeface="Segoe UI"/>
              <a:ea typeface="Calibri" panose="020F0502020204030204" pitchFamily="34" charset="0"/>
              <a:cs typeface="Segoe UI"/>
            </a:endParaRPr>
          </a:p>
          <a:p>
            <a:pPr>
              <a:spcAft>
                <a:spcPts val="400"/>
              </a:spcAft>
              <a:defRPr/>
            </a:pPr>
            <a:r>
              <a:rPr kumimoji="0" lang="en-US" sz="1400" b="1" i="0" u="none" strike="noStrike" kern="1200" cap="none" spc="0" normalizeH="0" baseline="0" noProof="0" dirty="0">
                <a:ln>
                  <a:noFill/>
                </a:ln>
                <a:solidFill>
                  <a:srgbClr val="000000"/>
                </a:solidFill>
                <a:effectLst/>
                <a:uLnTx/>
                <a:uFillTx/>
                <a:latin typeface="Segoe UI"/>
                <a:ea typeface="+mn-lt"/>
                <a:cs typeface="Segoe UI"/>
              </a:rPr>
              <a:t>Technical roadmap </a:t>
            </a:r>
            <a:r>
              <a:rPr lang="en-US" sz="1400" b="1" dirty="0">
                <a:solidFill>
                  <a:srgbClr val="000000"/>
                </a:solidFill>
                <a:latin typeface="Segoe UI"/>
                <a:ea typeface="+mn-lt"/>
                <a:cs typeface="Segoe UI"/>
              </a:rPr>
              <a:t>feature videos</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3"/>
              </a:rPr>
              <a:t>Kernel Soft Reboot</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4"/>
              </a:rPr>
              <a:t>Every Node Arc-Enabled</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5"/>
              </a:rPr>
              <a:t>Intent Driven Networking</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6"/>
              </a:rPr>
              <a:t>GPU Management</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FF0000"/>
                </a:solidFill>
                <a:effectLst/>
                <a:uLnTx/>
                <a:uFillTx/>
                <a:latin typeface="Segoe UI"/>
                <a:ea typeface="+mn-lt"/>
                <a:cs typeface="Segoe UI"/>
              </a:rPr>
              <a:t> </a:t>
            </a:r>
            <a:r>
              <a:rPr kumimoji="0" lang="en-US" sz="1400" b="0" i="0" u="none" strike="noStrike" kern="1200" cap="none" spc="0" normalizeH="0" baseline="0" noProof="0" dirty="0">
                <a:ln>
                  <a:noFill/>
                </a:ln>
                <a:effectLst/>
                <a:uLnTx/>
                <a:uFillTx/>
                <a:latin typeface="Segoe UI"/>
                <a:ea typeface="+mn-lt"/>
                <a:cs typeface="Segoe UI"/>
                <a:hlinkClick r:id="rId17"/>
              </a:rPr>
              <a:t>Multi-cluster Monitoring</a:t>
            </a:r>
            <a:r>
              <a:rPr kumimoji="0" lang="en-US" sz="1400" b="0" i="0" u="none" strike="noStrike" kern="1200" cap="none" spc="0" normalizeH="0" baseline="0" noProof="0" dirty="0">
                <a:ln>
                  <a:noFill/>
                </a:ln>
                <a:effectLst/>
                <a:uLnTx/>
                <a:uFillTx/>
                <a:latin typeface="Segoe UI"/>
                <a:ea typeface="+mn-lt"/>
                <a:cs typeface="Segoe UI"/>
              </a:rPr>
              <a:t>  </a:t>
            </a:r>
            <a:r>
              <a:rPr kumimoji="0" lang="en-US" sz="1400" b="0" i="0" u="none" strike="noStrike" kern="1200" cap="none" spc="0" normalizeH="0" baseline="0" noProof="0" dirty="0">
                <a:ln>
                  <a:noFill/>
                </a:ln>
                <a:effectLst/>
                <a:uLnTx/>
                <a:uFillTx/>
                <a:latin typeface="Segoe UI"/>
                <a:ea typeface="+mn-lt"/>
                <a:cs typeface="Segoe UI"/>
                <a:hlinkClick r:id="rId18"/>
              </a:rPr>
              <a:t>Automatic</a:t>
            </a:r>
            <a:r>
              <a:rPr lang="en-US" sz="1400" dirty="0">
                <a:latin typeface="Segoe UI"/>
                <a:ea typeface="+mn-lt"/>
                <a:cs typeface="Segoe UI"/>
                <a:hlinkClick r:id="rId18"/>
              </a:rPr>
              <a:t> Virtual Machine Activation</a:t>
            </a:r>
            <a:endParaRPr lang="en-US" sz="1400" b="0" i="0" u="none" strike="noStrike" kern="120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 name="Rectangle 8">
            <a:extLst>
              <a:ext uri="{FF2B5EF4-FFF2-40B4-BE49-F238E27FC236}">
                <a16:creationId xmlns:a16="http://schemas.microsoft.com/office/drawing/2014/main" id="{1B85AF8E-A3CB-4BEC-9AF4-E3794E41EE02}"/>
              </a:ext>
            </a:extLst>
          </p:cNvPr>
          <p:cNvSpPr/>
          <p:nvPr/>
        </p:nvSpPr>
        <p:spPr>
          <a:xfrm>
            <a:off x="4595098" y="4863761"/>
            <a:ext cx="756295"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a:ea typeface="+mn-ea"/>
                <a:cs typeface="+mn-cs"/>
              </a:rPr>
              <a:t>Do</a:t>
            </a:r>
            <a:endParaRPr kumimoji="0" lang="en-US" sz="2000" b="0" i="0" u="none" strike="noStrike" kern="1200" cap="none" spc="0" normalizeH="0" baseline="0" noProof="0" dirty="0">
              <a:ln>
                <a:noFill/>
              </a:ln>
              <a:solidFill>
                <a:srgbClr val="0070C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7829B96-5485-46CA-A702-4C8B94F5C7DC}"/>
              </a:ext>
            </a:extLst>
          </p:cNvPr>
          <p:cNvSpPr txBox="1"/>
          <p:nvPr/>
        </p:nvSpPr>
        <p:spPr>
          <a:xfrm>
            <a:off x="5341976" y="4867544"/>
            <a:ext cx="6767331" cy="16414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Get started with the Azure Stack HCI Trial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9"/>
              </a:rPr>
              <a:t>aka.ms/evaluate-hci</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Visit Tech Docs to see how it all works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20"/>
              </a:rPr>
              <a:t>aka.ms/hci-docs</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Visit the Azure Stack HCI Catalog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21"/>
              </a:rPr>
              <a:t>aka.ms/azurestackhcicatalog</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a:spcAft>
                <a:spcPts val="400"/>
              </a:spcAf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Get </a:t>
            </a:r>
            <a:r>
              <a:rPr lang="en-US" sz="1400" b="1" dirty="0">
                <a:solidFill>
                  <a:srgbClr val="000000"/>
                </a:solidFill>
                <a:latin typeface="Segoe UI"/>
              </a:rPr>
              <a:t>training:</a:t>
            </a:r>
            <a:endParaRPr lang="en-US" sz="1400" dirty="0">
              <a:solidFill>
                <a:srgbClr val="000000"/>
              </a:solidFill>
              <a:latin typeface="Segoe UI"/>
            </a:endParaRPr>
          </a:p>
          <a:p>
            <a:pPr marR="0" lvl="1" indent="0" algn="l" defTabSz="914400">
              <a:lnSpc>
                <a:spcPct val="100000"/>
              </a:lnSpc>
              <a:spcBef>
                <a:spcPts val="0"/>
              </a:spcBef>
              <a:spcAft>
                <a:spcPts val="100"/>
              </a:spcAft>
              <a:buClrTx/>
              <a:buSzTx/>
              <a:buFontTx/>
              <a:buNone/>
              <a:tabLst/>
              <a:defRPr/>
            </a:pPr>
            <a:r>
              <a:rPr lang="en-US" sz="1400" dirty="0">
                <a:solidFill>
                  <a:srgbClr val="000000"/>
                </a:solidFill>
                <a:latin typeface="Segoe UI"/>
                <a:hlinkClick r:id="rId22"/>
              </a:rPr>
              <a:t>Azure</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22"/>
              </a:rPr>
              <a:t> Stack HCI foundations - Learn | Microsoft Docs</a:t>
            </a:r>
            <a:endParaRPr lang="en-US" sz="1400" b="0" i="0" u="none" strike="noStrike" kern="1200" cap="none" spc="0" normalizeH="0" baseline="0" noProof="0" dirty="0">
              <a:ln>
                <a:noFill/>
              </a:ln>
              <a:solidFill>
                <a:srgbClr val="000000"/>
              </a:solidFill>
              <a:effectLst/>
              <a:uLnTx/>
              <a:uFillTx/>
              <a:latin typeface="Segoe UI"/>
              <a:cs typeface="Segoe UI"/>
            </a:endParaRPr>
          </a:p>
          <a:p>
            <a:pPr lvl="1">
              <a:spcAft>
                <a:spcPts val="100"/>
              </a:spcAft>
              <a:defRPr/>
            </a:pPr>
            <a:r>
              <a:rPr lang="en-US" sz="1400" dirty="0">
                <a:ea typeface="+mn-lt"/>
                <a:cs typeface="+mn-lt"/>
                <a:hlinkClick r:id="rId23"/>
              </a:rPr>
              <a:t>Operate and maintain Azure Stack HCI - Learn | Microsoft Docs</a:t>
            </a:r>
            <a:endParaRPr lang="en-US" dirty="0">
              <a:cs typeface="Segoe UI"/>
            </a:endParaRPr>
          </a:p>
        </p:txBody>
      </p:sp>
    </p:spTree>
    <p:extLst>
      <p:ext uri="{BB962C8B-B14F-4D97-AF65-F5344CB8AC3E}">
        <p14:creationId xmlns:p14="http://schemas.microsoft.com/office/powerpoint/2010/main" val="36060607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7236-9982-4E3F-9560-00B77F2212BD}"/>
              </a:ext>
            </a:extLst>
          </p:cNvPr>
          <p:cNvSpPr>
            <a:spLocks noGrp="1"/>
          </p:cNvSpPr>
          <p:nvPr>
            <p:ph type="title"/>
          </p:nvPr>
        </p:nvSpPr>
        <p:spPr/>
        <p:txBody>
          <a:bodyPr/>
          <a:lstStyle/>
          <a:p>
            <a:r>
              <a:rPr lang="en-US" dirty="0"/>
              <a:t>Thank you! </a:t>
            </a:r>
          </a:p>
        </p:txBody>
      </p:sp>
      <p:pic>
        <p:nvPicPr>
          <p:cNvPr id="4" name="Picture 3" descr="Graphical user interface&#10;&#10;Description automatically generated">
            <a:extLst>
              <a:ext uri="{FF2B5EF4-FFF2-40B4-BE49-F238E27FC236}">
                <a16:creationId xmlns:a16="http://schemas.microsoft.com/office/drawing/2014/main" id="{481FB409-4B89-4B74-86BF-CBCCC65B6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53" y="251387"/>
            <a:ext cx="2764562" cy="914400"/>
          </a:xfrm>
          <a:prstGeom prst="rect">
            <a:avLst/>
          </a:prstGeom>
        </p:spPr>
      </p:pic>
    </p:spTree>
    <p:extLst>
      <p:ext uri="{BB962C8B-B14F-4D97-AF65-F5344CB8AC3E}">
        <p14:creationId xmlns:p14="http://schemas.microsoft.com/office/powerpoint/2010/main" val="140707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08712" y="2979778"/>
            <a:ext cx="4178300" cy="553998"/>
          </a:xfrm>
        </p:spPr>
        <p:txBody>
          <a:bodyPr/>
          <a:lstStyle/>
          <a:p>
            <a:pPr algn="ctr"/>
            <a:r>
              <a:rPr lang="en-US"/>
              <a:t>Appendix</a:t>
            </a:r>
          </a:p>
        </p:txBody>
      </p:sp>
    </p:spTree>
    <p:extLst>
      <p:ext uri="{BB962C8B-B14F-4D97-AF65-F5344CB8AC3E}">
        <p14:creationId xmlns:p14="http://schemas.microsoft.com/office/powerpoint/2010/main" val="351566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563577-DF08-4A8E-B66F-E234AF3D1E09}"/>
              </a:ext>
            </a:extLst>
          </p:cNvPr>
          <p:cNvSpPr>
            <a:spLocks noGrp="1"/>
          </p:cNvSpPr>
          <p:nvPr>
            <p:ph type="title"/>
          </p:nvPr>
        </p:nvSpPr>
        <p:spPr/>
        <p:txBody>
          <a:bodyPr/>
          <a:lstStyle/>
          <a:p>
            <a:r>
              <a:rPr lang="en-US"/>
              <a:t>Notes to reader</a:t>
            </a:r>
          </a:p>
        </p:txBody>
      </p:sp>
      <p:sp>
        <p:nvSpPr>
          <p:cNvPr id="7" name="Text Placeholder 6">
            <a:extLst>
              <a:ext uri="{FF2B5EF4-FFF2-40B4-BE49-F238E27FC236}">
                <a16:creationId xmlns:a16="http://schemas.microsoft.com/office/drawing/2014/main" id="{836B29E2-7B3E-4CFF-84D8-12AD746D0ED2}"/>
              </a:ext>
            </a:extLst>
          </p:cNvPr>
          <p:cNvSpPr>
            <a:spLocks noGrp="1"/>
          </p:cNvSpPr>
          <p:nvPr>
            <p:ph type="body" sz="quarter" idx="12"/>
          </p:nvPr>
        </p:nvSpPr>
        <p:spPr>
          <a:xfrm>
            <a:off x="584200" y="1190881"/>
            <a:ext cx="11018838" cy="4764381"/>
          </a:xfrm>
        </p:spPr>
        <p:txBody>
          <a:bodyPr vert="horz" wrap="square" lIns="0" tIns="0" rIns="0" bIns="0" rtlCol="0" anchor="t">
            <a:spAutoFit/>
          </a:bodyPr>
          <a:lstStyle/>
          <a:p>
            <a:r>
              <a:rPr lang="en-US">
                <a:cs typeface="Segoe UI"/>
              </a:rPr>
              <a:t>Appendix slides are NOT customer facing.  </a:t>
            </a:r>
            <a:endParaRPr lang="en-US"/>
          </a:p>
          <a:p>
            <a:r>
              <a:rPr lang="en-US">
                <a:cs typeface="Segoe UI"/>
              </a:rPr>
              <a:t>These appendix slides have been provided for Microsoft and partner presenter internal education only.  </a:t>
            </a:r>
            <a:endParaRPr lang="en-US"/>
          </a:p>
          <a:p>
            <a:r>
              <a:rPr lang="en-US">
                <a:cs typeface="Segoe UI"/>
              </a:rPr>
              <a:t>Use the information if questions arise on these topics but do not show these slides to customers.    </a:t>
            </a:r>
            <a:endParaRPr lang="en-US"/>
          </a:p>
          <a:p>
            <a:r>
              <a:rPr lang="en-US">
                <a:cs typeface="Segoe UI"/>
              </a:rPr>
              <a:t>Please Note: </a:t>
            </a:r>
            <a:r>
              <a:rPr lang="en-US">
                <a:solidFill>
                  <a:srgbClr val="FF0000"/>
                </a:solidFill>
                <a:cs typeface="Segoe UI"/>
              </a:rPr>
              <a:t>Microsoft Confidential </a:t>
            </a:r>
            <a:r>
              <a:rPr lang="en-US">
                <a:solidFill>
                  <a:schemeClr val="tx1"/>
                </a:solidFill>
                <a:cs typeface="Segoe UI"/>
              </a:rPr>
              <a:t>and information on these slides are subject to change.</a:t>
            </a:r>
            <a:endParaRPr lang="en-US">
              <a:solidFill>
                <a:schemeClr val="tx1"/>
              </a:solidFill>
            </a:endParaRPr>
          </a:p>
        </p:txBody>
      </p:sp>
      <p:sp>
        <p:nvSpPr>
          <p:cNvPr id="6" name="Text Placeholder 5">
            <a:extLst>
              <a:ext uri="{FF2B5EF4-FFF2-40B4-BE49-F238E27FC236}">
                <a16:creationId xmlns:a16="http://schemas.microsoft.com/office/drawing/2014/main" id="{D46CD095-BA6E-45C9-92C5-6BD27827ACF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335545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49DD-F814-4451-B7F9-C0190D0D8D9F}"/>
              </a:ext>
            </a:extLst>
          </p:cNvPr>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Use Azure Stack HCI for new hyperconverged deployments</a:t>
            </a:r>
            <a:br>
              <a:rPr lang="en-US">
                <a:latin typeface="Segoe UI Semibold" panose="020B0702040204020203" pitchFamily="34" charset="0"/>
                <a:cs typeface="Segoe UI Semibold" panose="020B0702040204020203" pitchFamily="34" charset="0"/>
              </a:rPr>
            </a:br>
            <a:endParaRPr lang="en-US" sz="2800">
              <a:latin typeface="Segoe UI" panose="020B0502040204020203" pitchFamily="34" charset="0"/>
            </a:endParaRPr>
          </a:p>
        </p:txBody>
      </p:sp>
      <p:graphicFrame>
        <p:nvGraphicFramePr>
          <p:cNvPr id="4" name="Table 4">
            <a:extLst>
              <a:ext uri="{FF2B5EF4-FFF2-40B4-BE49-F238E27FC236}">
                <a16:creationId xmlns:a16="http://schemas.microsoft.com/office/drawing/2014/main" id="{0A193986-CA58-45E7-B72C-7DD5A45806E6}"/>
              </a:ext>
            </a:extLst>
          </p:cNvPr>
          <p:cNvGraphicFramePr>
            <a:graphicFrameLocks noGrp="1"/>
          </p:cNvGraphicFramePr>
          <p:nvPr>
            <p:extLst>
              <p:ext uri="{D42A27DB-BD31-4B8C-83A1-F6EECF244321}">
                <p14:modId xmlns:p14="http://schemas.microsoft.com/office/powerpoint/2010/main" val="1259534382"/>
              </p:ext>
            </p:extLst>
          </p:nvPr>
        </p:nvGraphicFramePr>
        <p:xfrm>
          <a:off x="932030" y="2061177"/>
          <a:ext cx="10191652" cy="3230880"/>
        </p:xfrm>
        <a:graphic>
          <a:graphicData uri="http://schemas.openxmlformats.org/drawingml/2006/table">
            <a:tbl>
              <a:tblPr firstRow="1" bandRow="1">
                <a:tableStyleId>{5C22544A-7EE6-4342-B048-85BDC9FD1C3A}</a:tableStyleId>
              </a:tblPr>
              <a:tblGrid>
                <a:gridCol w="5801360">
                  <a:extLst>
                    <a:ext uri="{9D8B030D-6E8A-4147-A177-3AD203B41FA5}">
                      <a16:colId xmlns:a16="http://schemas.microsoft.com/office/drawing/2014/main" val="1380163520"/>
                    </a:ext>
                  </a:extLst>
                </a:gridCol>
                <a:gridCol w="2225040">
                  <a:extLst>
                    <a:ext uri="{9D8B030D-6E8A-4147-A177-3AD203B41FA5}">
                      <a16:colId xmlns:a16="http://schemas.microsoft.com/office/drawing/2014/main" val="3704655249"/>
                    </a:ext>
                  </a:extLst>
                </a:gridCol>
                <a:gridCol w="2165252">
                  <a:extLst>
                    <a:ext uri="{9D8B030D-6E8A-4147-A177-3AD203B41FA5}">
                      <a16:colId xmlns:a16="http://schemas.microsoft.com/office/drawing/2014/main" val="522873976"/>
                    </a:ext>
                  </a:extLst>
                </a:gridCol>
              </a:tblGrid>
              <a:tr h="355165">
                <a:tc>
                  <a:txBody>
                    <a:bodyPr/>
                    <a:lstStyle/>
                    <a:p>
                      <a:r>
                        <a:rPr lang="en-US" b="0" dirty="0">
                          <a:solidFill>
                            <a:schemeClr val="bg1"/>
                          </a:solidFill>
                          <a:latin typeface="Segoe UI Semibold" panose="020B0702040204020203" pitchFamily="34" charset="0"/>
                          <a:cs typeface="Segoe UI Semibold" panose="020B0702040204020203" pitchFamily="34" charset="0"/>
                        </a:rPr>
                        <a:t>Capability/feature relevant for HCI</a:t>
                      </a:r>
                    </a:p>
                  </a:txBody>
                  <a:tcPr>
                    <a:solidFill>
                      <a:schemeClr val="bg2">
                        <a:lumMod val="10000"/>
                      </a:schemeClr>
                    </a:solidFill>
                  </a:tcPr>
                </a:tc>
                <a:tc>
                  <a:txBody>
                    <a:bodyPr/>
                    <a:lstStyle/>
                    <a:p>
                      <a:pPr algn="ctr"/>
                      <a:r>
                        <a:rPr lang="en-US" b="0">
                          <a:latin typeface="Segoe UI Semibold"/>
                          <a:cs typeface="Segoe UI Semibold"/>
                        </a:rPr>
                        <a:t>Windows Server</a:t>
                      </a:r>
                    </a:p>
                  </a:txBody>
                  <a:tcPr>
                    <a:solidFill>
                      <a:schemeClr val="bg2">
                        <a:lumMod val="10000"/>
                      </a:schemeClr>
                    </a:solidFill>
                  </a:tcPr>
                </a:tc>
                <a:tc>
                  <a:txBody>
                    <a:bodyPr/>
                    <a:lstStyle/>
                    <a:p>
                      <a:pPr algn="ctr"/>
                      <a:r>
                        <a:rPr lang="en-US" b="0">
                          <a:latin typeface="Segoe UI Semibold" panose="020B0702040204020203" pitchFamily="34" charset="0"/>
                          <a:cs typeface="Segoe UI Semibold" panose="020B0702040204020203" pitchFamily="34" charset="0"/>
                        </a:rPr>
                        <a:t>Azure Stack HCI</a:t>
                      </a:r>
                    </a:p>
                  </a:txBody>
                  <a:tcPr>
                    <a:solidFill>
                      <a:schemeClr val="bg2">
                        <a:lumMod val="10000"/>
                      </a:schemeClr>
                    </a:solidFill>
                  </a:tcPr>
                </a:tc>
                <a:extLst>
                  <a:ext uri="{0D108BD9-81ED-4DB2-BD59-A6C34878D82A}">
                    <a16:rowId xmlns:a16="http://schemas.microsoft.com/office/drawing/2014/main" val="2292376893"/>
                  </a:ext>
                </a:extLst>
              </a:tr>
              <a:tr h="370840">
                <a:tc>
                  <a:txBody>
                    <a:bodyPr/>
                    <a:lstStyle/>
                    <a:p>
                      <a:r>
                        <a:rPr lang="en-US"/>
                        <a:t>Hyper-V and SDDC features</a:t>
                      </a:r>
                    </a:p>
                  </a:txBody>
                  <a:tcPr/>
                </a:tc>
                <a:tc>
                  <a:txBody>
                    <a:bodyPr/>
                    <a:lstStyle/>
                    <a:p>
                      <a:pPr algn="ctr"/>
                      <a:r>
                        <a:rPr lang="en-US" b="1"/>
                        <a:t>Yes</a:t>
                      </a:r>
                    </a:p>
                  </a:txBody>
                  <a:tcPr>
                    <a:solidFill>
                      <a:srgbClr val="00B050"/>
                    </a:solidFill>
                  </a:tcPr>
                </a:tc>
                <a:tc>
                  <a:txBody>
                    <a:bodyPr/>
                    <a:lstStyle/>
                    <a:p>
                      <a:pPr algn="ctr"/>
                      <a:r>
                        <a:rPr lang="en-US" b="1"/>
                        <a:t>Yes</a:t>
                      </a:r>
                    </a:p>
                  </a:txBody>
                  <a:tcPr>
                    <a:solidFill>
                      <a:srgbClr val="00B050"/>
                    </a:solidFill>
                  </a:tcPr>
                </a:tc>
                <a:extLst>
                  <a:ext uri="{0D108BD9-81ED-4DB2-BD59-A6C34878D82A}">
                    <a16:rowId xmlns:a16="http://schemas.microsoft.com/office/drawing/2014/main" val="1903000736"/>
                  </a:ext>
                </a:extLst>
              </a:tr>
              <a:tr h="370840">
                <a:tc>
                  <a:txBody>
                    <a:bodyPr/>
                    <a:lstStyle/>
                    <a:p>
                      <a:r>
                        <a:rPr lang="en-US"/>
                        <a:t>Stretch Cluster</a:t>
                      </a:r>
                    </a:p>
                  </a:txBody>
                  <a:tcPr/>
                </a:tc>
                <a:tc>
                  <a:txBody>
                    <a:bodyPr/>
                    <a:lstStyle/>
                    <a:p>
                      <a:pPr algn="ctr"/>
                      <a:r>
                        <a:rPr lang="en-US"/>
                        <a:t>No</a:t>
                      </a:r>
                    </a:p>
                  </a:txBody>
                  <a:tcPr>
                    <a:pattFill prst="pct5">
                      <a:fgClr>
                        <a:schemeClr val="accent1"/>
                      </a:fgClr>
                      <a:bgClr>
                        <a:schemeClr val="bg1"/>
                      </a:bgClr>
                    </a:pattFill>
                  </a:tcPr>
                </a:tc>
                <a:tc>
                  <a:txBody>
                    <a:bodyPr/>
                    <a:lstStyle/>
                    <a:p>
                      <a:pPr algn="ctr"/>
                      <a:r>
                        <a:rPr lang="en-US" b="1"/>
                        <a:t>Yes</a:t>
                      </a:r>
                    </a:p>
                  </a:txBody>
                  <a:tcPr>
                    <a:solidFill>
                      <a:srgbClr val="00B050"/>
                    </a:solidFill>
                  </a:tcPr>
                </a:tc>
                <a:extLst>
                  <a:ext uri="{0D108BD9-81ED-4DB2-BD59-A6C34878D82A}">
                    <a16:rowId xmlns:a16="http://schemas.microsoft.com/office/drawing/2014/main" val="3978196439"/>
                  </a:ext>
                </a:extLst>
              </a:tr>
              <a:tr h="370840">
                <a:tc>
                  <a:txBody>
                    <a:bodyPr/>
                    <a:lstStyle/>
                    <a:p>
                      <a:r>
                        <a:rPr lang="en-US" dirty="0"/>
                        <a:t>GUI based deployment workflow</a:t>
                      </a:r>
                    </a:p>
                  </a:txBody>
                  <a:tcPr/>
                </a:tc>
                <a:tc>
                  <a:txBody>
                    <a:bodyPr/>
                    <a:lstStyle/>
                    <a:p>
                      <a:pPr algn="ctr"/>
                      <a:r>
                        <a:rPr lang="en-US"/>
                        <a:t>No</a:t>
                      </a:r>
                    </a:p>
                  </a:txBody>
                  <a:tcPr>
                    <a:pattFill prst="pct5">
                      <a:fgClr>
                        <a:schemeClr val="accent1"/>
                      </a:fgClr>
                      <a:bgClr>
                        <a:schemeClr val="bg1"/>
                      </a:bgClr>
                    </a:pattFill>
                  </a:tcPr>
                </a:tc>
                <a:tc>
                  <a:txBody>
                    <a:bodyPr/>
                    <a:lstStyle/>
                    <a:p>
                      <a:pPr algn="ctr"/>
                      <a:r>
                        <a:rPr lang="en-US" b="1"/>
                        <a:t>Yes</a:t>
                      </a:r>
                    </a:p>
                  </a:txBody>
                  <a:tcPr>
                    <a:solidFill>
                      <a:srgbClr val="00B050"/>
                    </a:solidFill>
                  </a:tcPr>
                </a:tc>
                <a:extLst>
                  <a:ext uri="{0D108BD9-81ED-4DB2-BD59-A6C34878D82A}">
                    <a16:rowId xmlns:a16="http://schemas.microsoft.com/office/drawing/2014/main" val="3357507930"/>
                  </a:ext>
                </a:extLst>
              </a:tr>
              <a:tr h="370840">
                <a:tc>
                  <a:txBody>
                    <a:bodyPr/>
                    <a:lstStyle/>
                    <a:p>
                      <a:r>
                        <a:rPr lang="en-US"/>
                        <a:t>Full stack updates with OEM integration</a:t>
                      </a:r>
                    </a:p>
                  </a:txBody>
                  <a:tcPr/>
                </a:tc>
                <a:tc>
                  <a:txBody>
                    <a:bodyPr/>
                    <a:lstStyle/>
                    <a:p>
                      <a:pPr algn="ctr"/>
                      <a:r>
                        <a:rPr lang="en-US"/>
                        <a:t>No</a:t>
                      </a:r>
                    </a:p>
                  </a:txBody>
                  <a:tcPr>
                    <a:pattFill prst="pct5">
                      <a:fgClr>
                        <a:schemeClr val="accent1"/>
                      </a:fgClr>
                      <a:bgClr>
                        <a:schemeClr val="bg1"/>
                      </a:bgClr>
                    </a:pattFill>
                  </a:tcPr>
                </a:tc>
                <a:tc>
                  <a:txBody>
                    <a:bodyPr/>
                    <a:lstStyle/>
                    <a:p>
                      <a:pPr algn="ctr"/>
                      <a:r>
                        <a:rPr lang="en-US" b="1"/>
                        <a:t>Yes</a:t>
                      </a:r>
                    </a:p>
                  </a:txBody>
                  <a:tcPr>
                    <a:solidFill>
                      <a:srgbClr val="00B050"/>
                    </a:solidFill>
                  </a:tcPr>
                </a:tc>
                <a:extLst>
                  <a:ext uri="{0D108BD9-81ED-4DB2-BD59-A6C34878D82A}">
                    <a16:rowId xmlns:a16="http://schemas.microsoft.com/office/drawing/2014/main" val="2473486386"/>
                  </a:ext>
                </a:extLst>
              </a:tr>
              <a:tr h="370840">
                <a:tc>
                  <a:txBody>
                    <a:bodyPr/>
                    <a:lstStyle/>
                    <a:p>
                      <a:r>
                        <a:rPr lang="en-US" dirty="0"/>
                        <a:t>Manage multiple clusters in Azure Portal</a:t>
                      </a:r>
                    </a:p>
                  </a:txBody>
                  <a:tcPr/>
                </a:tc>
                <a:tc>
                  <a:txBody>
                    <a:bodyPr/>
                    <a:lstStyle/>
                    <a:p>
                      <a:pPr algn="ctr"/>
                      <a:r>
                        <a:rPr lang="en-US"/>
                        <a:t>No</a:t>
                      </a:r>
                    </a:p>
                  </a:txBody>
                  <a:tcPr>
                    <a:pattFill prst="pct5">
                      <a:fgClr>
                        <a:schemeClr val="accent1"/>
                      </a:fgClr>
                      <a:bgClr>
                        <a:schemeClr val="bg1"/>
                      </a:bgClr>
                    </a:pattFill>
                  </a:tcPr>
                </a:tc>
                <a:tc>
                  <a:txBody>
                    <a:bodyPr/>
                    <a:lstStyle/>
                    <a:p>
                      <a:pPr algn="ctr"/>
                      <a:r>
                        <a:rPr lang="en-US" b="1"/>
                        <a:t>Yes</a:t>
                      </a:r>
                    </a:p>
                  </a:txBody>
                  <a:tcPr>
                    <a:solidFill>
                      <a:srgbClr val="00B050"/>
                    </a:solidFill>
                  </a:tcPr>
                </a:tc>
                <a:extLst>
                  <a:ext uri="{0D108BD9-81ED-4DB2-BD59-A6C34878D82A}">
                    <a16:rowId xmlns:a16="http://schemas.microsoft.com/office/drawing/2014/main" val="1465994978"/>
                  </a:ext>
                </a:extLst>
              </a:tr>
              <a:tr h="370840">
                <a:tc>
                  <a:txBody>
                    <a:bodyPr/>
                    <a:lstStyle/>
                    <a:p>
                      <a:r>
                        <a:rPr lang="en-US" dirty="0"/>
                        <a:t>Create VMs through ARC</a:t>
                      </a:r>
                    </a:p>
                  </a:txBody>
                  <a:tcPr/>
                </a:tc>
                <a:tc>
                  <a:txBody>
                    <a:bodyPr/>
                    <a:lstStyle/>
                    <a:p>
                      <a:pPr algn="ctr"/>
                      <a:r>
                        <a:rPr lang="en-US"/>
                        <a:t>No</a:t>
                      </a:r>
                    </a:p>
                  </a:txBody>
                  <a:tcPr>
                    <a:pattFill prst="pct5">
                      <a:fgClr>
                        <a:schemeClr val="accent1"/>
                      </a:fgClr>
                      <a:bgClr>
                        <a:schemeClr val="bg1"/>
                      </a:bgClr>
                    </a:pattFill>
                  </a:tcPr>
                </a:tc>
                <a:tc>
                  <a:txBody>
                    <a:bodyPr/>
                    <a:lstStyle/>
                    <a:p>
                      <a:pPr algn="ctr"/>
                      <a:r>
                        <a:rPr lang="en-US" b="1"/>
                        <a:t>Yes</a:t>
                      </a:r>
                    </a:p>
                  </a:txBody>
                  <a:tcPr>
                    <a:solidFill>
                      <a:srgbClr val="00B050"/>
                    </a:solidFill>
                  </a:tcPr>
                </a:tc>
                <a:extLst>
                  <a:ext uri="{0D108BD9-81ED-4DB2-BD59-A6C34878D82A}">
                    <a16:rowId xmlns:a16="http://schemas.microsoft.com/office/drawing/2014/main" val="3679433440"/>
                  </a:ext>
                </a:extLst>
              </a:tr>
              <a:tr h="370840">
                <a:tc>
                  <a:txBody>
                    <a:bodyPr/>
                    <a:lstStyle/>
                    <a:p>
                      <a:r>
                        <a:rPr lang="en-US"/>
                        <a:t>No cost Extended Security Updates for WS2008/R2 workloads</a:t>
                      </a:r>
                    </a:p>
                  </a:txBody>
                  <a:tcPr/>
                </a:tc>
                <a:tc>
                  <a:txBody>
                    <a:bodyPr/>
                    <a:lstStyle/>
                    <a:p>
                      <a:pPr algn="ctr"/>
                      <a:r>
                        <a:rPr lang="en-US"/>
                        <a:t>No</a:t>
                      </a:r>
                    </a:p>
                  </a:txBody>
                  <a:tcPr>
                    <a:pattFill prst="pct5">
                      <a:fgClr>
                        <a:schemeClr val="accent1"/>
                      </a:fgClr>
                      <a:bgClr>
                        <a:schemeClr val="bg1"/>
                      </a:bgClr>
                    </a:pattFill>
                  </a:tcPr>
                </a:tc>
                <a:tc>
                  <a:txBody>
                    <a:bodyPr/>
                    <a:lstStyle/>
                    <a:p>
                      <a:pPr algn="ctr"/>
                      <a:r>
                        <a:rPr lang="en-US" b="1" dirty="0"/>
                        <a:t>Yes</a:t>
                      </a:r>
                    </a:p>
                  </a:txBody>
                  <a:tcPr>
                    <a:solidFill>
                      <a:srgbClr val="00B050"/>
                    </a:solidFill>
                  </a:tcPr>
                </a:tc>
                <a:extLst>
                  <a:ext uri="{0D108BD9-81ED-4DB2-BD59-A6C34878D82A}">
                    <a16:rowId xmlns:a16="http://schemas.microsoft.com/office/drawing/2014/main" val="1988192866"/>
                  </a:ext>
                </a:extLst>
              </a:tr>
            </a:tbl>
          </a:graphicData>
        </a:graphic>
      </p:graphicFrame>
      <p:sp>
        <p:nvSpPr>
          <p:cNvPr id="3" name="Rectangle 2">
            <a:extLst>
              <a:ext uri="{FF2B5EF4-FFF2-40B4-BE49-F238E27FC236}">
                <a16:creationId xmlns:a16="http://schemas.microsoft.com/office/drawing/2014/main" id="{090A1919-C345-45E8-B4EB-E79A7B03AE18}"/>
              </a:ext>
            </a:extLst>
          </p:cNvPr>
          <p:cNvSpPr/>
          <p:nvPr/>
        </p:nvSpPr>
        <p:spPr>
          <a:xfrm>
            <a:off x="588263" y="1074522"/>
            <a:ext cx="2257349" cy="461665"/>
          </a:xfrm>
          <a:prstGeom prst="rect">
            <a:avLst/>
          </a:prstGeom>
        </p:spPr>
        <p:txBody>
          <a:bodyPr wrap="none">
            <a:spAutoFit/>
          </a:bodyPr>
          <a:lstStyle/>
          <a:p>
            <a:r>
              <a:rPr lang="en-US" sz="2400" spc="-100" dirty="0">
                <a:ln w="3175">
                  <a:noFill/>
                </a:ln>
                <a:solidFill>
                  <a:srgbClr val="353535"/>
                </a:solidFill>
                <a:latin typeface="Segoe UI" panose="020B0502040204020203" pitchFamily="34" charset="0"/>
                <a:cs typeface="Segoe UI" pitchFamily="34" charset="0"/>
              </a:rPr>
              <a:t>Best host for HCI</a:t>
            </a:r>
            <a:endParaRPr lang="en-US" dirty="0"/>
          </a:p>
        </p:txBody>
      </p:sp>
      <p:sp>
        <p:nvSpPr>
          <p:cNvPr id="6" name="Footer Placeholder 4">
            <a:extLst>
              <a:ext uri="{FF2B5EF4-FFF2-40B4-BE49-F238E27FC236}">
                <a16:creationId xmlns:a16="http://schemas.microsoft.com/office/drawing/2014/main" id="{668114C5-A5F8-4CAB-AFFC-3681314B8037}"/>
              </a:ext>
            </a:extLst>
          </p:cNvPr>
          <p:cNvSpPr txBox="1">
            <a:spLocks/>
          </p:cNvSpPr>
          <p:nvPr/>
        </p:nvSpPr>
        <p:spPr>
          <a:xfrm>
            <a:off x="4038600" y="6356350"/>
            <a:ext cx="4114800" cy="365125"/>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13582561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49DD-F814-4451-B7F9-C0190D0D8D9F}"/>
              </a:ext>
            </a:extLst>
          </p:cNvPr>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Use Windows Server for your guest virtual machines</a:t>
            </a:r>
            <a:br>
              <a:rPr lang="en-US" sz="3200">
                <a:latin typeface="Segoe UI Semibold" panose="020B0702040204020203" pitchFamily="34" charset="0"/>
                <a:cs typeface="Segoe UI Semibold" panose="020B0702040204020203" pitchFamily="34" charset="0"/>
              </a:rPr>
            </a:br>
            <a:endParaRPr lang="en-US" sz="3200">
              <a:latin typeface="Segoe UI" panose="020B0502040204020203" pitchFamily="34" charset="0"/>
            </a:endParaRPr>
          </a:p>
        </p:txBody>
      </p:sp>
      <p:sp>
        <p:nvSpPr>
          <p:cNvPr id="3" name="Rectangle 2">
            <a:extLst>
              <a:ext uri="{FF2B5EF4-FFF2-40B4-BE49-F238E27FC236}">
                <a16:creationId xmlns:a16="http://schemas.microsoft.com/office/drawing/2014/main" id="{18B0B9B6-3EA7-4404-A7F9-35906FCB5B7E}"/>
              </a:ext>
            </a:extLst>
          </p:cNvPr>
          <p:cNvSpPr/>
          <p:nvPr/>
        </p:nvSpPr>
        <p:spPr>
          <a:xfrm>
            <a:off x="490609" y="1011198"/>
            <a:ext cx="4090351" cy="461665"/>
          </a:xfrm>
          <a:prstGeom prst="rect">
            <a:avLst/>
          </a:prstGeom>
        </p:spPr>
        <p:txBody>
          <a:bodyPr wrap="none">
            <a:spAutoFit/>
          </a:bodyPr>
          <a:lstStyle/>
          <a:p>
            <a:r>
              <a:rPr lang="en-US" sz="2400" spc="-100">
                <a:ln w="3175">
                  <a:noFill/>
                </a:ln>
                <a:solidFill>
                  <a:srgbClr val="353535"/>
                </a:solidFill>
                <a:latin typeface="Segoe UI" panose="020B0502040204020203" pitchFamily="34" charset="0"/>
                <a:cs typeface="Segoe UI" pitchFamily="34" charset="0"/>
              </a:rPr>
              <a:t>Best operating system for guest</a:t>
            </a:r>
            <a:endParaRPr lang="en-US"/>
          </a:p>
        </p:txBody>
      </p:sp>
      <p:graphicFrame>
        <p:nvGraphicFramePr>
          <p:cNvPr id="4" name="Table 4">
            <a:extLst>
              <a:ext uri="{FF2B5EF4-FFF2-40B4-BE49-F238E27FC236}">
                <a16:creationId xmlns:a16="http://schemas.microsoft.com/office/drawing/2014/main" id="{0A193986-CA58-45E7-B72C-7DD5A45806E6}"/>
              </a:ext>
            </a:extLst>
          </p:cNvPr>
          <p:cNvGraphicFramePr>
            <a:graphicFrameLocks noGrp="1"/>
          </p:cNvGraphicFramePr>
          <p:nvPr>
            <p:extLst>
              <p:ext uri="{D42A27DB-BD31-4B8C-83A1-F6EECF244321}">
                <p14:modId xmlns:p14="http://schemas.microsoft.com/office/powerpoint/2010/main" val="2117289907"/>
              </p:ext>
            </p:extLst>
          </p:nvPr>
        </p:nvGraphicFramePr>
        <p:xfrm>
          <a:off x="965049" y="2083194"/>
          <a:ext cx="10125613" cy="2987040"/>
        </p:xfrm>
        <a:graphic>
          <a:graphicData uri="http://schemas.openxmlformats.org/drawingml/2006/table">
            <a:tbl>
              <a:tblPr firstRow="1" bandRow="1">
                <a:tableStyleId>{5C22544A-7EE6-4342-B048-85BDC9FD1C3A}</a:tableStyleId>
              </a:tblPr>
              <a:tblGrid>
                <a:gridCol w="5401213">
                  <a:extLst>
                    <a:ext uri="{9D8B030D-6E8A-4147-A177-3AD203B41FA5}">
                      <a16:colId xmlns:a16="http://schemas.microsoft.com/office/drawing/2014/main" val="1380163520"/>
                    </a:ext>
                  </a:extLst>
                </a:gridCol>
                <a:gridCol w="2256887">
                  <a:extLst>
                    <a:ext uri="{9D8B030D-6E8A-4147-A177-3AD203B41FA5}">
                      <a16:colId xmlns:a16="http://schemas.microsoft.com/office/drawing/2014/main" val="3704655249"/>
                    </a:ext>
                  </a:extLst>
                </a:gridCol>
                <a:gridCol w="2467513">
                  <a:extLst>
                    <a:ext uri="{9D8B030D-6E8A-4147-A177-3AD203B41FA5}">
                      <a16:colId xmlns:a16="http://schemas.microsoft.com/office/drawing/2014/main" val="522873976"/>
                    </a:ext>
                  </a:extLst>
                </a:gridCol>
              </a:tblGrid>
              <a:tr h="355165">
                <a:tc>
                  <a:txBody>
                    <a:bodyPr/>
                    <a:lstStyle/>
                    <a:p>
                      <a:r>
                        <a:rPr lang="en-US" b="0" dirty="0">
                          <a:solidFill>
                            <a:schemeClr val="bg1"/>
                          </a:solidFill>
                          <a:latin typeface="Segoe UI Semibold"/>
                          <a:cs typeface="Segoe UI Semibold"/>
                        </a:rPr>
                        <a:t>Capability/feature relevant for guest</a:t>
                      </a:r>
                    </a:p>
                  </a:txBody>
                  <a:tcPr>
                    <a:solidFill>
                      <a:schemeClr val="bg2">
                        <a:lumMod val="10000"/>
                      </a:schemeClr>
                    </a:solidFill>
                  </a:tcPr>
                </a:tc>
                <a:tc>
                  <a:txBody>
                    <a:bodyPr/>
                    <a:lstStyle/>
                    <a:p>
                      <a:pPr algn="ctr"/>
                      <a:r>
                        <a:rPr lang="en-US" b="0">
                          <a:latin typeface="Segoe UI Semibold"/>
                          <a:cs typeface="Segoe UI Semibold"/>
                        </a:rPr>
                        <a:t>Windows Server</a:t>
                      </a:r>
                    </a:p>
                  </a:txBody>
                  <a:tcPr>
                    <a:solidFill>
                      <a:schemeClr val="bg2">
                        <a:lumMod val="10000"/>
                      </a:schemeClr>
                    </a:solidFill>
                  </a:tcPr>
                </a:tc>
                <a:tc>
                  <a:txBody>
                    <a:bodyPr/>
                    <a:lstStyle/>
                    <a:p>
                      <a:pPr algn="ctr"/>
                      <a:r>
                        <a:rPr lang="en-US" b="0">
                          <a:latin typeface="Segoe UI Semibold" panose="020B0702040204020203" pitchFamily="34" charset="0"/>
                          <a:cs typeface="Segoe UI Semibold" panose="020B0702040204020203" pitchFamily="34" charset="0"/>
                        </a:rPr>
                        <a:t>Azure Stack HCI</a:t>
                      </a:r>
                    </a:p>
                  </a:txBody>
                  <a:tcPr>
                    <a:solidFill>
                      <a:schemeClr val="bg2">
                        <a:lumMod val="10000"/>
                      </a:schemeClr>
                    </a:solidFill>
                  </a:tcPr>
                </a:tc>
                <a:extLst>
                  <a:ext uri="{0D108BD9-81ED-4DB2-BD59-A6C34878D82A}">
                    <a16:rowId xmlns:a16="http://schemas.microsoft.com/office/drawing/2014/main" val="2292376893"/>
                  </a:ext>
                </a:extLst>
              </a:tr>
              <a:tr h="370840">
                <a:tc>
                  <a:txBody>
                    <a:bodyPr/>
                    <a:lstStyle/>
                    <a:p>
                      <a:r>
                        <a:rPr lang="en-US"/>
                        <a:t>Support all common management tools</a:t>
                      </a:r>
                    </a:p>
                  </a:txBody>
                  <a:tcPr/>
                </a:tc>
                <a:tc>
                  <a:txBody>
                    <a:bodyPr/>
                    <a:lstStyle/>
                    <a:p>
                      <a:pPr algn="ctr"/>
                      <a:r>
                        <a:rPr lang="en-US" b="1"/>
                        <a:t>Yes</a:t>
                      </a:r>
                    </a:p>
                  </a:txBody>
                  <a:tcPr>
                    <a:solidFill>
                      <a:srgbClr val="00B050"/>
                    </a:solidFill>
                  </a:tcPr>
                </a:tc>
                <a:tc>
                  <a:txBody>
                    <a:bodyPr/>
                    <a:lstStyle/>
                    <a:p>
                      <a:pPr algn="ctr"/>
                      <a:r>
                        <a:rPr lang="en-US" b="1"/>
                        <a:t>Yes</a:t>
                      </a:r>
                    </a:p>
                  </a:txBody>
                  <a:tcPr>
                    <a:solidFill>
                      <a:srgbClr val="00B050"/>
                    </a:solidFill>
                  </a:tcPr>
                </a:tc>
                <a:extLst>
                  <a:ext uri="{0D108BD9-81ED-4DB2-BD59-A6C34878D82A}">
                    <a16:rowId xmlns:a16="http://schemas.microsoft.com/office/drawing/2014/main" val="3508985833"/>
                  </a:ext>
                </a:extLst>
              </a:tr>
              <a:tr h="370840">
                <a:tc>
                  <a:txBody>
                    <a:bodyPr/>
                    <a:lstStyle/>
                    <a:p>
                      <a:r>
                        <a:rPr lang="en-US"/>
                        <a:t>Virtualization rights (2 for Std, </a:t>
                      </a:r>
                      <a:r>
                        <a:rPr lang="en-US" sz="2000"/>
                        <a:t> ∞ </a:t>
                      </a:r>
                      <a:r>
                        <a:rPr lang="en-US"/>
                        <a:t>for DC)</a:t>
                      </a:r>
                    </a:p>
                  </a:txBody>
                  <a:tcPr/>
                </a:tc>
                <a:tc>
                  <a:txBody>
                    <a:bodyPr/>
                    <a:lstStyle/>
                    <a:p>
                      <a:pPr algn="ctr"/>
                      <a:r>
                        <a:rPr lang="en-US" b="1"/>
                        <a:t>Yes</a:t>
                      </a:r>
                    </a:p>
                  </a:txBody>
                  <a:tcPr>
                    <a:solidFill>
                      <a:srgbClr val="00B050"/>
                    </a:solidFill>
                  </a:tcPr>
                </a:tc>
                <a:tc>
                  <a:txBody>
                    <a:bodyPr/>
                    <a:lstStyle/>
                    <a:p>
                      <a:pPr algn="ctr"/>
                      <a:r>
                        <a:rPr lang="en-US"/>
                        <a:t>No</a:t>
                      </a:r>
                    </a:p>
                  </a:txBody>
                  <a:tcPr>
                    <a:pattFill prst="pct5">
                      <a:fgClr>
                        <a:schemeClr val="accent1"/>
                      </a:fgClr>
                      <a:bgClr>
                        <a:schemeClr val="bg1"/>
                      </a:bgClr>
                    </a:pattFill>
                  </a:tcPr>
                </a:tc>
                <a:extLst>
                  <a:ext uri="{0D108BD9-81ED-4DB2-BD59-A6C34878D82A}">
                    <a16:rowId xmlns:a16="http://schemas.microsoft.com/office/drawing/2014/main" val="1903000736"/>
                  </a:ext>
                </a:extLst>
              </a:tr>
              <a:tr h="370840">
                <a:tc>
                  <a:txBody>
                    <a:bodyPr/>
                    <a:lstStyle/>
                    <a:p>
                      <a:r>
                        <a:rPr lang="en-US"/>
                        <a:t>Server with desktop experience (server with GUI)</a:t>
                      </a:r>
                    </a:p>
                  </a:txBody>
                  <a:tcPr/>
                </a:tc>
                <a:tc>
                  <a:txBody>
                    <a:bodyPr/>
                    <a:lstStyle/>
                    <a:p>
                      <a:pPr algn="ctr"/>
                      <a:r>
                        <a:rPr lang="en-US" b="1"/>
                        <a:t>Yes</a:t>
                      </a:r>
                    </a:p>
                  </a:txBody>
                  <a:tcPr>
                    <a:solidFill>
                      <a:srgbClr val="00B050"/>
                    </a:solidFill>
                  </a:tcPr>
                </a:tc>
                <a:tc>
                  <a:txBody>
                    <a:bodyPr/>
                    <a:lstStyle/>
                    <a:p>
                      <a:pPr algn="ctr"/>
                      <a:r>
                        <a:rPr lang="en-US"/>
                        <a:t>No</a:t>
                      </a:r>
                    </a:p>
                  </a:txBody>
                  <a:tcPr>
                    <a:pattFill prst="pct5">
                      <a:fgClr>
                        <a:schemeClr val="accent1"/>
                      </a:fgClr>
                      <a:bgClr>
                        <a:schemeClr val="bg1"/>
                      </a:bgClr>
                    </a:pattFill>
                  </a:tcPr>
                </a:tc>
                <a:extLst>
                  <a:ext uri="{0D108BD9-81ED-4DB2-BD59-A6C34878D82A}">
                    <a16:rowId xmlns:a16="http://schemas.microsoft.com/office/drawing/2014/main" val="3978196439"/>
                  </a:ext>
                </a:extLst>
              </a:tr>
              <a:tr h="370840">
                <a:tc>
                  <a:txBody>
                    <a:bodyPr/>
                    <a:lstStyle/>
                    <a:p>
                      <a:r>
                        <a:rPr lang="en-US"/>
                        <a:t>Run complex SQL Server workloads on the metal</a:t>
                      </a:r>
                    </a:p>
                  </a:txBody>
                  <a:tcPr/>
                </a:tc>
                <a:tc>
                  <a:txBody>
                    <a:bodyPr/>
                    <a:lstStyle/>
                    <a:p>
                      <a:pPr algn="ctr"/>
                      <a:r>
                        <a:rPr lang="en-US" b="1"/>
                        <a:t>Yes</a:t>
                      </a:r>
                    </a:p>
                  </a:txBody>
                  <a:tcPr>
                    <a:solidFill>
                      <a:srgbClr val="00B050"/>
                    </a:solidFill>
                  </a:tcPr>
                </a:tc>
                <a:tc>
                  <a:txBody>
                    <a:bodyPr/>
                    <a:lstStyle/>
                    <a:p>
                      <a:pPr algn="ctr"/>
                      <a:r>
                        <a:rPr lang="en-US"/>
                        <a:t>No</a:t>
                      </a:r>
                    </a:p>
                  </a:txBody>
                  <a:tcPr>
                    <a:pattFill prst="pct5">
                      <a:fgClr>
                        <a:schemeClr val="accent1"/>
                      </a:fgClr>
                      <a:bgClr>
                        <a:schemeClr val="bg1"/>
                      </a:bgClr>
                    </a:pattFill>
                  </a:tcPr>
                </a:tc>
                <a:extLst>
                  <a:ext uri="{0D108BD9-81ED-4DB2-BD59-A6C34878D82A}">
                    <a16:rowId xmlns:a16="http://schemas.microsoft.com/office/drawing/2014/main" val="3357507930"/>
                  </a:ext>
                </a:extLst>
              </a:tr>
              <a:tr h="370840">
                <a:tc>
                  <a:txBody>
                    <a:bodyPr/>
                    <a:lstStyle/>
                    <a:p>
                      <a:r>
                        <a:rPr lang="en-US"/>
                        <a:t>Support all popular server roles (print, AD….)</a:t>
                      </a:r>
                    </a:p>
                  </a:txBody>
                  <a:tcPr/>
                </a:tc>
                <a:tc>
                  <a:txBody>
                    <a:bodyPr/>
                    <a:lstStyle/>
                    <a:p>
                      <a:pPr algn="ctr"/>
                      <a:r>
                        <a:rPr lang="en-US" b="1"/>
                        <a:t>Yes</a:t>
                      </a:r>
                    </a:p>
                  </a:txBody>
                  <a:tcPr>
                    <a:solidFill>
                      <a:srgbClr val="00B050"/>
                    </a:solidFill>
                  </a:tcPr>
                </a:tc>
                <a:tc>
                  <a:txBody>
                    <a:bodyPr/>
                    <a:lstStyle/>
                    <a:p>
                      <a:pPr algn="ctr"/>
                      <a:r>
                        <a:rPr lang="en-US"/>
                        <a:t>No</a:t>
                      </a:r>
                    </a:p>
                  </a:txBody>
                  <a:tcPr>
                    <a:pattFill prst="pct5">
                      <a:fgClr>
                        <a:schemeClr val="accent1"/>
                      </a:fgClr>
                      <a:bgClr>
                        <a:schemeClr val="bg1"/>
                      </a:bgClr>
                    </a:pattFill>
                  </a:tcPr>
                </a:tc>
                <a:extLst>
                  <a:ext uri="{0D108BD9-81ED-4DB2-BD59-A6C34878D82A}">
                    <a16:rowId xmlns:a16="http://schemas.microsoft.com/office/drawing/2014/main" val="2473486386"/>
                  </a:ext>
                </a:extLst>
              </a:tr>
              <a:tr h="370840">
                <a:tc>
                  <a:txBody>
                    <a:bodyPr/>
                    <a:lstStyle/>
                    <a:p>
                      <a:r>
                        <a:rPr lang="en-US"/>
                        <a:t>Support for GPU pass-through (over virtual PCI bus)</a:t>
                      </a:r>
                    </a:p>
                  </a:txBody>
                  <a:tcPr/>
                </a:tc>
                <a:tc>
                  <a:txBody>
                    <a:bodyPr/>
                    <a:lstStyle/>
                    <a:p>
                      <a:pPr algn="ctr"/>
                      <a:r>
                        <a:rPr lang="en-US" b="1"/>
                        <a:t>Yes</a:t>
                      </a:r>
                    </a:p>
                  </a:txBody>
                  <a:tcPr>
                    <a:solidFill>
                      <a:srgbClr val="00B050"/>
                    </a:solidFill>
                  </a:tcPr>
                </a:tc>
                <a:tc>
                  <a:txBody>
                    <a:bodyPr/>
                    <a:lstStyle/>
                    <a:p>
                      <a:pPr algn="ctr"/>
                      <a:r>
                        <a:rPr lang="en-US"/>
                        <a:t>No</a:t>
                      </a:r>
                    </a:p>
                  </a:txBody>
                  <a:tcPr>
                    <a:pattFill prst="pct5">
                      <a:fgClr>
                        <a:schemeClr val="accent1"/>
                      </a:fgClr>
                      <a:bgClr>
                        <a:schemeClr val="bg1"/>
                      </a:bgClr>
                    </a:pattFill>
                  </a:tcPr>
                </a:tc>
                <a:extLst>
                  <a:ext uri="{0D108BD9-81ED-4DB2-BD59-A6C34878D82A}">
                    <a16:rowId xmlns:a16="http://schemas.microsoft.com/office/drawing/2014/main" val="1465994978"/>
                  </a:ext>
                </a:extLst>
              </a:tr>
              <a:tr h="370840">
                <a:tc>
                  <a:txBody>
                    <a:bodyPr/>
                    <a:lstStyle/>
                    <a:p>
                      <a:r>
                        <a:rPr lang="en-US"/>
                        <a:t>Include Azure Hybrid Benefit (AHUB)</a:t>
                      </a:r>
                    </a:p>
                  </a:txBody>
                  <a:tcPr/>
                </a:tc>
                <a:tc>
                  <a:txBody>
                    <a:bodyPr/>
                    <a:lstStyle/>
                    <a:p>
                      <a:pPr algn="ctr"/>
                      <a:r>
                        <a:rPr lang="en-US" b="1"/>
                        <a:t>Yes</a:t>
                      </a:r>
                    </a:p>
                  </a:txBody>
                  <a:tcPr>
                    <a:solidFill>
                      <a:srgbClr val="00B050"/>
                    </a:solidFill>
                  </a:tcPr>
                </a:tc>
                <a:tc>
                  <a:txBody>
                    <a:bodyPr/>
                    <a:lstStyle/>
                    <a:p>
                      <a:pPr algn="ctr"/>
                      <a:r>
                        <a:rPr lang="en-US" dirty="0"/>
                        <a:t>No</a:t>
                      </a:r>
                    </a:p>
                  </a:txBody>
                  <a:tcPr>
                    <a:pattFill prst="pct5">
                      <a:fgClr>
                        <a:schemeClr val="accent1"/>
                      </a:fgClr>
                      <a:bgClr>
                        <a:schemeClr val="bg1"/>
                      </a:bgClr>
                    </a:pattFill>
                  </a:tcPr>
                </a:tc>
                <a:extLst>
                  <a:ext uri="{0D108BD9-81ED-4DB2-BD59-A6C34878D82A}">
                    <a16:rowId xmlns:a16="http://schemas.microsoft.com/office/drawing/2014/main" val="3679433440"/>
                  </a:ext>
                </a:extLst>
              </a:tr>
            </a:tbl>
          </a:graphicData>
        </a:graphic>
      </p:graphicFrame>
      <p:sp>
        <p:nvSpPr>
          <p:cNvPr id="7" name="Footer Placeholder 4">
            <a:extLst>
              <a:ext uri="{FF2B5EF4-FFF2-40B4-BE49-F238E27FC236}">
                <a16:creationId xmlns:a16="http://schemas.microsoft.com/office/drawing/2014/main" id="{D474A660-3849-4A2B-AC96-BF31360C836C}"/>
              </a:ext>
            </a:extLst>
          </p:cNvPr>
          <p:cNvSpPr txBox="1">
            <a:spLocks/>
          </p:cNvSpPr>
          <p:nvPr/>
        </p:nvSpPr>
        <p:spPr>
          <a:xfrm>
            <a:off x="4038600" y="6356350"/>
            <a:ext cx="4114800" cy="365125"/>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7424579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F7395690-5549-41C8-A0A9-8B4C17D9CD3E}"/>
              </a:ext>
            </a:extLst>
          </p:cNvPr>
          <p:cNvSpPr txBox="1">
            <a:spLocks noGrp="1"/>
          </p:cNvSpPr>
          <p:nvPr>
            <p:ph type="title"/>
          </p:nvPr>
        </p:nvSpPr>
        <p:spPr>
          <a:xfrm>
            <a:off x="1108144" y="457200"/>
            <a:ext cx="9978757"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Uniquely positioned for hybrid infrastructure</a:t>
            </a:r>
            <a:endParaRPr kumimoji="0" lang="en-US" b="0" i="1"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96" name="TextBox 95">
            <a:extLst>
              <a:ext uri="{FF2B5EF4-FFF2-40B4-BE49-F238E27FC236}">
                <a16:creationId xmlns:a16="http://schemas.microsoft.com/office/drawing/2014/main" id="{DCE6223B-5A9D-4151-A0F0-9027A1EA868D}"/>
              </a:ext>
            </a:extLst>
          </p:cNvPr>
          <p:cNvSpPr txBox="1"/>
          <p:nvPr/>
        </p:nvSpPr>
        <p:spPr>
          <a:xfrm>
            <a:off x="2600451" y="1109387"/>
            <a:ext cx="6991466"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The best of Microsoft’s cloud with Microsoft’s on-premises heritage</a:t>
            </a:r>
          </a:p>
        </p:txBody>
      </p:sp>
      <p:graphicFrame>
        <p:nvGraphicFramePr>
          <p:cNvPr id="16" name="Table 16">
            <a:extLst>
              <a:ext uri="{FF2B5EF4-FFF2-40B4-BE49-F238E27FC236}">
                <a16:creationId xmlns:a16="http://schemas.microsoft.com/office/drawing/2014/main" id="{9F540D84-6098-4B80-9DDB-10A9FC7FB95F}"/>
              </a:ext>
            </a:extLst>
          </p:cNvPr>
          <p:cNvGraphicFramePr>
            <a:graphicFrameLocks noGrp="1"/>
          </p:cNvGraphicFramePr>
          <p:nvPr>
            <p:extLst>
              <p:ext uri="{D42A27DB-BD31-4B8C-83A1-F6EECF244321}">
                <p14:modId xmlns:p14="http://schemas.microsoft.com/office/powerpoint/2010/main" val="4277198998"/>
              </p:ext>
            </p:extLst>
          </p:nvPr>
        </p:nvGraphicFramePr>
        <p:xfrm>
          <a:off x="609600" y="1801368"/>
          <a:ext cx="10969750" cy="4443984"/>
        </p:xfrm>
        <a:graphic>
          <a:graphicData uri="http://schemas.openxmlformats.org/drawingml/2006/table">
            <a:tbl>
              <a:tblPr firstRow="1" bandRow="1">
                <a:tableStyleId>{5C22544A-7EE6-4342-B048-85BDC9FD1C3A}</a:tableStyleId>
              </a:tblPr>
              <a:tblGrid>
                <a:gridCol w="2193950">
                  <a:extLst>
                    <a:ext uri="{9D8B030D-6E8A-4147-A177-3AD203B41FA5}">
                      <a16:colId xmlns:a16="http://schemas.microsoft.com/office/drawing/2014/main" val="2571787603"/>
                    </a:ext>
                  </a:extLst>
                </a:gridCol>
                <a:gridCol w="2193950">
                  <a:extLst>
                    <a:ext uri="{9D8B030D-6E8A-4147-A177-3AD203B41FA5}">
                      <a16:colId xmlns:a16="http://schemas.microsoft.com/office/drawing/2014/main" val="2840119486"/>
                    </a:ext>
                  </a:extLst>
                </a:gridCol>
                <a:gridCol w="2193950">
                  <a:extLst>
                    <a:ext uri="{9D8B030D-6E8A-4147-A177-3AD203B41FA5}">
                      <a16:colId xmlns:a16="http://schemas.microsoft.com/office/drawing/2014/main" val="2577927908"/>
                    </a:ext>
                  </a:extLst>
                </a:gridCol>
                <a:gridCol w="2193950">
                  <a:extLst>
                    <a:ext uri="{9D8B030D-6E8A-4147-A177-3AD203B41FA5}">
                      <a16:colId xmlns:a16="http://schemas.microsoft.com/office/drawing/2014/main" val="3676410622"/>
                    </a:ext>
                  </a:extLst>
                </a:gridCol>
                <a:gridCol w="2193950">
                  <a:extLst>
                    <a:ext uri="{9D8B030D-6E8A-4147-A177-3AD203B41FA5}">
                      <a16:colId xmlns:a16="http://schemas.microsoft.com/office/drawing/2014/main" val="4067928748"/>
                    </a:ext>
                  </a:extLst>
                </a:gridCol>
              </a:tblGrid>
              <a:tr h="493776">
                <a:tc>
                  <a:txBody>
                    <a:bodyPr/>
                    <a:lstStyle/>
                    <a:p>
                      <a:r>
                        <a:rPr lang="en-US" sz="1000" b="1">
                          <a:solidFill>
                            <a:schemeClr val="tx1"/>
                          </a:solidFill>
                          <a:latin typeface="Segoe UI Semibold"/>
                          <a:cs typeface="Segoe UI Semibold"/>
                        </a:rPr>
                        <a:t>Other products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tx1">
                              <a:lumMod val="85000"/>
                              <a:lumOff val="15000"/>
                            </a:schemeClr>
                          </a:solidFill>
                          <a:latin typeface="Segoe UI Semibold"/>
                          <a:cs typeface="Segoe UI Semibold"/>
                        </a:rPr>
                        <a:t>World-class hyperconverged infrastructure stack</a:t>
                      </a:r>
                      <a:endParaRPr lang="en-US" sz="1000" b="1" i="1">
                        <a:solidFill>
                          <a:schemeClr val="tx1">
                            <a:lumMod val="85000"/>
                            <a:lumOff val="15000"/>
                          </a:schemeClr>
                        </a:solidFill>
                        <a:latin typeface="Segoe UI Semibold"/>
                        <a:cs typeface="Segoe UI Semibold"/>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tx1">
                              <a:lumMod val="85000"/>
                              <a:lumOff val="15000"/>
                            </a:schemeClr>
                          </a:solidFill>
                          <a:latin typeface="Segoe UI Semibold"/>
                          <a:cs typeface="Segoe UI Semibold"/>
                        </a:rPr>
                        <a:t>Delivered as cloud service</a:t>
                      </a:r>
                      <a:br>
                        <a:rPr lang="en-US" sz="1000" b="1" dirty="0">
                          <a:solidFill>
                            <a:srgbClr val="262626"/>
                          </a:solidFill>
                          <a:latin typeface="Segoe UI Semibold"/>
                          <a:cs typeface="Segoe UI Semibold"/>
                        </a:rPr>
                      </a:br>
                      <a:r>
                        <a:rPr lang="en-US" sz="1000" b="1" dirty="0">
                          <a:solidFill>
                            <a:schemeClr val="tx1">
                              <a:lumMod val="85000"/>
                              <a:lumOff val="15000"/>
                            </a:schemeClr>
                          </a:solidFill>
                          <a:latin typeface="Segoe UI Semibold"/>
                          <a:cs typeface="Segoe UI Semibold"/>
                        </a:rPr>
                        <a:t>with hybrid built in</a:t>
                      </a:r>
                      <a:endParaRPr lang="en-US" sz="1000" b="1" i="1" dirty="0">
                        <a:solidFill>
                          <a:schemeClr val="tx1">
                            <a:lumMod val="85000"/>
                            <a:lumOff val="15000"/>
                          </a:schemeClr>
                        </a:solidFill>
                        <a:latin typeface="Segoe UI Semibold"/>
                        <a:cs typeface="Segoe UI Semibold"/>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00" b="1">
                          <a:solidFill>
                            <a:schemeClr val="tx1">
                              <a:lumMod val="85000"/>
                              <a:lumOff val="15000"/>
                            </a:schemeClr>
                          </a:solidFill>
                          <a:latin typeface="Segoe UI Semibold"/>
                          <a:cs typeface="Segoe UI Semibold"/>
                        </a:rPr>
                        <a:t>Familiar for virtualization and</a:t>
                      </a:r>
                      <a:br>
                        <a:rPr lang="en-US" sz="1000" b="1">
                          <a:solidFill>
                            <a:srgbClr val="262626"/>
                          </a:solidFill>
                          <a:latin typeface="Segoe UI Semibold"/>
                          <a:cs typeface="Segoe UI Semibold"/>
                        </a:rPr>
                      </a:br>
                      <a:r>
                        <a:rPr lang="en-US" sz="1000" b="1">
                          <a:solidFill>
                            <a:schemeClr val="tx1">
                              <a:lumMod val="85000"/>
                              <a:lumOff val="15000"/>
                            </a:schemeClr>
                          </a:solidFill>
                          <a:latin typeface="Segoe UI Semibold"/>
                          <a:cs typeface="Segoe UI Semibold"/>
                        </a:rPr>
                        <a:t>server administrators</a:t>
                      </a:r>
                      <a:endParaRPr lang="en-US" sz="1000" b="1" i="1">
                        <a:solidFill>
                          <a:schemeClr val="tx1">
                            <a:lumMod val="85000"/>
                            <a:lumOff val="15000"/>
                          </a:schemeClr>
                        </a:solidFill>
                        <a:latin typeface="Segoe UI Semibold"/>
                        <a:cs typeface="Segoe UI Semibold"/>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tx1">
                              <a:lumMod val="85000"/>
                              <a:lumOff val="15000"/>
                            </a:schemeClr>
                          </a:solidFill>
                          <a:latin typeface="Segoe UI Semibold"/>
                          <a:cs typeface="Segoe UI Semibold"/>
                        </a:rPr>
                        <a:t>Flexible hardware choices</a:t>
                      </a:r>
                      <a:br>
                        <a:rPr lang="en-US" sz="1000" b="1">
                          <a:solidFill>
                            <a:srgbClr val="262626"/>
                          </a:solidFill>
                          <a:latin typeface="Segoe UI Semibold"/>
                          <a:cs typeface="Segoe UI Semibold"/>
                        </a:rPr>
                      </a:br>
                      <a:r>
                        <a:rPr lang="en-US" sz="1000" b="1">
                          <a:solidFill>
                            <a:schemeClr val="tx1">
                              <a:lumMod val="85000"/>
                              <a:lumOff val="15000"/>
                            </a:schemeClr>
                          </a:solidFill>
                          <a:latin typeface="Segoe UI Semibold"/>
                          <a:cs typeface="Segoe UI Semibold"/>
                        </a:rPr>
                        <a:t>from your preferred vendor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58225375"/>
                  </a:ext>
                </a:extLst>
              </a:tr>
              <a:tr h="493776">
                <a:tc>
                  <a:txBody>
                    <a:bodyPr/>
                    <a:lstStyle/>
                    <a:p>
                      <a:r>
                        <a:rPr lang="en-US" sz="1000">
                          <a:latin typeface="Segoe UI"/>
                          <a:cs typeface="Segoe UI"/>
                        </a:rPr>
                        <a:t>VMware vSphere + </a:t>
                      </a:r>
                      <a:r>
                        <a:rPr lang="en-US" sz="1000" err="1">
                          <a:latin typeface="Segoe UI"/>
                          <a:cs typeface="Segoe UI"/>
                        </a:rPr>
                        <a:t>vSAN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8910657"/>
                  </a:ext>
                </a:extLst>
              </a:tr>
              <a:tr h="493776">
                <a:tc>
                  <a:txBody>
                    <a:bodyPr/>
                    <a:lstStyle/>
                    <a:p>
                      <a:r>
                        <a:rPr lang="en-US" sz="1000">
                          <a:latin typeface="Segoe UI"/>
                          <a:cs typeface="Segoe UI"/>
                        </a:rPr>
                        <a:t>Cisco Hyperflex</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2578435"/>
                  </a:ext>
                </a:extLst>
              </a:tr>
              <a:tr h="493776">
                <a:tc>
                  <a:txBody>
                    <a:bodyPr/>
                    <a:lstStyle/>
                    <a:p>
                      <a:r>
                        <a:rPr lang="en-US" sz="1000">
                          <a:latin typeface="Segoe UI"/>
                          <a:cs typeface="Segoe UI"/>
                        </a:rPr>
                        <a:t>Nutanix</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a:latin typeface="Segoe UI Emoji" panose="020B0502040204020203" pitchFamily="34" charset="0"/>
                          <a:ea typeface="Segoe UI Emoji" panose="020B0502040204020203" pitchFamily="34" charset="0"/>
                          <a:cs typeface="Segoe UI" panose="020B0502040204020203"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5538873"/>
                  </a:ext>
                </a:extLst>
              </a:tr>
              <a:tr h="493776">
                <a:tc>
                  <a:txBody>
                    <a:bodyPr/>
                    <a:lstStyle/>
                    <a:p>
                      <a:r>
                        <a:rPr lang="en-US" sz="1000">
                          <a:latin typeface="Segoe UI"/>
                          <a:cs typeface="Segoe UI"/>
                        </a:rPr>
                        <a:t>AWS Outpost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8531330"/>
                  </a:ext>
                </a:extLst>
              </a:tr>
              <a:tr h="493776">
                <a:tc>
                  <a:txBody>
                    <a:bodyPr/>
                    <a:lstStyle/>
                    <a:p>
                      <a:r>
                        <a:rPr lang="en-US" sz="1000">
                          <a:latin typeface="Segoe UI"/>
                          <a:cs typeface="Segoe UI"/>
                        </a:rPr>
                        <a:t>GCP Anthos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8492832"/>
                  </a:ext>
                </a:extLst>
              </a:tr>
              <a:tr h="493776">
                <a:tc>
                  <a:txBody>
                    <a:bodyPr/>
                    <a:lstStyle/>
                    <a:p>
                      <a:r>
                        <a:rPr lang="en-US" sz="1000">
                          <a:latin typeface="Segoe UI"/>
                          <a:cs typeface="Segoe UI"/>
                        </a:rPr>
                        <a:t>Windows Server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2805326"/>
                  </a:ext>
                </a:extLst>
              </a:tr>
              <a:tr h="493776">
                <a:tc>
                  <a:txBody>
                    <a:bodyPr/>
                    <a:lstStyle/>
                    <a:p>
                      <a:r>
                        <a:rPr lang="en-US" sz="1000">
                          <a:latin typeface="Segoe UI"/>
                          <a:cs typeface="Segoe UI"/>
                        </a:rPr>
                        <a:t>HPE SimpliVity</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5556403"/>
                  </a:ext>
                </a:extLst>
              </a:tr>
              <a:tr h="493776">
                <a:tc>
                  <a:txBody>
                    <a:bodyPr/>
                    <a:lstStyle/>
                    <a:p>
                      <a:r>
                        <a:rPr lang="en-US" sz="1200" b="1">
                          <a:latin typeface="Segoe UI" panose="020B0502040204020203" pitchFamily="34" charset="0"/>
                          <a:cs typeface="Segoe UI" panose="020B0502040204020203" pitchFamily="34" charset="0"/>
                        </a:rPr>
                        <a:t>Azure Stack HCI</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100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1000" dirty="0">
                        <a:latin typeface="Segoe UI" panose="020B0502040204020203" pitchFamily="34" charset="0"/>
                        <a:cs typeface="Segoe UI" panose="020B0502040204020203"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12598207"/>
                  </a:ext>
                </a:extLst>
              </a:tr>
            </a:tbl>
          </a:graphicData>
        </a:graphic>
      </p:graphicFrame>
      <p:grpSp>
        <p:nvGrpSpPr>
          <p:cNvPr id="4" name="Group 3">
            <a:extLst>
              <a:ext uri="{FF2B5EF4-FFF2-40B4-BE49-F238E27FC236}">
                <a16:creationId xmlns:a16="http://schemas.microsoft.com/office/drawing/2014/main" id="{5DCDC492-9769-4DF4-8DE9-A0D5AB369FF0}"/>
              </a:ext>
              <a:ext uri="{C183D7F6-B498-43B3-948B-1728B52AA6E4}">
                <adec:decorative xmlns:adec="http://schemas.microsoft.com/office/drawing/2017/decorative" val="1"/>
              </a:ext>
            </a:extLst>
          </p:cNvPr>
          <p:cNvGrpSpPr/>
          <p:nvPr/>
        </p:nvGrpSpPr>
        <p:grpSpPr>
          <a:xfrm>
            <a:off x="10390630" y="4424041"/>
            <a:ext cx="182880" cy="182880"/>
            <a:chOff x="2811780" y="-655320"/>
            <a:chExt cx="182880" cy="182880"/>
          </a:xfrm>
        </p:grpSpPr>
        <p:sp>
          <p:nvSpPr>
            <p:cNvPr id="3" name="Oval 2">
              <a:extLst>
                <a:ext uri="{FF2B5EF4-FFF2-40B4-BE49-F238E27FC236}">
                  <a16:creationId xmlns:a16="http://schemas.microsoft.com/office/drawing/2014/main" id="{A32E2272-E39D-4A9B-BC78-C7410800DA95}"/>
                </a:ext>
              </a:extLst>
            </p:cNvPr>
            <p:cNvSpPr/>
            <p:nvPr/>
          </p:nvSpPr>
          <p:spPr>
            <a:xfrm>
              <a:off x="2811780" y="-655320"/>
              <a:ext cx="182880" cy="18288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9292789B-1CB2-46DA-9F8F-17359361AF93}"/>
                </a:ext>
              </a:extLst>
            </p:cNvPr>
            <p:cNvSpPr/>
            <p:nvPr/>
          </p:nvSpPr>
          <p:spPr>
            <a:xfrm>
              <a:off x="2811780" y="-655320"/>
              <a:ext cx="182880" cy="182880"/>
            </a:xfrm>
            <a:prstGeom prst="chord">
              <a:avLst>
                <a:gd name="adj1" fmla="val 5378837"/>
                <a:gd name="adj2" fmla="val 162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Oval 4">
            <a:extLst>
              <a:ext uri="{FF2B5EF4-FFF2-40B4-BE49-F238E27FC236}">
                <a16:creationId xmlns:a16="http://schemas.microsoft.com/office/drawing/2014/main" id="{230AF799-D825-4BEC-8EDD-7D6C1574DC42}"/>
              </a:ext>
              <a:ext uri="{C183D7F6-B498-43B3-948B-1728B52AA6E4}">
                <adec:decorative xmlns:adec="http://schemas.microsoft.com/office/drawing/2017/decorative" val="1"/>
              </a:ext>
            </a:extLst>
          </p:cNvPr>
          <p:cNvSpPr/>
          <p:nvPr/>
        </p:nvSpPr>
        <p:spPr>
          <a:xfrm>
            <a:off x="8212835" y="3930468"/>
            <a:ext cx="182880" cy="18288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BBB7AE7-DE5E-4EB9-BB60-18A42FCF1C0A}"/>
              </a:ext>
              <a:ext uri="{C183D7F6-B498-43B3-948B-1728B52AA6E4}">
                <adec:decorative xmlns:adec="http://schemas.microsoft.com/office/drawing/2017/decorative" val="1"/>
              </a:ext>
            </a:extLst>
          </p:cNvPr>
          <p:cNvSpPr/>
          <p:nvPr/>
        </p:nvSpPr>
        <p:spPr>
          <a:xfrm>
            <a:off x="3810000" y="2449749"/>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B99B51E-E78B-4B69-9932-2FAF255F1D31}"/>
              </a:ext>
              <a:ext uri="{C183D7F6-B498-43B3-948B-1728B52AA6E4}">
                <adec:decorative xmlns:adec="http://schemas.microsoft.com/office/drawing/2017/decorative" val="1"/>
              </a:ext>
            </a:extLst>
          </p:cNvPr>
          <p:cNvSpPr/>
          <p:nvPr/>
        </p:nvSpPr>
        <p:spPr>
          <a:xfrm>
            <a:off x="8212835" y="2449749"/>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E8D865-6CDF-4EBA-BFCE-2ACFBC2CECB2}"/>
              </a:ext>
              <a:ext uri="{C183D7F6-B498-43B3-948B-1728B52AA6E4}">
                <adec:decorative xmlns:adec="http://schemas.microsoft.com/office/drawing/2017/decorative" val="1"/>
              </a:ext>
            </a:extLst>
          </p:cNvPr>
          <p:cNvSpPr/>
          <p:nvPr/>
        </p:nvSpPr>
        <p:spPr>
          <a:xfrm>
            <a:off x="10390630" y="2449749"/>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E9736D3-8C6D-4CAE-B207-DDE41960C894}"/>
              </a:ext>
              <a:ext uri="{C183D7F6-B498-43B3-948B-1728B52AA6E4}">
                <adec:decorative xmlns:adec="http://schemas.microsoft.com/office/drawing/2017/decorative" val="1"/>
              </a:ext>
            </a:extLst>
          </p:cNvPr>
          <p:cNvSpPr/>
          <p:nvPr/>
        </p:nvSpPr>
        <p:spPr>
          <a:xfrm>
            <a:off x="6003035" y="2449749"/>
            <a:ext cx="182880" cy="18288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E9FD99B-F685-4ABF-9817-30A9778BB180}"/>
              </a:ext>
              <a:ext uri="{C183D7F6-B498-43B3-948B-1728B52AA6E4}">
                <adec:decorative xmlns:adec="http://schemas.microsoft.com/office/drawing/2017/decorative" val="1"/>
              </a:ext>
            </a:extLst>
          </p:cNvPr>
          <p:cNvSpPr/>
          <p:nvPr/>
        </p:nvSpPr>
        <p:spPr>
          <a:xfrm>
            <a:off x="10390630" y="3930468"/>
            <a:ext cx="182880" cy="18288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1355AE2-ECC5-4790-A7EA-97899420FE33}"/>
              </a:ext>
              <a:ext uri="{C183D7F6-B498-43B3-948B-1728B52AA6E4}">
                <adec:decorative xmlns:adec="http://schemas.microsoft.com/office/drawing/2017/decorative" val="1"/>
              </a:ext>
            </a:extLst>
          </p:cNvPr>
          <p:cNvSpPr/>
          <p:nvPr/>
        </p:nvSpPr>
        <p:spPr>
          <a:xfrm>
            <a:off x="6003035" y="3930468"/>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128A676-18EA-49E1-A034-2C30D736B067}"/>
              </a:ext>
              <a:ext uri="{C183D7F6-B498-43B3-948B-1728B52AA6E4}">
                <adec:decorative xmlns:adec="http://schemas.microsoft.com/office/drawing/2017/decorative" val="1"/>
              </a:ext>
            </a:extLst>
          </p:cNvPr>
          <p:cNvGrpSpPr/>
          <p:nvPr/>
        </p:nvGrpSpPr>
        <p:grpSpPr>
          <a:xfrm>
            <a:off x="8212835" y="4424041"/>
            <a:ext cx="182880" cy="182880"/>
            <a:chOff x="2811780" y="-655320"/>
            <a:chExt cx="182880" cy="182880"/>
          </a:xfrm>
        </p:grpSpPr>
        <p:sp>
          <p:nvSpPr>
            <p:cNvPr id="34" name="Oval 33">
              <a:extLst>
                <a:ext uri="{FF2B5EF4-FFF2-40B4-BE49-F238E27FC236}">
                  <a16:creationId xmlns:a16="http://schemas.microsoft.com/office/drawing/2014/main" id="{85914BD5-F673-4E6F-A4B2-AC06AC7AFC52}"/>
                </a:ext>
              </a:extLst>
            </p:cNvPr>
            <p:cNvSpPr/>
            <p:nvPr/>
          </p:nvSpPr>
          <p:spPr>
            <a:xfrm>
              <a:off x="2811780" y="-655320"/>
              <a:ext cx="182880" cy="18288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hord 34">
              <a:extLst>
                <a:ext uri="{FF2B5EF4-FFF2-40B4-BE49-F238E27FC236}">
                  <a16:creationId xmlns:a16="http://schemas.microsoft.com/office/drawing/2014/main" id="{91C3CD22-C35C-4878-822F-77D96611B075}"/>
                </a:ext>
              </a:extLst>
            </p:cNvPr>
            <p:cNvSpPr/>
            <p:nvPr/>
          </p:nvSpPr>
          <p:spPr>
            <a:xfrm>
              <a:off x="2811780" y="-655320"/>
              <a:ext cx="182880" cy="182880"/>
            </a:xfrm>
            <a:prstGeom prst="chord">
              <a:avLst>
                <a:gd name="adj1" fmla="val 5378837"/>
                <a:gd name="adj2" fmla="val 162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Oval 35">
            <a:extLst>
              <a:ext uri="{FF2B5EF4-FFF2-40B4-BE49-F238E27FC236}">
                <a16:creationId xmlns:a16="http://schemas.microsoft.com/office/drawing/2014/main" id="{7407CE26-20D6-4F0A-ACBF-93E8F1FD8CA0}"/>
              </a:ext>
              <a:ext uri="{C183D7F6-B498-43B3-948B-1728B52AA6E4}">
                <adec:decorative xmlns:adec="http://schemas.microsoft.com/office/drawing/2017/decorative" val="1"/>
              </a:ext>
            </a:extLst>
          </p:cNvPr>
          <p:cNvSpPr/>
          <p:nvPr/>
        </p:nvSpPr>
        <p:spPr>
          <a:xfrm>
            <a:off x="3810000" y="4917614"/>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0AC4228-80DE-4C23-9907-607A04F4DA8C}"/>
              </a:ext>
              <a:ext uri="{C183D7F6-B498-43B3-948B-1728B52AA6E4}">
                <adec:decorative xmlns:adec="http://schemas.microsoft.com/office/drawing/2017/decorative" val="1"/>
              </a:ext>
            </a:extLst>
          </p:cNvPr>
          <p:cNvSpPr/>
          <p:nvPr/>
        </p:nvSpPr>
        <p:spPr>
          <a:xfrm>
            <a:off x="8212835" y="4917614"/>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07131D9-2AB4-4CC2-8C7B-D13822D76729}"/>
              </a:ext>
              <a:ext uri="{C183D7F6-B498-43B3-948B-1728B52AA6E4}">
                <adec:decorative xmlns:adec="http://schemas.microsoft.com/office/drawing/2017/decorative" val="1"/>
              </a:ext>
            </a:extLst>
          </p:cNvPr>
          <p:cNvSpPr/>
          <p:nvPr/>
        </p:nvSpPr>
        <p:spPr>
          <a:xfrm>
            <a:off x="10390630" y="4917614"/>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D93A098-7669-4BC2-BEAD-B04873F4DF01}"/>
              </a:ext>
              <a:ext uri="{C183D7F6-B498-43B3-948B-1728B52AA6E4}">
                <adec:decorative xmlns:adec="http://schemas.microsoft.com/office/drawing/2017/decorative" val="1"/>
              </a:ext>
            </a:extLst>
          </p:cNvPr>
          <p:cNvSpPr/>
          <p:nvPr/>
        </p:nvSpPr>
        <p:spPr>
          <a:xfrm>
            <a:off x="6003035" y="4917614"/>
            <a:ext cx="182880" cy="18288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6FD0BFA-9E77-491A-B4AE-30FB9A326514}"/>
              </a:ext>
              <a:ext uri="{C183D7F6-B498-43B3-948B-1728B52AA6E4}">
                <adec:decorative xmlns:adec="http://schemas.microsoft.com/office/drawing/2017/decorative" val="1"/>
              </a:ext>
            </a:extLst>
          </p:cNvPr>
          <p:cNvSpPr/>
          <p:nvPr/>
        </p:nvSpPr>
        <p:spPr>
          <a:xfrm>
            <a:off x="10390630" y="2943322"/>
            <a:ext cx="182880" cy="18288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480D128-CE8C-46CF-B7A8-8314369506C5}"/>
              </a:ext>
              <a:ext uri="{C183D7F6-B498-43B3-948B-1728B52AA6E4}">
                <adec:decorative xmlns:adec="http://schemas.microsoft.com/office/drawing/2017/decorative" val="1"/>
              </a:ext>
            </a:extLst>
          </p:cNvPr>
          <p:cNvSpPr/>
          <p:nvPr/>
        </p:nvSpPr>
        <p:spPr>
          <a:xfrm>
            <a:off x="10390630" y="5411187"/>
            <a:ext cx="182880" cy="18288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2B376982-27D1-4D0A-AD08-9968C75E0D9B}"/>
              </a:ext>
              <a:ext uri="{C183D7F6-B498-43B3-948B-1728B52AA6E4}">
                <adec:decorative xmlns:adec="http://schemas.microsoft.com/office/drawing/2017/decorative" val="1"/>
              </a:ext>
            </a:extLst>
          </p:cNvPr>
          <p:cNvGrpSpPr/>
          <p:nvPr/>
        </p:nvGrpSpPr>
        <p:grpSpPr>
          <a:xfrm>
            <a:off x="3810000" y="2943322"/>
            <a:ext cx="182880" cy="182880"/>
            <a:chOff x="2811780" y="-655320"/>
            <a:chExt cx="182880" cy="182880"/>
          </a:xfrm>
        </p:grpSpPr>
        <p:sp>
          <p:nvSpPr>
            <p:cNvPr id="50" name="Oval 49">
              <a:extLst>
                <a:ext uri="{FF2B5EF4-FFF2-40B4-BE49-F238E27FC236}">
                  <a16:creationId xmlns:a16="http://schemas.microsoft.com/office/drawing/2014/main" id="{A1B46C39-7CC6-4768-AC6E-0BD0582799D6}"/>
                </a:ext>
              </a:extLst>
            </p:cNvPr>
            <p:cNvSpPr/>
            <p:nvPr/>
          </p:nvSpPr>
          <p:spPr>
            <a:xfrm>
              <a:off x="2811780" y="-655320"/>
              <a:ext cx="182880" cy="18288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hord 50">
              <a:extLst>
                <a:ext uri="{FF2B5EF4-FFF2-40B4-BE49-F238E27FC236}">
                  <a16:creationId xmlns:a16="http://schemas.microsoft.com/office/drawing/2014/main" id="{E909881B-F234-4EC2-B880-04CF145AAEB6}"/>
                </a:ext>
              </a:extLst>
            </p:cNvPr>
            <p:cNvSpPr/>
            <p:nvPr/>
          </p:nvSpPr>
          <p:spPr>
            <a:xfrm>
              <a:off x="2811780" y="-655320"/>
              <a:ext cx="182880" cy="182880"/>
            </a:xfrm>
            <a:prstGeom prst="chord">
              <a:avLst>
                <a:gd name="adj1" fmla="val 5378837"/>
                <a:gd name="adj2" fmla="val 162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4FBCF047-1AB3-4B2D-A457-0F2C25FAAE77}"/>
              </a:ext>
              <a:ext uri="{C183D7F6-B498-43B3-948B-1728B52AA6E4}">
                <adec:decorative xmlns:adec="http://schemas.microsoft.com/office/drawing/2017/decorative" val="1"/>
              </a:ext>
            </a:extLst>
          </p:cNvPr>
          <p:cNvGrpSpPr/>
          <p:nvPr/>
        </p:nvGrpSpPr>
        <p:grpSpPr>
          <a:xfrm>
            <a:off x="8212835" y="3436895"/>
            <a:ext cx="182880" cy="182880"/>
            <a:chOff x="2811780" y="-655320"/>
            <a:chExt cx="182880" cy="182880"/>
          </a:xfrm>
        </p:grpSpPr>
        <p:sp>
          <p:nvSpPr>
            <p:cNvPr id="54" name="Oval 53">
              <a:extLst>
                <a:ext uri="{FF2B5EF4-FFF2-40B4-BE49-F238E27FC236}">
                  <a16:creationId xmlns:a16="http://schemas.microsoft.com/office/drawing/2014/main" id="{6AD1D78D-269E-486A-89D9-8186FDCCED62}"/>
                </a:ext>
              </a:extLst>
            </p:cNvPr>
            <p:cNvSpPr/>
            <p:nvPr/>
          </p:nvSpPr>
          <p:spPr>
            <a:xfrm>
              <a:off x="2811780" y="-655320"/>
              <a:ext cx="182880" cy="18288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hord 54">
              <a:extLst>
                <a:ext uri="{FF2B5EF4-FFF2-40B4-BE49-F238E27FC236}">
                  <a16:creationId xmlns:a16="http://schemas.microsoft.com/office/drawing/2014/main" id="{47E53443-ACC0-4921-BC93-CD2B1B7574CC}"/>
                </a:ext>
              </a:extLst>
            </p:cNvPr>
            <p:cNvSpPr/>
            <p:nvPr/>
          </p:nvSpPr>
          <p:spPr>
            <a:xfrm>
              <a:off x="2811780" y="-655320"/>
              <a:ext cx="182880" cy="182880"/>
            </a:xfrm>
            <a:prstGeom prst="chord">
              <a:avLst>
                <a:gd name="adj1" fmla="val 5378837"/>
                <a:gd name="adj2" fmla="val 162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E799A50A-2E93-4A91-A2CA-ABD80E0D93D4}"/>
              </a:ext>
              <a:ext uri="{C183D7F6-B498-43B3-948B-1728B52AA6E4}">
                <adec:decorative xmlns:adec="http://schemas.microsoft.com/office/drawing/2017/decorative" val="1"/>
              </a:ext>
            </a:extLst>
          </p:cNvPr>
          <p:cNvSpPr/>
          <p:nvPr/>
        </p:nvSpPr>
        <p:spPr>
          <a:xfrm>
            <a:off x="6003035" y="3436895"/>
            <a:ext cx="182880" cy="18288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29E03FE-68C6-4641-8F03-5C9A9B3CD332}"/>
              </a:ext>
              <a:ext uri="{C183D7F6-B498-43B3-948B-1728B52AA6E4}">
                <adec:decorative xmlns:adec="http://schemas.microsoft.com/office/drawing/2017/decorative" val="1"/>
              </a:ext>
            </a:extLst>
          </p:cNvPr>
          <p:cNvSpPr/>
          <p:nvPr/>
        </p:nvSpPr>
        <p:spPr>
          <a:xfrm>
            <a:off x="3810000" y="3436895"/>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D4EC790-3EEE-4428-A601-96AD01C4E58B}"/>
              </a:ext>
              <a:ext uri="{C183D7F6-B498-43B3-948B-1728B52AA6E4}">
                <adec:decorative xmlns:adec="http://schemas.microsoft.com/office/drawing/2017/decorative" val="1"/>
              </a:ext>
            </a:extLst>
          </p:cNvPr>
          <p:cNvSpPr/>
          <p:nvPr/>
        </p:nvSpPr>
        <p:spPr>
          <a:xfrm>
            <a:off x="10390630" y="3436895"/>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90ACB513-3BF4-4CA7-BED2-65FBDDA10C60}"/>
              </a:ext>
              <a:ext uri="{C183D7F6-B498-43B3-948B-1728B52AA6E4}">
                <adec:decorative xmlns:adec="http://schemas.microsoft.com/office/drawing/2017/decorative" val="1"/>
              </a:ext>
            </a:extLst>
          </p:cNvPr>
          <p:cNvGrpSpPr/>
          <p:nvPr/>
        </p:nvGrpSpPr>
        <p:grpSpPr>
          <a:xfrm>
            <a:off x="3810000" y="5411187"/>
            <a:ext cx="182880" cy="182880"/>
            <a:chOff x="2811780" y="-655320"/>
            <a:chExt cx="182880" cy="182880"/>
          </a:xfrm>
        </p:grpSpPr>
        <p:sp>
          <p:nvSpPr>
            <p:cNvPr id="68" name="Oval 67">
              <a:extLst>
                <a:ext uri="{FF2B5EF4-FFF2-40B4-BE49-F238E27FC236}">
                  <a16:creationId xmlns:a16="http://schemas.microsoft.com/office/drawing/2014/main" id="{A8CA1C6E-6235-4A22-96E9-7CE1592F4AE0}"/>
                </a:ext>
              </a:extLst>
            </p:cNvPr>
            <p:cNvSpPr/>
            <p:nvPr/>
          </p:nvSpPr>
          <p:spPr>
            <a:xfrm>
              <a:off x="2811780" y="-655320"/>
              <a:ext cx="182880" cy="18288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68">
              <a:extLst>
                <a:ext uri="{FF2B5EF4-FFF2-40B4-BE49-F238E27FC236}">
                  <a16:creationId xmlns:a16="http://schemas.microsoft.com/office/drawing/2014/main" id="{B93615AF-6EF0-4BB9-9D31-1E4D7B8C44B4}"/>
                </a:ext>
              </a:extLst>
            </p:cNvPr>
            <p:cNvSpPr/>
            <p:nvPr/>
          </p:nvSpPr>
          <p:spPr>
            <a:xfrm>
              <a:off x="2811780" y="-655320"/>
              <a:ext cx="182880" cy="182880"/>
            </a:xfrm>
            <a:prstGeom prst="chord">
              <a:avLst>
                <a:gd name="adj1" fmla="val 5378837"/>
                <a:gd name="adj2" fmla="val 162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Oval 71">
            <a:extLst>
              <a:ext uri="{FF2B5EF4-FFF2-40B4-BE49-F238E27FC236}">
                <a16:creationId xmlns:a16="http://schemas.microsoft.com/office/drawing/2014/main" id="{8B736269-8792-4836-9744-9CD8C0033FD2}"/>
              </a:ext>
              <a:ext uri="{C183D7F6-B498-43B3-948B-1728B52AA6E4}">
                <adec:decorative xmlns:adec="http://schemas.microsoft.com/office/drawing/2017/decorative" val="1"/>
              </a:ext>
            </a:extLst>
          </p:cNvPr>
          <p:cNvSpPr/>
          <p:nvPr/>
        </p:nvSpPr>
        <p:spPr>
          <a:xfrm>
            <a:off x="6003035" y="5411187"/>
            <a:ext cx="182880" cy="18288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269B6B6E-9AED-469A-B429-069922F9A5F0}"/>
              </a:ext>
              <a:ext uri="{C183D7F6-B498-43B3-948B-1728B52AA6E4}">
                <adec:decorative xmlns:adec="http://schemas.microsoft.com/office/drawing/2017/decorative" val="1"/>
              </a:ext>
            </a:extLst>
          </p:cNvPr>
          <p:cNvGrpSpPr/>
          <p:nvPr/>
        </p:nvGrpSpPr>
        <p:grpSpPr>
          <a:xfrm>
            <a:off x="8212835" y="2943322"/>
            <a:ext cx="182880" cy="182880"/>
            <a:chOff x="2811780" y="-655320"/>
            <a:chExt cx="182880" cy="182880"/>
          </a:xfrm>
        </p:grpSpPr>
        <p:sp>
          <p:nvSpPr>
            <p:cNvPr id="76" name="Oval 75">
              <a:extLst>
                <a:ext uri="{FF2B5EF4-FFF2-40B4-BE49-F238E27FC236}">
                  <a16:creationId xmlns:a16="http://schemas.microsoft.com/office/drawing/2014/main" id="{71F039DE-C515-4C61-875C-8AEF721A6D85}"/>
                </a:ext>
              </a:extLst>
            </p:cNvPr>
            <p:cNvSpPr/>
            <p:nvPr/>
          </p:nvSpPr>
          <p:spPr>
            <a:xfrm>
              <a:off x="2811780" y="-655320"/>
              <a:ext cx="182880" cy="18288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hord 76">
              <a:extLst>
                <a:ext uri="{FF2B5EF4-FFF2-40B4-BE49-F238E27FC236}">
                  <a16:creationId xmlns:a16="http://schemas.microsoft.com/office/drawing/2014/main" id="{86EB73D0-2DA3-4360-B56F-8045FC58274F}"/>
                </a:ext>
              </a:extLst>
            </p:cNvPr>
            <p:cNvSpPr/>
            <p:nvPr/>
          </p:nvSpPr>
          <p:spPr>
            <a:xfrm>
              <a:off x="2811780" y="-655320"/>
              <a:ext cx="182880" cy="182880"/>
            </a:xfrm>
            <a:prstGeom prst="chord">
              <a:avLst>
                <a:gd name="adj1" fmla="val 5378837"/>
                <a:gd name="adj2" fmla="val 162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AE4F537-9C4F-470C-93E1-DD0FB4E92AB8}"/>
              </a:ext>
              <a:ext uri="{C183D7F6-B498-43B3-948B-1728B52AA6E4}">
                <adec:decorative xmlns:adec="http://schemas.microsoft.com/office/drawing/2017/decorative" val="1"/>
              </a:ext>
            </a:extLst>
          </p:cNvPr>
          <p:cNvGrpSpPr/>
          <p:nvPr/>
        </p:nvGrpSpPr>
        <p:grpSpPr>
          <a:xfrm>
            <a:off x="8212835" y="5411187"/>
            <a:ext cx="182880" cy="182880"/>
            <a:chOff x="2811780" y="-655320"/>
            <a:chExt cx="182880" cy="182880"/>
          </a:xfrm>
        </p:grpSpPr>
        <p:sp>
          <p:nvSpPr>
            <p:cNvPr id="80" name="Oval 79">
              <a:extLst>
                <a:ext uri="{FF2B5EF4-FFF2-40B4-BE49-F238E27FC236}">
                  <a16:creationId xmlns:a16="http://schemas.microsoft.com/office/drawing/2014/main" id="{D7F02C51-2AB1-4FF8-BB52-514044171591}"/>
                </a:ext>
              </a:extLst>
            </p:cNvPr>
            <p:cNvSpPr/>
            <p:nvPr/>
          </p:nvSpPr>
          <p:spPr>
            <a:xfrm>
              <a:off x="2811780" y="-655320"/>
              <a:ext cx="182880" cy="18288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hord 80">
              <a:extLst>
                <a:ext uri="{FF2B5EF4-FFF2-40B4-BE49-F238E27FC236}">
                  <a16:creationId xmlns:a16="http://schemas.microsoft.com/office/drawing/2014/main" id="{7434DB06-3CDC-4D8F-87D8-E0315149012B}"/>
                </a:ext>
              </a:extLst>
            </p:cNvPr>
            <p:cNvSpPr/>
            <p:nvPr/>
          </p:nvSpPr>
          <p:spPr>
            <a:xfrm>
              <a:off x="2811780" y="-655320"/>
              <a:ext cx="182880" cy="182880"/>
            </a:xfrm>
            <a:prstGeom prst="chord">
              <a:avLst>
                <a:gd name="adj1" fmla="val 5378837"/>
                <a:gd name="adj2" fmla="val 162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Oval 81">
            <a:extLst>
              <a:ext uri="{FF2B5EF4-FFF2-40B4-BE49-F238E27FC236}">
                <a16:creationId xmlns:a16="http://schemas.microsoft.com/office/drawing/2014/main" id="{7D1066B3-4DB1-4103-9C1E-0331C36F0FC5}"/>
              </a:ext>
              <a:ext uri="{C183D7F6-B498-43B3-948B-1728B52AA6E4}">
                <adec:decorative xmlns:adec="http://schemas.microsoft.com/office/drawing/2017/decorative" val="1"/>
              </a:ext>
            </a:extLst>
          </p:cNvPr>
          <p:cNvSpPr/>
          <p:nvPr/>
        </p:nvSpPr>
        <p:spPr>
          <a:xfrm>
            <a:off x="8212835" y="5904762"/>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85F63EB-D1CE-4524-876D-353DDEE87220}"/>
              </a:ext>
              <a:ext uri="{C183D7F6-B498-43B3-948B-1728B52AA6E4}">
                <adec:decorative xmlns:adec="http://schemas.microsoft.com/office/drawing/2017/decorative" val="1"/>
              </a:ext>
            </a:extLst>
          </p:cNvPr>
          <p:cNvSpPr/>
          <p:nvPr/>
        </p:nvSpPr>
        <p:spPr>
          <a:xfrm>
            <a:off x="10390630" y="5904762"/>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5A2FF5-57A7-4F63-8291-E83456D0D860}"/>
              </a:ext>
              <a:ext uri="{C183D7F6-B498-43B3-948B-1728B52AA6E4}">
                <adec:decorative xmlns:adec="http://schemas.microsoft.com/office/drawing/2017/decorative" val="1"/>
              </a:ext>
            </a:extLst>
          </p:cNvPr>
          <p:cNvSpPr/>
          <p:nvPr/>
        </p:nvSpPr>
        <p:spPr>
          <a:xfrm>
            <a:off x="3810000" y="5904762"/>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8CF3890-B7A4-416F-8572-8FA87A11A725}"/>
              </a:ext>
              <a:ext uri="{C183D7F6-B498-43B3-948B-1728B52AA6E4}">
                <adec:decorative xmlns:adec="http://schemas.microsoft.com/office/drawing/2017/decorative" val="1"/>
              </a:ext>
            </a:extLst>
          </p:cNvPr>
          <p:cNvSpPr/>
          <p:nvPr/>
        </p:nvSpPr>
        <p:spPr>
          <a:xfrm>
            <a:off x="6003035" y="5904762"/>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F76AED7-10FB-487A-86C4-669B81216DCC}"/>
              </a:ext>
              <a:ext uri="{C183D7F6-B498-43B3-948B-1728B52AA6E4}">
                <adec:decorative xmlns:adec="http://schemas.microsoft.com/office/drawing/2017/decorative" val="1"/>
              </a:ext>
            </a:extLst>
          </p:cNvPr>
          <p:cNvSpPr/>
          <p:nvPr/>
        </p:nvSpPr>
        <p:spPr>
          <a:xfrm>
            <a:off x="3810000" y="3930468"/>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682E780F-A8E5-455D-B512-EB5738EE2E53}"/>
              </a:ext>
              <a:ext uri="{C183D7F6-B498-43B3-948B-1728B52AA6E4}">
                <adec:decorative xmlns:adec="http://schemas.microsoft.com/office/drawing/2017/decorative" val="1"/>
              </a:ext>
            </a:extLst>
          </p:cNvPr>
          <p:cNvGrpSpPr/>
          <p:nvPr/>
        </p:nvGrpSpPr>
        <p:grpSpPr>
          <a:xfrm>
            <a:off x="6003035" y="2943322"/>
            <a:ext cx="182880" cy="182880"/>
            <a:chOff x="2811780" y="-655320"/>
            <a:chExt cx="182880" cy="182880"/>
          </a:xfrm>
        </p:grpSpPr>
        <p:sp>
          <p:nvSpPr>
            <p:cNvPr id="100" name="Oval 99">
              <a:extLst>
                <a:ext uri="{FF2B5EF4-FFF2-40B4-BE49-F238E27FC236}">
                  <a16:creationId xmlns:a16="http://schemas.microsoft.com/office/drawing/2014/main" id="{B790DF7E-11D4-4A90-8963-64222CDC2C42}"/>
                </a:ext>
              </a:extLst>
            </p:cNvPr>
            <p:cNvSpPr/>
            <p:nvPr/>
          </p:nvSpPr>
          <p:spPr>
            <a:xfrm>
              <a:off x="2811780" y="-655320"/>
              <a:ext cx="182880" cy="18288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hord 100">
              <a:extLst>
                <a:ext uri="{FF2B5EF4-FFF2-40B4-BE49-F238E27FC236}">
                  <a16:creationId xmlns:a16="http://schemas.microsoft.com/office/drawing/2014/main" id="{E286603C-1AA9-4272-BA25-1230F39BD145}"/>
                </a:ext>
              </a:extLst>
            </p:cNvPr>
            <p:cNvSpPr/>
            <p:nvPr/>
          </p:nvSpPr>
          <p:spPr>
            <a:xfrm>
              <a:off x="2811780" y="-655320"/>
              <a:ext cx="182880" cy="182880"/>
            </a:xfrm>
            <a:prstGeom prst="chord">
              <a:avLst>
                <a:gd name="adj1" fmla="val 5378837"/>
                <a:gd name="adj2" fmla="val 162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D5F9DB6A-E11F-41CE-A8CB-ADFD3451BEB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814055" y="4436355"/>
            <a:ext cx="195089" cy="195089"/>
          </a:xfrm>
          <a:prstGeom prst="rect">
            <a:avLst/>
          </a:prstGeom>
        </p:spPr>
      </p:pic>
      <p:pic>
        <p:nvPicPr>
          <p:cNvPr id="11" name="Picture 10">
            <a:extLst>
              <a:ext uri="{FF2B5EF4-FFF2-40B4-BE49-F238E27FC236}">
                <a16:creationId xmlns:a16="http://schemas.microsoft.com/office/drawing/2014/main" id="{D91D9A2C-F39D-4975-B582-3DF6C94ACB5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23855" y="4398255"/>
            <a:ext cx="195089" cy="195089"/>
          </a:xfrm>
          <a:prstGeom prst="rect">
            <a:avLst/>
          </a:prstGeom>
        </p:spPr>
      </p:pic>
      <p:sp>
        <p:nvSpPr>
          <p:cNvPr id="57" name="Footer Placeholder 4">
            <a:extLst>
              <a:ext uri="{FF2B5EF4-FFF2-40B4-BE49-F238E27FC236}">
                <a16:creationId xmlns:a16="http://schemas.microsoft.com/office/drawing/2014/main" id="{5CDB8B4F-D7AF-456A-822A-873085163E35}"/>
              </a:ext>
            </a:extLst>
          </p:cNvPr>
          <p:cNvSpPr txBox="1">
            <a:spLocks/>
          </p:cNvSpPr>
          <p:nvPr/>
        </p:nvSpPr>
        <p:spPr>
          <a:xfrm>
            <a:off x="4038600" y="6356350"/>
            <a:ext cx="4114800" cy="365125"/>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4847897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6E1E4E-E308-4EB4-B761-53BABCE3176D}"/>
              </a:ext>
            </a:extLst>
          </p:cNvPr>
          <p:cNvSpPr>
            <a:spLocks noGrp="1"/>
          </p:cNvSpPr>
          <p:nvPr>
            <p:ph type="title"/>
          </p:nvPr>
        </p:nvSpPr>
        <p:spPr>
          <a:xfrm>
            <a:off x="560832" y="384621"/>
            <a:ext cx="11018520" cy="553998"/>
          </a:xfrm>
        </p:spPr>
        <p:txBody>
          <a:bodyPr/>
          <a:lstStyle/>
          <a:p>
            <a:r>
              <a:rPr lang="en-US"/>
              <a:t>How to compare against VMware licensing</a:t>
            </a:r>
          </a:p>
        </p:txBody>
      </p:sp>
      <p:sp>
        <p:nvSpPr>
          <p:cNvPr id="13" name="TextBox 12">
            <a:extLst>
              <a:ext uri="{FF2B5EF4-FFF2-40B4-BE49-F238E27FC236}">
                <a16:creationId xmlns:a16="http://schemas.microsoft.com/office/drawing/2014/main" id="{1FFE685F-E0AB-494F-8823-780CCD130085}"/>
              </a:ext>
            </a:extLst>
          </p:cNvPr>
          <p:cNvSpPr txBox="1"/>
          <p:nvPr/>
        </p:nvSpPr>
        <p:spPr>
          <a:xfrm>
            <a:off x="559071" y="1043389"/>
            <a:ext cx="6608219" cy="11695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minimum you need to license two VMware products (and arguably others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Ignore costly mandatory support contract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Choose middle SKUs because entry-level ones are missing key features</a:t>
            </a:r>
          </a:p>
        </p:txBody>
      </p:sp>
      <p:grpSp>
        <p:nvGrpSpPr>
          <p:cNvPr id="85" name="Group 84">
            <a:extLst>
              <a:ext uri="{FF2B5EF4-FFF2-40B4-BE49-F238E27FC236}">
                <a16:creationId xmlns:a16="http://schemas.microsoft.com/office/drawing/2014/main" id="{47F6867E-A31A-4573-8AF7-B9A162B413F9}"/>
              </a:ext>
              <a:ext uri="{C183D7F6-B498-43B3-948B-1728B52AA6E4}">
                <adec:decorative xmlns:adec="http://schemas.microsoft.com/office/drawing/2017/decorative" val="1"/>
              </a:ext>
            </a:extLst>
          </p:cNvPr>
          <p:cNvGrpSpPr/>
          <p:nvPr/>
        </p:nvGrpSpPr>
        <p:grpSpPr>
          <a:xfrm>
            <a:off x="609600" y="2625712"/>
            <a:ext cx="5303520" cy="2286000"/>
            <a:chOff x="609600" y="2625712"/>
            <a:chExt cx="5303520" cy="2286000"/>
          </a:xfrm>
        </p:grpSpPr>
        <p:sp>
          <p:nvSpPr>
            <p:cNvPr id="27" name="Rectangle 26">
              <a:extLst>
                <a:ext uri="{FF2B5EF4-FFF2-40B4-BE49-F238E27FC236}">
                  <a16:creationId xmlns:a16="http://schemas.microsoft.com/office/drawing/2014/main" id="{0B9D7CE2-1BC4-41AE-A324-D7391F88D690}"/>
                </a:ext>
              </a:extLst>
            </p:cNvPr>
            <p:cNvSpPr/>
            <p:nvPr/>
          </p:nvSpPr>
          <p:spPr>
            <a:xfrm>
              <a:off x="609600" y="2625712"/>
              <a:ext cx="5303520" cy="2286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1CE13F7-FC41-410A-8886-290B1D74E94E}"/>
                </a:ext>
              </a:extLst>
            </p:cNvPr>
            <p:cNvSpPr txBox="1"/>
            <p:nvPr/>
          </p:nvSpPr>
          <p:spPr>
            <a:xfrm>
              <a:off x="2552025" y="2970279"/>
              <a:ext cx="1355243"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vSphere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Hypervisor</a:t>
              </a:r>
              <a:r>
                <a:rPr kumimoji="0" lang="en-US" sz="1000" b="0" i="0" u="none" strike="noStrike" kern="1200" cap="none" spc="0" normalizeH="0" baseline="30000" noProof="0">
                  <a:ln>
                    <a:noFill/>
                  </a:ln>
                  <a:solidFill>
                    <a:prstClr val="black"/>
                  </a:solidFill>
                  <a:effectLst/>
                  <a:uLnTx/>
                  <a:uFillTx/>
                  <a:latin typeface="Segoe UI" panose="020B0502040204020203" pitchFamily="34" charset="0"/>
                  <a:ea typeface="+mn-ea"/>
                  <a:cs typeface="Segoe UI" panose="020B0502040204020203" pitchFamily="34" charset="0"/>
                </a:rPr>
                <a:t>1</a:t>
              </a:r>
            </a:p>
          </p:txBody>
        </p:sp>
        <p:sp>
          <p:nvSpPr>
            <p:cNvPr id="19" name="TextBox 18">
              <a:extLst>
                <a:ext uri="{FF2B5EF4-FFF2-40B4-BE49-F238E27FC236}">
                  <a16:creationId xmlns:a16="http://schemas.microsoft.com/office/drawing/2014/main" id="{098CD7C3-2B08-4E30-9A49-EB438D5BB4BC}"/>
                </a:ext>
              </a:extLst>
            </p:cNvPr>
            <p:cNvSpPr txBox="1"/>
            <p:nvPr/>
          </p:nvSpPr>
          <p:spPr>
            <a:xfrm>
              <a:off x="1187628" y="3794652"/>
              <a:ext cx="958917"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E0000"/>
                  </a:solidFill>
                  <a:effectLst/>
                  <a:uLnTx/>
                  <a:uFillTx/>
                  <a:latin typeface="Segoe UI" panose="020B0502040204020203" pitchFamily="34" charset="0"/>
                  <a:ea typeface="+mn-ea"/>
                  <a:cs typeface="Segoe UI" panose="020B0502040204020203" pitchFamily="34" charset="0"/>
                </a:rPr>
                <a:t>$995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23" name="TextBox 22">
              <a:extLst>
                <a:ext uri="{FF2B5EF4-FFF2-40B4-BE49-F238E27FC236}">
                  <a16:creationId xmlns:a16="http://schemas.microsoft.com/office/drawing/2014/main" id="{37E91EDF-35EE-4E9A-AC8E-EEA161337C65}"/>
                </a:ext>
              </a:extLst>
            </p:cNvPr>
            <p:cNvSpPr txBox="1"/>
            <p:nvPr/>
          </p:nvSpPr>
          <p:spPr>
            <a:xfrm>
              <a:off x="2513681" y="3794652"/>
              <a:ext cx="1431930"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Enterprise Plus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$3,595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25" name="TextBox 24">
              <a:extLst>
                <a:ext uri="{FF2B5EF4-FFF2-40B4-BE49-F238E27FC236}">
                  <a16:creationId xmlns:a16="http://schemas.microsoft.com/office/drawing/2014/main" id="{A65EADE6-6A0C-44DB-80AB-CB60D32913DE}"/>
                </a:ext>
              </a:extLst>
            </p:cNvPr>
            <p:cNvSpPr txBox="1"/>
            <p:nvPr/>
          </p:nvSpPr>
          <p:spPr>
            <a:xfrm>
              <a:off x="4224044" y="3794652"/>
              <a:ext cx="990977"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Platinum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$5,395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grpSp>
      <p:grpSp>
        <p:nvGrpSpPr>
          <p:cNvPr id="86" name="Group 85">
            <a:extLst>
              <a:ext uri="{FF2B5EF4-FFF2-40B4-BE49-F238E27FC236}">
                <a16:creationId xmlns:a16="http://schemas.microsoft.com/office/drawing/2014/main" id="{62BF6487-EBD7-46E8-8B4A-9E96EF999753}"/>
              </a:ext>
              <a:ext uri="{C183D7F6-B498-43B3-948B-1728B52AA6E4}">
                <adec:decorative xmlns:adec="http://schemas.microsoft.com/office/drawing/2017/decorative" val="1"/>
              </a:ext>
            </a:extLst>
          </p:cNvPr>
          <p:cNvGrpSpPr/>
          <p:nvPr/>
        </p:nvGrpSpPr>
        <p:grpSpPr>
          <a:xfrm>
            <a:off x="6275832" y="2625712"/>
            <a:ext cx="5303520" cy="2286000"/>
            <a:chOff x="6275832" y="2625712"/>
            <a:chExt cx="5303520" cy="2286000"/>
          </a:xfrm>
        </p:grpSpPr>
        <p:sp>
          <p:nvSpPr>
            <p:cNvPr id="29" name="Rectangle 28">
              <a:extLst>
                <a:ext uri="{FF2B5EF4-FFF2-40B4-BE49-F238E27FC236}">
                  <a16:creationId xmlns:a16="http://schemas.microsoft.com/office/drawing/2014/main" id="{BB13CEA5-F504-4BE1-BC39-F92F47CAE038}"/>
                </a:ext>
              </a:extLst>
            </p:cNvPr>
            <p:cNvSpPr/>
            <p:nvPr/>
          </p:nvSpPr>
          <p:spPr>
            <a:xfrm>
              <a:off x="6275832" y="2625712"/>
              <a:ext cx="5303520" cy="2286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23004953-E71A-4110-9986-773C985B38CC}"/>
                </a:ext>
              </a:extLst>
            </p:cNvPr>
            <p:cNvSpPr txBox="1"/>
            <p:nvPr/>
          </p:nvSpPr>
          <p:spPr>
            <a:xfrm>
              <a:off x="8468548" y="2970279"/>
              <a:ext cx="984565"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vSAN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a:t>
              </a:r>
              <a:r>
                <a:rPr kumimoji="0" lang="en-US" sz="1000" b="0" i="0" u="none" strike="noStrike" kern="1200" cap="none" spc="0" normalizeH="0" baseline="30000" noProof="0">
                  <a:ln>
                    <a:noFill/>
                  </a:ln>
                  <a:solidFill>
                    <a:prstClr val="black"/>
                  </a:solidFill>
                  <a:effectLst/>
                  <a:uLnTx/>
                  <a:uFillTx/>
                  <a:latin typeface="Segoe UI" panose="020B0502040204020203" pitchFamily="34" charset="0"/>
                  <a:ea typeface="+mn-ea"/>
                  <a:cs typeface="Segoe UI" panose="020B0502040204020203" pitchFamily="34" charset="0"/>
                </a:rPr>
                <a:t>2</a:t>
              </a:r>
            </a:p>
          </p:txBody>
        </p:sp>
        <p:sp>
          <p:nvSpPr>
            <p:cNvPr id="32" name="TextBox 31">
              <a:extLst>
                <a:ext uri="{FF2B5EF4-FFF2-40B4-BE49-F238E27FC236}">
                  <a16:creationId xmlns:a16="http://schemas.microsoft.com/office/drawing/2014/main" id="{086003DC-D59E-47DC-9DBA-AAC96B6A85B5}"/>
                </a:ext>
              </a:extLst>
            </p:cNvPr>
            <p:cNvSpPr txBox="1"/>
            <p:nvPr/>
          </p:nvSpPr>
          <p:spPr>
            <a:xfrm>
              <a:off x="7006633" y="3794652"/>
              <a:ext cx="990977"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E0000"/>
                  </a:solidFill>
                  <a:effectLst/>
                  <a:uLnTx/>
                  <a:uFillTx/>
                  <a:latin typeface="Segoe UI" panose="020B0502040204020203" pitchFamily="34" charset="0"/>
                  <a:ea typeface="+mn-ea"/>
                  <a:cs typeface="Segoe UI" panose="020B0502040204020203" pitchFamily="34" charset="0"/>
                </a:rPr>
                <a:t>$2,495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34" name="TextBox 33">
              <a:extLst>
                <a:ext uri="{FF2B5EF4-FFF2-40B4-BE49-F238E27FC236}">
                  <a16:creationId xmlns:a16="http://schemas.microsoft.com/office/drawing/2014/main" id="{3F23217A-FD09-46A4-A61C-68F3B1130791}"/>
                </a:ext>
              </a:extLst>
            </p:cNvPr>
            <p:cNvSpPr txBox="1"/>
            <p:nvPr/>
          </p:nvSpPr>
          <p:spPr>
            <a:xfrm>
              <a:off x="8451043" y="3794652"/>
              <a:ext cx="1019574"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Advanced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$3,995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36" name="TextBox 35">
              <a:extLst>
                <a:ext uri="{FF2B5EF4-FFF2-40B4-BE49-F238E27FC236}">
                  <a16:creationId xmlns:a16="http://schemas.microsoft.com/office/drawing/2014/main" id="{50E3196C-7EFA-4AEB-8759-0206109990EB}"/>
                </a:ext>
              </a:extLst>
            </p:cNvPr>
            <p:cNvSpPr txBox="1"/>
            <p:nvPr/>
          </p:nvSpPr>
          <p:spPr>
            <a:xfrm>
              <a:off x="9940081" y="3794652"/>
              <a:ext cx="1034386"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Enterprise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$5,495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grpSp>
      <p:grpSp>
        <p:nvGrpSpPr>
          <p:cNvPr id="41" name="Group 40">
            <a:extLst>
              <a:ext uri="{FF2B5EF4-FFF2-40B4-BE49-F238E27FC236}">
                <a16:creationId xmlns:a16="http://schemas.microsoft.com/office/drawing/2014/main" id="{D5CCD526-EE14-4BB7-95A1-C97CBA8BD54E}"/>
              </a:ext>
              <a:ext uri="{C183D7F6-B498-43B3-948B-1728B52AA6E4}">
                <adec:decorative xmlns:adec="http://schemas.microsoft.com/office/drawing/2017/decorative" val="1"/>
              </a:ext>
            </a:extLst>
          </p:cNvPr>
          <p:cNvGrpSpPr/>
          <p:nvPr/>
        </p:nvGrpSpPr>
        <p:grpSpPr>
          <a:xfrm>
            <a:off x="5638800" y="3311512"/>
            <a:ext cx="914400" cy="914400"/>
            <a:chOff x="2986819" y="3181780"/>
            <a:chExt cx="457200" cy="457200"/>
          </a:xfrm>
        </p:grpSpPr>
        <p:sp>
          <p:nvSpPr>
            <p:cNvPr id="39" name="Oval 38">
              <a:extLst>
                <a:ext uri="{FF2B5EF4-FFF2-40B4-BE49-F238E27FC236}">
                  <a16:creationId xmlns:a16="http://schemas.microsoft.com/office/drawing/2014/main" id="{3C6954DC-1061-40BA-A4D2-BF711E6CA642}"/>
                </a:ext>
              </a:extLst>
            </p:cNvPr>
            <p:cNvSpPr/>
            <p:nvPr/>
          </p:nvSpPr>
          <p:spPr bwMode="auto">
            <a:xfrm>
              <a:off x="2986819" y="3181780"/>
              <a:ext cx="457200" cy="457200"/>
            </a:xfrm>
            <a:prstGeom prst="ellipse">
              <a:avLst/>
            </a:prstGeom>
            <a:solidFill>
              <a:schemeClr val="bg1"/>
            </a:solidFill>
            <a:ln w="3175" cap="flat" cmpd="sng" algn="ctr">
              <a:solidFill>
                <a:schemeClr val="bg1">
                  <a:lumMod val="85000"/>
                </a:schemeClr>
              </a:solidFill>
              <a:prstDash val="solid"/>
              <a:miter lim="800000"/>
              <a:headEnd type="none" w="med" len="med"/>
              <a:tailEnd type="none" w="med" len="med"/>
            </a:ln>
            <a:effectLst>
              <a:outerShdw blurRad="63500" dir="2700000" algn="tl" rotWithShape="0">
                <a:prstClr val="black">
                  <a:alpha val="1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mj-ea"/>
                <a:cs typeface="Segoe UI" panose="020B0502040204020203" pitchFamily="34" charset="0"/>
              </a:endParaRPr>
            </a:p>
          </p:txBody>
        </p:sp>
        <p:pic>
          <p:nvPicPr>
            <p:cNvPr id="40" name="Graphic 39" descr="Add">
              <a:extLst>
                <a:ext uri="{FF2B5EF4-FFF2-40B4-BE49-F238E27FC236}">
                  <a16:creationId xmlns:a16="http://schemas.microsoft.com/office/drawing/2014/main" id="{6EEE3740-4210-46D2-80AD-6EBED3CF98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3979" y="3318940"/>
              <a:ext cx="182880" cy="182880"/>
            </a:xfrm>
            <a:prstGeom prst="rect">
              <a:avLst/>
            </a:prstGeom>
          </p:spPr>
        </p:pic>
      </p:grpSp>
      <p:sp>
        <p:nvSpPr>
          <p:cNvPr id="30" name="Rectangle: Rounded Corners 29">
            <a:extLst>
              <a:ext uri="{FF2B5EF4-FFF2-40B4-BE49-F238E27FC236}">
                <a16:creationId xmlns:a16="http://schemas.microsoft.com/office/drawing/2014/main" id="{15FE2078-9F61-45E6-8A7F-067C01AA8FF4}"/>
              </a:ext>
              <a:ext uri="{C183D7F6-B498-43B3-948B-1728B52AA6E4}">
                <adec:decorative xmlns:adec="http://schemas.microsoft.com/office/drawing/2017/decorative" val="1"/>
              </a:ext>
            </a:extLst>
          </p:cNvPr>
          <p:cNvSpPr/>
          <p:nvPr/>
        </p:nvSpPr>
        <p:spPr>
          <a:xfrm>
            <a:off x="2468923" y="2717152"/>
            <a:ext cx="1521446" cy="2103120"/>
          </a:xfrm>
          <a:prstGeom prst="roundRect">
            <a:avLst>
              <a:gd name="adj" fmla="val 289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DC40BD0E-3DB1-4024-849A-4422E0493BEE}"/>
              </a:ext>
            </a:extLst>
          </p:cNvPr>
          <p:cNvSpPr txBox="1"/>
          <p:nvPr/>
        </p:nvSpPr>
        <p:spPr>
          <a:xfrm>
            <a:off x="609600" y="5847558"/>
            <a:ext cx="5486400" cy="39542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1</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https://www.vmware.com/reusable_content/vsphere_pricing.html</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hlinkClick r:id="rId4">
                  <a:extLst>
                    <a:ext uri="{A12FA001-AC4F-418D-AE19-62706E023703}">
                      <ahyp:hlinkClr xmlns:ahyp="http://schemas.microsoft.com/office/drawing/2018/hyperlinkcolor" val="tx"/>
                    </a:ext>
                  </a:extLst>
                </a:hlinkClick>
              </a:rPr>
              <a:t> </a:t>
            </a:r>
            <a:endPar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2</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https://www.networkworld.com/article/3243579/review-vmware-s-vsan-6-6.html</a:t>
            </a:r>
          </a:p>
        </p:txBody>
      </p:sp>
      <p:sp>
        <p:nvSpPr>
          <p:cNvPr id="55" name="Rectangle: Rounded Corners 54">
            <a:extLst>
              <a:ext uri="{FF2B5EF4-FFF2-40B4-BE49-F238E27FC236}">
                <a16:creationId xmlns:a16="http://schemas.microsoft.com/office/drawing/2014/main" id="{B23BDFEE-98A3-4D1C-AB99-7D82123CC478}"/>
              </a:ext>
              <a:ext uri="{C183D7F6-B498-43B3-948B-1728B52AA6E4}">
                <adec:decorative xmlns:adec="http://schemas.microsoft.com/office/drawing/2017/decorative" val="1"/>
              </a:ext>
            </a:extLst>
          </p:cNvPr>
          <p:cNvSpPr/>
          <p:nvPr/>
        </p:nvSpPr>
        <p:spPr>
          <a:xfrm>
            <a:off x="8200107" y="2717152"/>
            <a:ext cx="1521446" cy="2103120"/>
          </a:xfrm>
          <a:prstGeom prst="roundRect">
            <a:avLst>
              <a:gd name="adj" fmla="val 289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174EBA4-58F1-4DD5-A906-64BAAE0917E1}"/>
              </a:ext>
            </a:extLst>
          </p:cNvPr>
          <p:cNvSpPr txBox="1"/>
          <p:nvPr/>
        </p:nvSpPr>
        <p:spPr>
          <a:xfrm>
            <a:off x="1233074" y="5179580"/>
            <a:ext cx="399314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Standard edition is missing encryption, load balancing, proactive high availability, SR-IOV, persistent memory, and more </a:t>
            </a:r>
            <a:r>
              <a:rPr kumimoji="0" lang="en-US" sz="1000" b="0" i="0" u="none" strike="noStrike" kern="1200" cap="none" spc="0" normalizeH="0" baseline="3000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3</a:t>
            </a:r>
          </a:p>
        </p:txBody>
      </p:sp>
      <p:grpSp>
        <p:nvGrpSpPr>
          <p:cNvPr id="67" name="Group 66">
            <a:extLst>
              <a:ext uri="{FF2B5EF4-FFF2-40B4-BE49-F238E27FC236}">
                <a16:creationId xmlns:a16="http://schemas.microsoft.com/office/drawing/2014/main" id="{FA89ECC2-6624-4BF6-B0E7-A02FB6B46931}"/>
              </a:ext>
              <a:ext uri="{C183D7F6-B498-43B3-948B-1728B52AA6E4}">
                <adec:decorative xmlns:adec="http://schemas.microsoft.com/office/drawing/2017/decorative" val="1"/>
              </a:ext>
            </a:extLst>
          </p:cNvPr>
          <p:cNvGrpSpPr/>
          <p:nvPr/>
        </p:nvGrpSpPr>
        <p:grpSpPr>
          <a:xfrm>
            <a:off x="1552786" y="4601983"/>
            <a:ext cx="228600" cy="548640"/>
            <a:chOff x="1573750" y="4578060"/>
            <a:chExt cx="242280" cy="597600"/>
          </a:xfrm>
        </p:grpSpPr>
        <mc:AlternateContent xmlns:mc="http://schemas.openxmlformats.org/markup-compatibility/2006" xmlns:p14="http://schemas.microsoft.com/office/powerpoint/2010/main">
          <mc:Choice Requires="p14">
            <p:contentPart p14:bwMode="auto" r:id="rId5">
              <p14:nvContentPartPr>
                <p14:cNvPr id="62" name="Ink 61">
                  <a:extLst>
                    <a:ext uri="{FF2B5EF4-FFF2-40B4-BE49-F238E27FC236}">
                      <a16:creationId xmlns:a16="http://schemas.microsoft.com/office/drawing/2014/main" id="{E0473D96-35F6-47F3-8C04-0277F9C49AE7}"/>
                    </a:ext>
                  </a:extLst>
                </p14:cNvPr>
                <p14:cNvContentPartPr/>
                <p14:nvPr/>
              </p14:nvContentPartPr>
              <p14:xfrm>
                <a:off x="1573750" y="4597140"/>
                <a:ext cx="134280" cy="114120"/>
              </p14:xfrm>
            </p:contentPart>
          </mc:Choice>
          <mc:Fallback xmlns="">
            <p:pic>
              <p:nvPicPr>
                <p:cNvPr id="62" name="Ink 61">
                  <a:extLst>
                    <a:ext uri="{FF2B5EF4-FFF2-40B4-BE49-F238E27FC236}">
                      <a16:creationId xmlns:a16="http://schemas.microsoft.com/office/drawing/2014/main" id="{E0473D96-35F6-47F3-8C04-0277F9C49AE7}"/>
                    </a:ext>
                  </a:extLst>
                </p:cNvPr>
                <p:cNvPicPr/>
                <p:nvPr/>
              </p:nvPicPr>
              <p:blipFill>
                <a:blip r:embed="rId7"/>
                <a:stretch>
                  <a:fillRect/>
                </a:stretch>
              </p:blipFill>
              <p:spPr>
                <a:xfrm>
                  <a:off x="1558491" y="4581453"/>
                  <a:ext cx="164035" cy="14470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id="{BB40BF7F-E3D7-4EEB-94A0-D1E5B591B8B2}"/>
                    </a:ext>
                  </a:extLst>
                </p14:cNvPr>
                <p14:cNvContentPartPr/>
                <p14:nvPr/>
              </p14:nvContentPartPr>
              <p14:xfrm>
                <a:off x="1688950" y="4578060"/>
                <a:ext cx="121320" cy="139680"/>
              </p14:xfrm>
            </p:contentPart>
          </mc:Choice>
          <mc:Fallback xmlns="">
            <p:pic>
              <p:nvPicPr>
                <p:cNvPr id="63" name="Ink 62">
                  <a:extLst>
                    <a:ext uri="{FF2B5EF4-FFF2-40B4-BE49-F238E27FC236}">
                      <a16:creationId xmlns:a16="http://schemas.microsoft.com/office/drawing/2014/main" id="{BB40BF7F-E3D7-4EEB-94A0-D1E5B591B8B2}"/>
                    </a:ext>
                  </a:extLst>
                </p:cNvPr>
                <p:cNvPicPr/>
                <p:nvPr/>
              </p:nvPicPr>
              <p:blipFill>
                <a:blip r:embed="rId9"/>
                <a:stretch>
                  <a:fillRect/>
                </a:stretch>
              </p:blipFill>
              <p:spPr>
                <a:xfrm>
                  <a:off x="1673690" y="4562410"/>
                  <a:ext cx="151078" cy="17019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id="{86A388CF-A4DC-4297-AA2B-0EC20A3D6CD4}"/>
                    </a:ext>
                  </a:extLst>
                </p14:cNvPr>
                <p14:cNvContentPartPr/>
                <p14:nvPr/>
              </p14:nvContentPartPr>
              <p14:xfrm>
                <a:off x="1701550" y="4692180"/>
                <a:ext cx="114480" cy="483480"/>
              </p14:xfrm>
            </p:contentPart>
          </mc:Choice>
          <mc:Fallback xmlns="">
            <p:pic>
              <p:nvPicPr>
                <p:cNvPr id="66" name="Ink 65">
                  <a:extLst>
                    <a:ext uri="{FF2B5EF4-FFF2-40B4-BE49-F238E27FC236}">
                      <a16:creationId xmlns:a16="http://schemas.microsoft.com/office/drawing/2014/main" id="{86A388CF-A4DC-4297-AA2B-0EC20A3D6CD4}"/>
                    </a:ext>
                  </a:extLst>
                </p:cNvPr>
                <p:cNvPicPr/>
                <p:nvPr/>
              </p:nvPicPr>
              <p:blipFill>
                <a:blip r:embed="rId11"/>
                <a:stretch>
                  <a:fillRect/>
                </a:stretch>
              </p:blipFill>
              <p:spPr>
                <a:xfrm>
                  <a:off x="1686286" y="4676483"/>
                  <a:ext cx="144245" cy="514090"/>
                </a:xfrm>
                <a:prstGeom prst="rect">
                  <a:avLst/>
                </a:prstGeom>
              </p:spPr>
            </p:pic>
          </mc:Fallback>
        </mc:AlternateContent>
      </p:grpSp>
      <p:sp>
        <p:nvSpPr>
          <p:cNvPr id="45" name="TextBox 44">
            <a:extLst>
              <a:ext uri="{FF2B5EF4-FFF2-40B4-BE49-F238E27FC236}">
                <a16:creationId xmlns:a16="http://schemas.microsoft.com/office/drawing/2014/main" id="{DF21C1B5-D360-4AEC-96D4-DD03B77A7B8F}"/>
              </a:ext>
            </a:extLst>
          </p:cNvPr>
          <p:cNvSpPr txBox="1"/>
          <p:nvPr/>
        </p:nvSpPr>
        <p:spPr>
          <a:xfrm>
            <a:off x="7167290" y="5179580"/>
            <a:ext cx="36658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Standard edition is missing encryption, stretched cluster, deduplication and compression, erasure coding, and more </a:t>
            </a:r>
            <a:r>
              <a:rPr kumimoji="0" lang="en-US" sz="1000" b="0" i="0" u="none" strike="noStrike" kern="1200" cap="none" spc="0" normalizeH="0" baseline="3000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4</a:t>
            </a:r>
          </a:p>
        </p:txBody>
      </p:sp>
      <p:grpSp>
        <p:nvGrpSpPr>
          <p:cNvPr id="77" name="Group 76">
            <a:extLst>
              <a:ext uri="{FF2B5EF4-FFF2-40B4-BE49-F238E27FC236}">
                <a16:creationId xmlns:a16="http://schemas.microsoft.com/office/drawing/2014/main" id="{8BFD2E28-0AF2-426C-8DF3-5B552B12CA63}"/>
              </a:ext>
              <a:ext uri="{C183D7F6-B498-43B3-948B-1728B52AA6E4}">
                <adec:decorative xmlns:adec="http://schemas.microsoft.com/office/drawing/2017/decorative" val="1"/>
              </a:ext>
            </a:extLst>
          </p:cNvPr>
          <p:cNvGrpSpPr/>
          <p:nvPr/>
        </p:nvGrpSpPr>
        <p:grpSpPr>
          <a:xfrm>
            <a:off x="7387821" y="4612118"/>
            <a:ext cx="228600" cy="548640"/>
            <a:chOff x="1573750" y="4622081"/>
            <a:chExt cx="171005" cy="421795"/>
          </a:xfrm>
        </p:grpSpPr>
        <mc:AlternateContent xmlns:mc="http://schemas.openxmlformats.org/markup-compatibility/2006" xmlns:p14="http://schemas.microsoft.com/office/powerpoint/2010/main">
          <mc:Choice Requires="p14">
            <p:contentPart p14:bwMode="auto" r:id="rId12">
              <p14:nvContentPartPr>
                <p14:cNvPr id="74" name="Ink 73">
                  <a:extLst>
                    <a:ext uri="{FF2B5EF4-FFF2-40B4-BE49-F238E27FC236}">
                      <a16:creationId xmlns:a16="http://schemas.microsoft.com/office/drawing/2014/main" id="{F004978F-B38B-4769-952C-655F20DC2D55}"/>
                    </a:ext>
                  </a:extLst>
                </p14:cNvPr>
                <p14:cNvContentPartPr/>
                <p14:nvPr/>
              </p14:nvContentPartPr>
              <p14:xfrm>
                <a:off x="1573750" y="4635549"/>
                <a:ext cx="94776" cy="80547"/>
              </p14:xfrm>
            </p:contentPart>
          </mc:Choice>
          <mc:Fallback xmlns="">
            <p:pic>
              <p:nvPicPr>
                <p:cNvPr id="74" name="Ink 73">
                  <a:extLst>
                    <a:ext uri="{FF2B5EF4-FFF2-40B4-BE49-F238E27FC236}">
                      <a16:creationId xmlns:a16="http://schemas.microsoft.com/office/drawing/2014/main" id="{F004978F-B38B-4769-952C-655F20DC2D55}"/>
                    </a:ext>
                  </a:extLst>
                </p:cNvPr>
                <p:cNvPicPr/>
                <p:nvPr/>
              </p:nvPicPr>
              <p:blipFill>
                <a:blip r:embed="rId13"/>
                <a:stretch>
                  <a:fillRect/>
                </a:stretch>
              </p:blipFill>
              <p:spPr>
                <a:xfrm>
                  <a:off x="1563011" y="4624477"/>
                  <a:ext cx="115718" cy="10213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74">
                  <a:extLst>
                    <a:ext uri="{FF2B5EF4-FFF2-40B4-BE49-F238E27FC236}">
                      <a16:creationId xmlns:a16="http://schemas.microsoft.com/office/drawing/2014/main" id="{4B901765-2FC5-4808-A389-F078179F0F27}"/>
                    </a:ext>
                  </a:extLst>
                </p14:cNvPr>
                <p14:cNvContentPartPr/>
                <p14:nvPr/>
              </p14:nvContentPartPr>
              <p14:xfrm>
                <a:off x="1655060" y="4622081"/>
                <a:ext cx="85629" cy="98588"/>
              </p14:xfrm>
            </p:contentPart>
          </mc:Choice>
          <mc:Fallback xmlns="">
            <p:pic>
              <p:nvPicPr>
                <p:cNvPr id="75" name="Ink 74">
                  <a:extLst>
                    <a:ext uri="{FF2B5EF4-FFF2-40B4-BE49-F238E27FC236}">
                      <a16:creationId xmlns:a16="http://schemas.microsoft.com/office/drawing/2014/main" id="{4B901765-2FC5-4808-A389-F078179F0F27}"/>
                    </a:ext>
                  </a:extLst>
                </p:cNvPr>
                <p:cNvPicPr/>
                <p:nvPr/>
              </p:nvPicPr>
              <p:blipFill>
                <a:blip r:embed="rId15"/>
                <a:stretch>
                  <a:fillRect/>
                </a:stretch>
              </p:blipFill>
              <p:spPr>
                <a:xfrm>
                  <a:off x="1644289" y="4611066"/>
                  <a:ext cx="106632" cy="12006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6" name="Ink 75">
                  <a:extLst>
                    <a:ext uri="{FF2B5EF4-FFF2-40B4-BE49-F238E27FC236}">
                      <a16:creationId xmlns:a16="http://schemas.microsoft.com/office/drawing/2014/main" id="{EBD195C8-E9EB-4E6F-93F8-25D423E9FA11}"/>
                    </a:ext>
                  </a:extLst>
                </p14:cNvPr>
                <p14:cNvContentPartPr/>
                <p14:nvPr/>
              </p14:nvContentPartPr>
              <p14:xfrm>
                <a:off x="1663953" y="4702629"/>
                <a:ext cx="80802" cy="341247"/>
              </p14:xfrm>
            </p:contentPart>
          </mc:Choice>
          <mc:Fallback xmlns="">
            <p:pic>
              <p:nvPicPr>
                <p:cNvPr id="76" name="Ink 75">
                  <a:extLst>
                    <a:ext uri="{FF2B5EF4-FFF2-40B4-BE49-F238E27FC236}">
                      <a16:creationId xmlns:a16="http://schemas.microsoft.com/office/drawing/2014/main" id="{EBD195C8-E9EB-4E6F-93F8-25D423E9FA11}"/>
                    </a:ext>
                  </a:extLst>
                </p:cNvPr>
                <p:cNvPicPr/>
                <p:nvPr/>
              </p:nvPicPr>
              <p:blipFill>
                <a:blip r:embed="rId17"/>
                <a:stretch>
                  <a:fillRect/>
                </a:stretch>
              </p:blipFill>
              <p:spPr>
                <a:xfrm>
                  <a:off x="1653215" y="4691568"/>
                  <a:ext cx="101741" cy="362817"/>
                </a:xfrm>
                <a:prstGeom prst="rect">
                  <a:avLst/>
                </a:prstGeom>
              </p:spPr>
            </p:pic>
          </mc:Fallback>
        </mc:AlternateContent>
      </p:grpSp>
      <p:sp>
        <p:nvSpPr>
          <p:cNvPr id="84" name="TextBox 83">
            <a:extLst>
              <a:ext uri="{FF2B5EF4-FFF2-40B4-BE49-F238E27FC236}">
                <a16:creationId xmlns:a16="http://schemas.microsoft.com/office/drawing/2014/main" id="{1277C595-1383-4765-AE1F-0C3E849D74E9}"/>
              </a:ext>
            </a:extLst>
          </p:cNvPr>
          <p:cNvSpPr txBox="1"/>
          <p:nvPr/>
        </p:nvSpPr>
        <p:spPr>
          <a:xfrm>
            <a:off x="6092952" y="5847558"/>
            <a:ext cx="5486400" cy="395429"/>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3</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 https://www.vmware.com/content/dam/digitalmarketing/vmware/en/pdf/vsphere/vmw-flyr-comparevsphereeditions-uslet.pdf</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4</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 https://www.vmware.com/content/dam/digitalmarketing/vmware/en/pdf/products/vsan/vmware-vsan-67-licensing-guide.pdf</a:t>
            </a:r>
            <a:endPar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sp>
        <p:nvSpPr>
          <p:cNvPr id="2" name="Footer Placeholder 4">
            <a:extLst>
              <a:ext uri="{FF2B5EF4-FFF2-40B4-BE49-F238E27FC236}">
                <a16:creationId xmlns:a16="http://schemas.microsoft.com/office/drawing/2014/main" id="{6FFC3621-8ABA-451E-865E-AD371C268F74}"/>
              </a:ext>
            </a:extLst>
          </p:cNvPr>
          <p:cNvSpPr txBox="1">
            <a:spLocks/>
          </p:cNvSpPr>
          <p:nvPr/>
        </p:nvSpPr>
        <p:spPr>
          <a:xfrm>
            <a:off x="4038600" y="6356350"/>
            <a:ext cx="4114800" cy="365125"/>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727417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4FCE9D-3347-42C1-818D-2D5DC121CC13}"/>
              </a:ext>
            </a:extLst>
          </p:cNvPr>
          <p:cNvSpPr>
            <a:spLocks noGrp="1"/>
          </p:cNvSpPr>
          <p:nvPr>
            <p:ph type="title"/>
          </p:nvPr>
        </p:nvSpPr>
        <p:spPr>
          <a:xfrm>
            <a:off x="420375" y="416199"/>
            <a:ext cx="11018520" cy="553998"/>
          </a:xfrm>
        </p:spPr>
        <p:txBody>
          <a:bodyPr/>
          <a:lstStyle/>
          <a:p>
            <a:r>
              <a:rPr lang="en-US" dirty="0">
                <a:solidFill>
                  <a:schemeClr val="bg1"/>
                </a:solidFill>
              </a:rPr>
              <a:t>Reasons to use Hyperconverged Infrastructure</a:t>
            </a:r>
          </a:p>
        </p:txBody>
      </p:sp>
      <p:sp>
        <p:nvSpPr>
          <p:cNvPr id="12" name="TextBox 11">
            <a:extLst>
              <a:ext uri="{FF2B5EF4-FFF2-40B4-BE49-F238E27FC236}">
                <a16:creationId xmlns:a16="http://schemas.microsoft.com/office/drawing/2014/main" id="{A7460F33-19D6-4775-89B3-568E804A1EEE}"/>
              </a:ext>
            </a:extLst>
          </p:cNvPr>
          <p:cNvSpPr txBox="1"/>
          <p:nvPr/>
        </p:nvSpPr>
        <p:spPr>
          <a:xfrm>
            <a:off x="1509952" y="1289583"/>
            <a:ext cx="2629856" cy="615553"/>
          </a:xfrm>
          <a:prstGeom prst="rect">
            <a:avLst/>
          </a:prstGeom>
          <a:noFill/>
        </p:spPr>
        <p:txBody>
          <a:bodyPr wrap="square" lIns="0" tIns="0" rIns="0" bIns="0" rtlCol="0">
            <a:spAutoFit/>
          </a:bodyPr>
          <a:lstStyle/>
          <a:p>
            <a:pPr algn="ctr"/>
            <a:r>
              <a:rPr lang="en-US" sz="2000" dirty="0">
                <a:solidFill>
                  <a:srgbClr val="50E6FF"/>
                </a:solidFill>
                <a:latin typeface="+mj-lt"/>
              </a:rPr>
              <a:t>Optimized infrastructure costs</a:t>
            </a:r>
          </a:p>
        </p:txBody>
      </p:sp>
      <p:sp>
        <p:nvSpPr>
          <p:cNvPr id="13" name="TextBox 12">
            <a:extLst>
              <a:ext uri="{FF2B5EF4-FFF2-40B4-BE49-F238E27FC236}">
                <a16:creationId xmlns:a16="http://schemas.microsoft.com/office/drawing/2014/main" id="{1C9EA756-E8C5-4D4C-9332-CC8C64437B93}"/>
              </a:ext>
            </a:extLst>
          </p:cNvPr>
          <p:cNvSpPr txBox="1"/>
          <p:nvPr/>
        </p:nvSpPr>
        <p:spPr>
          <a:xfrm>
            <a:off x="4968961" y="1289583"/>
            <a:ext cx="2347507" cy="615553"/>
          </a:xfrm>
          <a:prstGeom prst="rect">
            <a:avLst/>
          </a:prstGeom>
          <a:noFill/>
        </p:spPr>
        <p:txBody>
          <a:bodyPr wrap="square" lIns="0" tIns="0" rIns="0" bIns="0" rtlCol="0">
            <a:spAutoFit/>
          </a:bodyPr>
          <a:lstStyle/>
          <a:p>
            <a:pPr algn="ctr"/>
            <a:r>
              <a:rPr lang="en-US" sz="2000" dirty="0">
                <a:solidFill>
                  <a:srgbClr val="50E6FF"/>
                </a:solidFill>
                <a:latin typeface="+mj-lt"/>
              </a:rPr>
              <a:t>Simpler management</a:t>
            </a:r>
          </a:p>
        </p:txBody>
      </p:sp>
      <p:sp>
        <p:nvSpPr>
          <p:cNvPr id="14" name="TextBox 13">
            <a:extLst>
              <a:ext uri="{FF2B5EF4-FFF2-40B4-BE49-F238E27FC236}">
                <a16:creationId xmlns:a16="http://schemas.microsoft.com/office/drawing/2014/main" id="{C3A42D43-0F4A-4715-B1D0-0EC794908E3F}"/>
              </a:ext>
            </a:extLst>
          </p:cNvPr>
          <p:cNvSpPr txBox="1"/>
          <p:nvPr/>
        </p:nvSpPr>
        <p:spPr>
          <a:xfrm>
            <a:off x="8145621" y="1287701"/>
            <a:ext cx="2629856" cy="615553"/>
          </a:xfrm>
          <a:prstGeom prst="rect">
            <a:avLst/>
          </a:prstGeom>
          <a:noFill/>
        </p:spPr>
        <p:txBody>
          <a:bodyPr wrap="square" lIns="0" tIns="0" rIns="0" bIns="0" rtlCol="0">
            <a:spAutoFit/>
          </a:bodyPr>
          <a:lstStyle/>
          <a:p>
            <a:pPr algn="ctr"/>
            <a:r>
              <a:rPr lang="en-US" sz="2000">
                <a:solidFill>
                  <a:srgbClr val="50E6FF"/>
                </a:solidFill>
                <a:latin typeface="+mj-lt"/>
              </a:rPr>
              <a:t>Good performance for multiple workloads</a:t>
            </a:r>
          </a:p>
        </p:txBody>
      </p:sp>
      <p:pic>
        <p:nvPicPr>
          <p:cNvPr id="8" name="Picture 7" descr="HCI drivers">
            <a:extLst>
              <a:ext uri="{FF2B5EF4-FFF2-40B4-BE49-F238E27FC236}">
                <a16:creationId xmlns:a16="http://schemas.microsoft.com/office/drawing/2014/main" id="{C70D5F94-8778-44FD-B23C-14DFC247B4E0}"/>
              </a:ext>
            </a:extLst>
          </p:cNvPr>
          <p:cNvPicPr>
            <a:picLocks noChangeAspect="1"/>
          </p:cNvPicPr>
          <p:nvPr/>
        </p:nvPicPr>
        <p:blipFill>
          <a:blip r:embed="rId3"/>
          <a:stretch>
            <a:fillRect/>
          </a:stretch>
        </p:blipFill>
        <p:spPr>
          <a:xfrm>
            <a:off x="1351081" y="2442783"/>
            <a:ext cx="2821792" cy="3825865"/>
          </a:xfrm>
          <a:prstGeom prst="rect">
            <a:avLst/>
          </a:prstGeom>
          <a:ln>
            <a:noFill/>
          </a:ln>
          <a:effectLst>
            <a:outerShdw blurRad="292100" dist="139700" dir="2700000" algn="tl" rotWithShape="0">
              <a:srgbClr val="333333">
                <a:alpha val="65000"/>
              </a:srgbClr>
            </a:outerShdw>
          </a:effectLst>
        </p:spPr>
      </p:pic>
      <p:sp>
        <p:nvSpPr>
          <p:cNvPr id="9" name="Text Placeholder 5">
            <a:extLst>
              <a:ext uri="{FF2B5EF4-FFF2-40B4-BE49-F238E27FC236}">
                <a16:creationId xmlns:a16="http://schemas.microsoft.com/office/drawing/2014/main" id="{B6E0F013-8A41-4819-B6E8-D10CF0A09BE0}"/>
              </a:ext>
            </a:extLst>
          </p:cNvPr>
          <p:cNvSpPr txBox="1">
            <a:spLocks/>
          </p:cNvSpPr>
          <p:nvPr/>
        </p:nvSpPr>
        <p:spPr>
          <a:xfrm>
            <a:off x="887457" y="6400800"/>
            <a:ext cx="3749040" cy="15388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dirty="0">
                <a:solidFill>
                  <a:schemeClr val="bg1"/>
                </a:solidFill>
                <a:cs typeface="Segoe UI"/>
              </a:rPr>
              <a:t>Source: Evaluator Group-CI and HCI in Enterprise 2019</a:t>
            </a:r>
          </a:p>
        </p:txBody>
      </p:sp>
      <p:pic>
        <p:nvPicPr>
          <p:cNvPr id="7" name="Content Placeholder 2" descr="Realized benefits of hyperconverged platforms&#10;">
            <a:extLst>
              <a:ext uri="{FF2B5EF4-FFF2-40B4-BE49-F238E27FC236}">
                <a16:creationId xmlns:a16="http://schemas.microsoft.com/office/drawing/2014/main" id="{D751E814-D119-4FCF-A929-54ABC48BFE9B}"/>
              </a:ext>
            </a:extLst>
          </p:cNvPr>
          <p:cNvPicPr>
            <a:picLocks noChangeAspect="1"/>
          </p:cNvPicPr>
          <p:nvPr/>
        </p:nvPicPr>
        <p:blipFill>
          <a:blip r:embed="rId4"/>
          <a:stretch>
            <a:fillRect/>
          </a:stretch>
        </p:blipFill>
        <p:spPr>
          <a:xfrm>
            <a:off x="5176581" y="2955247"/>
            <a:ext cx="6262314" cy="300168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F5EB1A9-BC4B-4807-BE6C-1D81C3B2F44B}"/>
              </a:ext>
            </a:extLst>
          </p:cNvPr>
          <p:cNvSpPr txBox="1"/>
          <p:nvPr/>
        </p:nvSpPr>
        <p:spPr>
          <a:xfrm>
            <a:off x="6433218" y="6093023"/>
            <a:ext cx="3749040" cy="307777"/>
          </a:xfrm>
          <a:prstGeom prst="rect">
            <a:avLst/>
          </a:prstGeom>
          <a:noFill/>
        </p:spPr>
        <p:txBody>
          <a:bodyPr wrap="square" lIns="0" tIns="0" rIns="0" bIns="0" rtlCol="0" anchor="t">
            <a:spAutoFit/>
          </a:bodyPr>
          <a:lstStyle/>
          <a:p>
            <a:pPr algn="ctr"/>
            <a:r>
              <a:rPr lang="en-US" sz="1000" dirty="0">
                <a:solidFill>
                  <a:schemeClr val="bg1"/>
                </a:solidFill>
              </a:rPr>
              <a:t>Source: TBR-HCI Platforms and Customers Research 2019</a:t>
            </a:r>
          </a:p>
        </p:txBody>
      </p:sp>
    </p:spTree>
    <p:extLst>
      <p:ext uri="{BB962C8B-B14F-4D97-AF65-F5344CB8AC3E}">
        <p14:creationId xmlns:p14="http://schemas.microsoft.com/office/powerpoint/2010/main" val="130069327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7B9229-5A0F-436E-B788-FF79566498E2}"/>
              </a:ext>
            </a:extLst>
          </p:cNvPr>
          <p:cNvSpPr>
            <a:spLocks noGrp="1"/>
          </p:cNvSpPr>
          <p:nvPr>
            <p:ph type="title"/>
          </p:nvPr>
        </p:nvSpPr>
        <p:spPr>
          <a:xfrm>
            <a:off x="609599" y="459568"/>
            <a:ext cx="11018520" cy="553998"/>
          </a:xfrm>
        </p:spPr>
        <p:txBody>
          <a:bodyPr/>
          <a:lstStyle/>
          <a:p>
            <a:r>
              <a:rPr lang="en-US" dirty="0"/>
              <a:t>Better value for the money with Azure Stack HCI</a:t>
            </a:r>
          </a:p>
        </p:txBody>
      </p:sp>
      <p:grpSp>
        <p:nvGrpSpPr>
          <p:cNvPr id="26" name="Group 25">
            <a:extLst>
              <a:ext uri="{FF2B5EF4-FFF2-40B4-BE49-F238E27FC236}">
                <a16:creationId xmlns:a16="http://schemas.microsoft.com/office/drawing/2014/main" id="{26B85858-B7E2-4C45-8E6D-BD6001C96A0A}"/>
              </a:ext>
              <a:ext uri="{C183D7F6-B498-43B3-948B-1728B52AA6E4}">
                <adec:decorative xmlns:adec="http://schemas.microsoft.com/office/drawing/2017/decorative" val="1"/>
              </a:ext>
            </a:extLst>
          </p:cNvPr>
          <p:cNvGrpSpPr/>
          <p:nvPr/>
        </p:nvGrpSpPr>
        <p:grpSpPr>
          <a:xfrm>
            <a:off x="609599" y="1552023"/>
            <a:ext cx="5153455" cy="1143000"/>
            <a:chOff x="609599" y="1688441"/>
            <a:chExt cx="5153455" cy="1143000"/>
          </a:xfrm>
        </p:grpSpPr>
        <p:sp>
          <p:nvSpPr>
            <p:cNvPr id="8" name="Rectangle 7">
              <a:extLst>
                <a:ext uri="{FF2B5EF4-FFF2-40B4-BE49-F238E27FC236}">
                  <a16:creationId xmlns:a16="http://schemas.microsoft.com/office/drawing/2014/main" id="{205B3306-8C17-4715-980A-BF8F023B6B8F}"/>
                </a:ext>
              </a:extLst>
            </p:cNvPr>
            <p:cNvSpPr/>
            <p:nvPr/>
          </p:nvSpPr>
          <p:spPr>
            <a:xfrm>
              <a:off x="609599" y="1688441"/>
              <a:ext cx="5153455" cy="1143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AA9EEF3-DAF4-46D9-873A-EAD4FE1B959D}"/>
                </a:ext>
              </a:extLst>
            </p:cNvPr>
            <p:cNvSpPr txBox="1"/>
            <p:nvPr/>
          </p:nvSpPr>
          <p:spPr>
            <a:xfrm>
              <a:off x="795528" y="2121442"/>
              <a:ext cx="8799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Compare: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 name="Picture 10" descr="Image result for lenovo edge server se350">
              <a:extLst>
                <a:ext uri="{FF2B5EF4-FFF2-40B4-BE49-F238E27FC236}">
                  <a16:creationId xmlns:a16="http://schemas.microsoft.com/office/drawing/2014/main" id="{7F01D69A-B578-4CA1-8F2B-B2B4FB09F9D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751944" y="1846515"/>
              <a:ext cx="868765" cy="5306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0FCA69-5F4A-4FB4-B104-D37DBE492AD2}"/>
                </a:ext>
              </a:extLst>
            </p:cNvPr>
            <p:cNvSpPr txBox="1"/>
            <p:nvPr/>
          </p:nvSpPr>
          <p:spPr>
            <a:xfrm>
              <a:off x="1831000" y="2408756"/>
              <a:ext cx="271065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single-socket 8-core edge server for 3 years</a:t>
              </a:r>
            </a:p>
          </p:txBody>
        </p:sp>
      </p:grpSp>
      <p:grpSp>
        <p:nvGrpSpPr>
          <p:cNvPr id="30" name="Group 29">
            <a:extLst>
              <a:ext uri="{FF2B5EF4-FFF2-40B4-BE49-F238E27FC236}">
                <a16:creationId xmlns:a16="http://schemas.microsoft.com/office/drawing/2014/main" id="{E606438A-5710-4696-B04C-9AFB227E7E39}"/>
              </a:ext>
              <a:ext uri="{C183D7F6-B498-43B3-948B-1728B52AA6E4}">
                <adec:decorative xmlns:adec="http://schemas.microsoft.com/office/drawing/2017/decorative" val="1"/>
              </a:ext>
            </a:extLst>
          </p:cNvPr>
          <p:cNvGrpSpPr/>
          <p:nvPr/>
        </p:nvGrpSpPr>
        <p:grpSpPr>
          <a:xfrm>
            <a:off x="609600" y="2824679"/>
            <a:ext cx="2514600" cy="1828800"/>
            <a:chOff x="609600" y="2961097"/>
            <a:chExt cx="2514600" cy="1828800"/>
          </a:xfrm>
        </p:grpSpPr>
        <p:sp>
          <p:nvSpPr>
            <p:cNvPr id="11" name="Rectangle 10">
              <a:extLst>
                <a:ext uri="{FF2B5EF4-FFF2-40B4-BE49-F238E27FC236}">
                  <a16:creationId xmlns:a16="http://schemas.microsoft.com/office/drawing/2014/main" id="{F9E63EA7-9737-4794-AD1A-8A342A1AE5C1}"/>
                </a:ext>
              </a:extLst>
            </p:cNvPr>
            <p:cNvSpPr/>
            <p:nvPr/>
          </p:nvSpPr>
          <p:spPr>
            <a:xfrm>
              <a:off x="609600" y="2961097"/>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9A31D6BB-C5F0-4DD2-A04C-FCA2D9561675}"/>
                </a:ext>
              </a:extLst>
            </p:cNvPr>
            <p:cNvSpPr txBox="1"/>
            <p:nvPr/>
          </p:nvSpPr>
          <p:spPr>
            <a:xfrm>
              <a:off x="1007530" y="3206673"/>
              <a:ext cx="1718740"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86E0"/>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includes compute, storage, networking</a:t>
              </a:r>
            </a:p>
          </p:txBody>
        </p:sp>
        <p:sp>
          <p:nvSpPr>
            <p:cNvPr id="49" name="TextBox 48">
              <a:extLst>
                <a:ext uri="{FF2B5EF4-FFF2-40B4-BE49-F238E27FC236}">
                  <a16:creationId xmlns:a16="http://schemas.microsoft.com/office/drawing/2014/main" id="{EA8DBA1E-B30F-4625-AA2E-174EE9AC5480}"/>
                </a:ext>
              </a:extLst>
            </p:cNvPr>
            <p:cNvSpPr txBox="1"/>
            <p:nvPr/>
          </p:nvSpPr>
          <p:spPr>
            <a:xfrm>
              <a:off x="1368209" y="3756192"/>
              <a:ext cx="99738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$2.9K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/server</a:t>
              </a:r>
            </a:p>
          </p:txBody>
        </p:sp>
      </p:grpSp>
      <p:grpSp>
        <p:nvGrpSpPr>
          <p:cNvPr id="31" name="Group 30">
            <a:extLst>
              <a:ext uri="{FF2B5EF4-FFF2-40B4-BE49-F238E27FC236}">
                <a16:creationId xmlns:a16="http://schemas.microsoft.com/office/drawing/2014/main" id="{679D0E43-CC44-46F3-A922-1B6E20F36841}"/>
              </a:ext>
              <a:ext uri="{C183D7F6-B498-43B3-948B-1728B52AA6E4}">
                <adec:decorative xmlns:adec="http://schemas.microsoft.com/office/drawing/2017/decorative" val="1"/>
              </a:ext>
            </a:extLst>
          </p:cNvPr>
          <p:cNvGrpSpPr/>
          <p:nvPr/>
        </p:nvGrpSpPr>
        <p:grpSpPr>
          <a:xfrm>
            <a:off x="3248461" y="2824679"/>
            <a:ext cx="2514600" cy="1828800"/>
            <a:chOff x="3248461" y="2961097"/>
            <a:chExt cx="2514600" cy="1828800"/>
          </a:xfrm>
        </p:grpSpPr>
        <p:sp>
          <p:nvSpPr>
            <p:cNvPr id="13" name="Rectangle 12">
              <a:extLst>
                <a:ext uri="{FF2B5EF4-FFF2-40B4-BE49-F238E27FC236}">
                  <a16:creationId xmlns:a16="http://schemas.microsoft.com/office/drawing/2014/main" id="{AC9CD34A-5905-4461-88CD-BE5EA78739C8}"/>
                </a:ext>
              </a:extLst>
            </p:cNvPr>
            <p:cNvSpPr/>
            <p:nvPr/>
          </p:nvSpPr>
          <p:spPr>
            <a:xfrm>
              <a:off x="3248461" y="2961097"/>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9A1630A1-FEAD-4DD2-9D68-B8D48FBF93EE}"/>
                </a:ext>
              </a:extLst>
            </p:cNvPr>
            <p:cNvSpPr txBox="1"/>
            <p:nvPr/>
          </p:nvSpPr>
          <p:spPr>
            <a:xfrm>
              <a:off x="3581474" y="3206673"/>
              <a:ext cx="1848583"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VMware </a:t>
              </a:r>
              <a:r>
                <a:rPr kumimoji="0" lang="en-US" sz="1200" b="1" i="0" u="none" strike="noStrike" kern="1200" cap="none" spc="0" normalizeH="0" baseline="30000" noProof="0">
                  <a:ln>
                    <a:noFill/>
                  </a:ln>
                  <a:solidFill>
                    <a:srgbClr val="C00000"/>
                  </a:solidFill>
                  <a:effectLst/>
                  <a:uLnTx/>
                  <a:uFillTx/>
                  <a:latin typeface="Segoe UI" panose="020B0502040204020203" pitchFamily="34" charset="0"/>
                  <a:ea typeface="+mn-ea"/>
                  <a:cs typeface="Segoe UI" panose="020B0502040204020203"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vSphere Enterprise Plus + </a:t>
              </a:r>
              <a:r>
                <a:rPr kumimoji="0" lang="en-US" sz="700" b="0" i="0" u="none" strike="noStrike" kern="1200" cap="none" spc="0" normalizeH="0" baseline="0" noProof="0" err="1">
                  <a:ln>
                    <a:noFill/>
                  </a:ln>
                  <a:solidFill>
                    <a:srgbClr val="C00000"/>
                  </a:solidFill>
                  <a:effectLst/>
                  <a:uLnTx/>
                  <a:uFillTx/>
                  <a:latin typeface="Segoe UI" panose="020B0502040204020203" pitchFamily="34" charset="0"/>
                  <a:ea typeface="+mn-ea"/>
                  <a:cs typeface="Segoe UI" panose="020B0502040204020203" pitchFamily="34" charset="0"/>
                </a:rPr>
                <a:t>vSAN</a:t>
              </a:r>
              <a:r>
                <a:rPr kumimoji="0" lang="en-US" sz="7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 Advanced</a:t>
              </a:r>
            </a:p>
          </p:txBody>
        </p:sp>
        <p:sp>
          <p:nvSpPr>
            <p:cNvPr id="51" name="TextBox 50">
              <a:extLst>
                <a:ext uri="{FF2B5EF4-FFF2-40B4-BE49-F238E27FC236}">
                  <a16:creationId xmlns:a16="http://schemas.microsoft.com/office/drawing/2014/main" id="{65729FC3-6F5D-4AA3-9CFA-B929E07138D6}"/>
                </a:ext>
              </a:extLst>
            </p:cNvPr>
            <p:cNvSpPr txBox="1"/>
            <p:nvPr/>
          </p:nvSpPr>
          <p:spPr>
            <a:xfrm>
              <a:off x="4007067" y="3756192"/>
              <a:ext cx="99738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$7.6K</a:t>
              </a:r>
              <a:endParaRPr kumimoji="0" lang="en-US" sz="24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/server</a:t>
              </a:r>
            </a:p>
          </p:txBody>
        </p:sp>
        <p:sp>
          <p:nvSpPr>
            <p:cNvPr id="53" name="TextBox 52">
              <a:extLst>
                <a:ext uri="{FF2B5EF4-FFF2-40B4-BE49-F238E27FC236}">
                  <a16:creationId xmlns:a16="http://schemas.microsoft.com/office/drawing/2014/main" id="{7EAD4962-68D1-44A2-BAD7-A5B234453471}"/>
                </a:ext>
              </a:extLst>
            </p:cNvPr>
            <p:cNvSpPr txBox="1"/>
            <p:nvPr/>
          </p:nvSpPr>
          <p:spPr>
            <a:xfrm>
              <a:off x="5106343" y="4495176"/>
              <a:ext cx="607860"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+162%</a:t>
              </a:r>
            </a:p>
          </p:txBody>
        </p:sp>
      </p:grpSp>
      <p:cxnSp>
        <p:nvCxnSpPr>
          <p:cNvPr id="2" name="Straight Arrow Connector 1">
            <a:extLst>
              <a:ext uri="{FF2B5EF4-FFF2-40B4-BE49-F238E27FC236}">
                <a16:creationId xmlns:a16="http://schemas.microsoft.com/office/drawing/2014/main" id="{018D7AB3-D0FE-4E5F-8EF0-6F1B97436BD0}"/>
              </a:ext>
              <a:ext uri="{C183D7F6-B498-43B3-948B-1728B52AA6E4}">
                <adec:decorative xmlns:adec="http://schemas.microsoft.com/office/drawing/2017/decorative" val="1"/>
              </a:ext>
            </a:extLst>
          </p:cNvPr>
          <p:cNvCxnSpPr>
            <a:cxnSpLocks/>
          </p:cNvCxnSpPr>
          <p:nvPr/>
        </p:nvCxnSpPr>
        <p:spPr>
          <a:xfrm>
            <a:off x="6096000" y="1552023"/>
            <a:ext cx="0" cy="3100480"/>
          </a:xfrm>
          <a:prstGeom prst="straightConnector1">
            <a:avLst/>
          </a:prstGeom>
          <a:ln w="19050" cap="rnd">
            <a:solidFill>
              <a:schemeClr val="tx1">
                <a:lumMod val="85000"/>
                <a:lumOff val="15000"/>
              </a:schemeClr>
            </a:solidFill>
            <a:round/>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2408C769-CE41-400C-876D-BF4B18FF2BED}"/>
              </a:ext>
              <a:ext uri="{C183D7F6-B498-43B3-948B-1728B52AA6E4}">
                <adec:decorative xmlns:adec="http://schemas.microsoft.com/office/drawing/2017/decorative" val="1"/>
              </a:ext>
            </a:extLst>
          </p:cNvPr>
          <p:cNvGrpSpPr/>
          <p:nvPr/>
        </p:nvGrpSpPr>
        <p:grpSpPr>
          <a:xfrm>
            <a:off x="6428940" y="1552023"/>
            <a:ext cx="5153455" cy="1143000"/>
            <a:chOff x="6428940" y="1688441"/>
            <a:chExt cx="5153455" cy="1143000"/>
          </a:xfrm>
        </p:grpSpPr>
        <p:sp>
          <p:nvSpPr>
            <p:cNvPr id="65" name="Rectangle 64">
              <a:extLst>
                <a:ext uri="{FF2B5EF4-FFF2-40B4-BE49-F238E27FC236}">
                  <a16:creationId xmlns:a16="http://schemas.microsoft.com/office/drawing/2014/main" id="{57B96B32-30CC-4D61-9C5C-17D92A6D019D}"/>
                </a:ext>
              </a:extLst>
            </p:cNvPr>
            <p:cNvSpPr/>
            <p:nvPr/>
          </p:nvSpPr>
          <p:spPr>
            <a:xfrm>
              <a:off x="6428940" y="1688441"/>
              <a:ext cx="5153455" cy="1143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55FA60D-40BA-4D87-A0C2-F24C204670E3}"/>
                </a:ext>
              </a:extLst>
            </p:cNvPr>
            <p:cNvSpPr txBox="1"/>
            <p:nvPr/>
          </p:nvSpPr>
          <p:spPr>
            <a:xfrm>
              <a:off x="6592509" y="2121442"/>
              <a:ext cx="8799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Compare: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5" name="Picture 6" descr="Image result for hpe dl380">
              <a:extLst>
                <a:ext uri="{FF2B5EF4-FFF2-40B4-BE49-F238E27FC236}">
                  <a16:creationId xmlns:a16="http://schemas.microsoft.com/office/drawing/2014/main" id="{401164A9-81A9-4B77-A706-594D234F350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10896"/>
            <a:stretch/>
          </p:blipFill>
          <p:spPr bwMode="auto">
            <a:xfrm>
              <a:off x="8196482" y="1891701"/>
              <a:ext cx="1618371" cy="554284"/>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362AE9CD-F37A-4607-A994-F80AB549244C}"/>
                </a:ext>
              </a:extLst>
            </p:cNvPr>
            <p:cNvSpPr txBox="1"/>
            <p:nvPr/>
          </p:nvSpPr>
          <p:spPr>
            <a:xfrm>
              <a:off x="7845734" y="2408756"/>
              <a:ext cx="231986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dual-socket 24-core server for 3 years</a:t>
              </a:r>
            </a:p>
          </p:txBody>
        </p:sp>
      </p:grpSp>
      <p:grpSp>
        <p:nvGrpSpPr>
          <p:cNvPr id="32" name="Group 31">
            <a:extLst>
              <a:ext uri="{FF2B5EF4-FFF2-40B4-BE49-F238E27FC236}">
                <a16:creationId xmlns:a16="http://schemas.microsoft.com/office/drawing/2014/main" id="{9E39ED74-3069-4215-A8A4-ECDEFF2A1D9C}"/>
              </a:ext>
              <a:ext uri="{C183D7F6-B498-43B3-948B-1728B52AA6E4}">
                <adec:decorative xmlns:adec="http://schemas.microsoft.com/office/drawing/2017/decorative" val="1"/>
              </a:ext>
            </a:extLst>
          </p:cNvPr>
          <p:cNvGrpSpPr/>
          <p:nvPr/>
        </p:nvGrpSpPr>
        <p:grpSpPr>
          <a:xfrm>
            <a:off x="6428941" y="2823703"/>
            <a:ext cx="2514600" cy="1828800"/>
            <a:chOff x="6428941" y="2960121"/>
            <a:chExt cx="2514600" cy="1828800"/>
          </a:xfrm>
        </p:grpSpPr>
        <p:sp>
          <p:nvSpPr>
            <p:cNvPr id="71" name="Rectangle 70">
              <a:extLst>
                <a:ext uri="{FF2B5EF4-FFF2-40B4-BE49-F238E27FC236}">
                  <a16:creationId xmlns:a16="http://schemas.microsoft.com/office/drawing/2014/main" id="{647DEE9D-0C62-42CD-A49F-1C7CA36E9340}"/>
                </a:ext>
              </a:extLst>
            </p:cNvPr>
            <p:cNvSpPr/>
            <p:nvPr/>
          </p:nvSpPr>
          <p:spPr>
            <a:xfrm>
              <a:off x="6428941" y="2960121"/>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107080A9-00F1-4B74-95FE-5CE6C63C8250}"/>
                </a:ext>
              </a:extLst>
            </p:cNvPr>
            <p:cNvSpPr txBox="1"/>
            <p:nvPr/>
          </p:nvSpPr>
          <p:spPr>
            <a:xfrm>
              <a:off x="6826871" y="3205697"/>
              <a:ext cx="1718740"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86E0"/>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includes compute, storage, networking</a:t>
              </a:r>
            </a:p>
          </p:txBody>
        </p:sp>
        <p:sp>
          <p:nvSpPr>
            <p:cNvPr id="83" name="TextBox 82">
              <a:extLst>
                <a:ext uri="{FF2B5EF4-FFF2-40B4-BE49-F238E27FC236}">
                  <a16:creationId xmlns:a16="http://schemas.microsoft.com/office/drawing/2014/main" id="{FE1A6B6C-F812-466E-96A6-0BCE88D19B1A}"/>
                </a:ext>
              </a:extLst>
            </p:cNvPr>
            <p:cNvSpPr txBox="1"/>
            <p:nvPr/>
          </p:nvSpPr>
          <p:spPr>
            <a:xfrm>
              <a:off x="7187550" y="3755216"/>
              <a:ext cx="99738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$8.6K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/server</a:t>
              </a:r>
            </a:p>
          </p:txBody>
        </p:sp>
      </p:grpSp>
      <p:grpSp>
        <p:nvGrpSpPr>
          <p:cNvPr id="33" name="Group 32">
            <a:extLst>
              <a:ext uri="{FF2B5EF4-FFF2-40B4-BE49-F238E27FC236}">
                <a16:creationId xmlns:a16="http://schemas.microsoft.com/office/drawing/2014/main" id="{07A95F33-2F11-4336-AB25-58649FE5D2FE}"/>
              </a:ext>
              <a:ext uri="{C183D7F6-B498-43B3-948B-1728B52AA6E4}">
                <adec:decorative xmlns:adec="http://schemas.microsoft.com/office/drawing/2017/decorative" val="1"/>
              </a:ext>
            </a:extLst>
          </p:cNvPr>
          <p:cNvGrpSpPr/>
          <p:nvPr/>
        </p:nvGrpSpPr>
        <p:grpSpPr>
          <a:xfrm>
            <a:off x="9067802" y="2823703"/>
            <a:ext cx="2514600" cy="1828800"/>
            <a:chOff x="9067802" y="2960121"/>
            <a:chExt cx="2514600" cy="1828800"/>
          </a:xfrm>
        </p:grpSpPr>
        <p:sp>
          <p:nvSpPr>
            <p:cNvPr id="73" name="Rectangle 72">
              <a:extLst>
                <a:ext uri="{FF2B5EF4-FFF2-40B4-BE49-F238E27FC236}">
                  <a16:creationId xmlns:a16="http://schemas.microsoft.com/office/drawing/2014/main" id="{6F72CDF8-881B-45F2-9267-210F36DE74A2}"/>
                </a:ext>
              </a:extLst>
            </p:cNvPr>
            <p:cNvSpPr/>
            <p:nvPr/>
          </p:nvSpPr>
          <p:spPr>
            <a:xfrm>
              <a:off x="9067802" y="2960121"/>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A71DA299-B638-4018-BA9A-1F4C8E771F47}"/>
                </a:ext>
              </a:extLst>
            </p:cNvPr>
            <p:cNvSpPr txBox="1"/>
            <p:nvPr/>
          </p:nvSpPr>
          <p:spPr>
            <a:xfrm>
              <a:off x="9738243" y="3755216"/>
              <a:ext cx="117371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$15.2K</a:t>
              </a:r>
              <a:endParaRPr kumimoji="0" lang="en-US" sz="24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/server</a:t>
              </a:r>
            </a:p>
          </p:txBody>
        </p:sp>
        <p:sp>
          <p:nvSpPr>
            <p:cNvPr id="87" name="TextBox 86">
              <a:extLst>
                <a:ext uri="{FF2B5EF4-FFF2-40B4-BE49-F238E27FC236}">
                  <a16:creationId xmlns:a16="http://schemas.microsoft.com/office/drawing/2014/main" id="{3971CABE-71B1-4D2A-9085-199A440ACF6D}"/>
                </a:ext>
              </a:extLst>
            </p:cNvPr>
            <p:cNvSpPr txBox="1"/>
            <p:nvPr/>
          </p:nvSpPr>
          <p:spPr>
            <a:xfrm>
              <a:off x="10987080" y="4490055"/>
              <a:ext cx="53412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+77%</a:t>
              </a:r>
            </a:p>
          </p:txBody>
        </p:sp>
        <p:sp>
          <p:nvSpPr>
            <p:cNvPr id="6" name="TextBox 5">
              <a:extLst>
                <a:ext uri="{FF2B5EF4-FFF2-40B4-BE49-F238E27FC236}">
                  <a16:creationId xmlns:a16="http://schemas.microsoft.com/office/drawing/2014/main" id="{F728530E-5CE1-4EB0-91B0-219DAFA62364}"/>
                </a:ext>
              </a:extLst>
            </p:cNvPr>
            <p:cNvSpPr txBox="1"/>
            <p:nvPr/>
          </p:nvSpPr>
          <p:spPr>
            <a:xfrm>
              <a:off x="9400813" y="3205697"/>
              <a:ext cx="1848583"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VMware </a:t>
              </a:r>
              <a:r>
                <a:rPr kumimoji="0" lang="en-US" sz="1200" b="1" i="0" u="none" strike="noStrike" kern="1200" cap="none" spc="0" normalizeH="0" baseline="30000" noProof="0">
                  <a:ln>
                    <a:noFill/>
                  </a:ln>
                  <a:solidFill>
                    <a:srgbClr val="C00000"/>
                  </a:solidFill>
                  <a:effectLst/>
                  <a:uLnTx/>
                  <a:uFillTx/>
                  <a:latin typeface="Segoe UI" panose="020B0502040204020203" pitchFamily="34" charset="0"/>
                  <a:ea typeface="+mn-ea"/>
                  <a:cs typeface="Segoe UI" panose="020B0502040204020203"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vSphere Enterprise Plus + </a:t>
              </a:r>
              <a:r>
                <a:rPr kumimoji="0" lang="en-US" sz="700" b="0" i="0" u="none" strike="noStrike" kern="1200" cap="none" spc="0" normalizeH="0" baseline="0" noProof="0" dirty="0" err="1">
                  <a:ln>
                    <a:noFill/>
                  </a:ln>
                  <a:solidFill>
                    <a:srgbClr val="C00000"/>
                  </a:solidFill>
                  <a:effectLst/>
                  <a:uLnTx/>
                  <a:uFillTx/>
                  <a:latin typeface="Segoe UI" panose="020B0502040204020203" pitchFamily="34" charset="0"/>
                  <a:ea typeface="+mn-ea"/>
                  <a:cs typeface="Segoe UI" panose="020B0502040204020203" pitchFamily="34" charset="0"/>
                </a:rPr>
                <a:t>vSAN</a:t>
              </a:r>
              <a:r>
                <a:rPr kumimoji="0" lang="en-US" sz="700" b="0" i="0"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 Advanced</a:t>
              </a:r>
            </a:p>
          </p:txBody>
        </p:sp>
      </p:grpSp>
      <p:grpSp>
        <p:nvGrpSpPr>
          <p:cNvPr id="29" name="Group 28">
            <a:extLst>
              <a:ext uri="{FF2B5EF4-FFF2-40B4-BE49-F238E27FC236}">
                <a16:creationId xmlns:a16="http://schemas.microsoft.com/office/drawing/2014/main" id="{EA9D57BE-C39A-42E0-A84D-AFAE1669BEC8}"/>
              </a:ext>
              <a:ext uri="{C183D7F6-B498-43B3-948B-1728B52AA6E4}">
                <adec:decorative xmlns:adec="http://schemas.microsoft.com/office/drawing/2017/decorative" val="1"/>
              </a:ext>
            </a:extLst>
          </p:cNvPr>
          <p:cNvGrpSpPr/>
          <p:nvPr/>
        </p:nvGrpSpPr>
        <p:grpSpPr>
          <a:xfrm>
            <a:off x="612648" y="5133988"/>
            <a:ext cx="10969754" cy="400110"/>
            <a:chOff x="612648" y="5169558"/>
            <a:chExt cx="10969754" cy="400110"/>
          </a:xfrm>
        </p:grpSpPr>
        <p:grpSp>
          <p:nvGrpSpPr>
            <p:cNvPr id="23" name="Group 22">
              <a:extLst>
                <a:ext uri="{FF2B5EF4-FFF2-40B4-BE49-F238E27FC236}">
                  <a16:creationId xmlns:a16="http://schemas.microsoft.com/office/drawing/2014/main" id="{C25B00F0-E953-468B-97D2-D427061A11DA}"/>
                </a:ext>
              </a:extLst>
            </p:cNvPr>
            <p:cNvGrpSpPr/>
            <p:nvPr/>
          </p:nvGrpSpPr>
          <p:grpSpPr>
            <a:xfrm>
              <a:off x="612648" y="5186500"/>
              <a:ext cx="3657600" cy="366226"/>
              <a:chOff x="609600" y="5795305"/>
              <a:chExt cx="3657600" cy="366226"/>
            </a:xfrm>
          </p:grpSpPr>
          <p:cxnSp>
            <p:nvCxnSpPr>
              <p:cNvPr id="34" name="Straight Connector 33">
                <a:extLst>
                  <a:ext uri="{FF2B5EF4-FFF2-40B4-BE49-F238E27FC236}">
                    <a16:creationId xmlns:a16="http://schemas.microsoft.com/office/drawing/2014/main" id="{8153158F-4E78-41D3-8724-D396AFB35EAC}"/>
                  </a:ext>
                </a:extLst>
              </p:cNvPr>
              <p:cNvCxnSpPr>
                <a:cxnSpLocks/>
              </p:cNvCxnSpPr>
              <p:nvPr/>
            </p:nvCxnSpPr>
            <p:spPr>
              <a:xfrm>
                <a:off x="609600" y="5978651"/>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19ED21-4690-44EA-B95E-4AC473AECC06}"/>
                  </a:ext>
                </a:extLst>
              </p:cNvPr>
              <p:cNvCxnSpPr>
                <a:cxnSpLocks/>
              </p:cNvCxnSpPr>
              <p:nvPr/>
            </p:nvCxnSpPr>
            <p:spPr>
              <a:xfrm flipH="1">
                <a:off x="609600" y="5795305"/>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D4AA40E-147B-4398-A420-03DF1D8233EC}"/>
                  </a:ext>
                </a:extLst>
              </p:cNvPr>
              <p:cNvCxnSpPr>
                <a:cxnSpLocks/>
              </p:cNvCxnSpPr>
              <p:nvPr/>
            </p:nvCxnSpPr>
            <p:spPr>
              <a:xfrm>
                <a:off x="609600" y="5978652"/>
                <a:ext cx="3657600" cy="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069DCFDE-497E-4F7F-BEB3-84D18A9B70B4}"/>
                </a:ext>
              </a:extLst>
            </p:cNvPr>
            <p:cNvSpPr txBox="1"/>
            <p:nvPr/>
          </p:nvSpPr>
          <p:spPr>
            <a:xfrm>
              <a:off x="4143125" y="5169558"/>
              <a:ext cx="390575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Pure software stack list price comparison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Excludes hardware, support, guests</a:t>
              </a:r>
            </a:p>
          </p:txBody>
        </p:sp>
        <p:grpSp>
          <p:nvGrpSpPr>
            <p:cNvPr id="17" name="Group 16">
              <a:extLst>
                <a:ext uri="{FF2B5EF4-FFF2-40B4-BE49-F238E27FC236}">
                  <a16:creationId xmlns:a16="http://schemas.microsoft.com/office/drawing/2014/main" id="{31823D21-9711-47A2-99C4-821FD7FF7D07}"/>
                </a:ext>
              </a:extLst>
            </p:cNvPr>
            <p:cNvGrpSpPr/>
            <p:nvPr/>
          </p:nvGrpSpPr>
          <p:grpSpPr>
            <a:xfrm flipH="1">
              <a:off x="7916682" y="5186500"/>
              <a:ext cx="3665720" cy="366226"/>
              <a:chOff x="609600" y="5795305"/>
              <a:chExt cx="3665720" cy="366226"/>
            </a:xfrm>
          </p:grpSpPr>
          <p:cxnSp>
            <p:nvCxnSpPr>
              <p:cNvPr id="57" name="Straight Connector 56">
                <a:extLst>
                  <a:ext uri="{FF2B5EF4-FFF2-40B4-BE49-F238E27FC236}">
                    <a16:creationId xmlns:a16="http://schemas.microsoft.com/office/drawing/2014/main" id="{B5D99DEC-9A52-4FE6-834A-8D9ACB3F4EBB}"/>
                  </a:ext>
                </a:extLst>
              </p:cNvPr>
              <p:cNvCxnSpPr>
                <a:cxnSpLocks/>
              </p:cNvCxnSpPr>
              <p:nvPr/>
            </p:nvCxnSpPr>
            <p:spPr>
              <a:xfrm>
                <a:off x="609600" y="5978651"/>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85BF77B-28EA-4C1C-B812-B8761EF7C391}"/>
                  </a:ext>
                </a:extLst>
              </p:cNvPr>
              <p:cNvCxnSpPr>
                <a:cxnSpLocks/>
              </p:cNvCxnSpPr>
              <p:nvPr/>
            </p:nvCxnSpPr>
            <p:spPr>
              <a:xfrm flipH="1">
                <a:off x="609600" y="5795305"/>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B45E21C-53C2-4BB1-A9C8-34635F151132}"/>
                  </a:ext>
                </a:extLst>
              </p:cNvPr>
              <p:cNvCxnSpPr>
                <a:cxnSpLocks/>
              </p:cNvCxnSpPr>
              <p:nvPr/>
            </p:nvCxnSpPr>
            <p:spPr>
              <a:xfrm>
                <a:off x="617720" y="5978652"/>
                <a:ext cx="3657600" cy="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id="{D26A8E6C-CBEE-4CDC-9C4A-12DAE37D72E6}"/>
              </a:ext>
            </a:extLst>
          </p:cNvPr>
          <p:cNvSpPr txBox="1"/>
          <p:nvPr/>
        </p:nvSpPr>
        <p:spPr>
          <a:xfrm>
            <a:off x="2584450" y="5847558"/>
            <a:ext cx="7023100" cy="233847"/>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1</a:t>
            </a:r>
            <a:r>
              <a:rPr kumimoji="0" lang="en-US" sz="7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VMware cost assumes the middle SKU of vSphere and </a:t>
            </a:r>
            <a:r>
              <a:rPr kumimoji="0" lang="en-US" sz="700" b="0" i="0" u="none" strike="noStrike" kern="1200" cap="none" spc="0" normalizeH="0" baseline="0" noProof="0" dirty="0" err="1">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vSAN</a:t>
            </a:r>
            <a:r>
              <a:rPr kumimoji="0" lang="en-US" sz="7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which excludes key features, </a:t>
            </a:r>
            <a:r>
              <a:rPr kumimoji="0" lang="en-US" sz="700" b="0" i="0" u="sng"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and</a:t>
            </a:r>
            <a:r>
              <a:rPr kumimoji="0" lang="en-US" sz="7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does not include VMware NSX, meaning no software-defined networking.</a:t>
            </a:r>
          </a:p>
        </p:txBody>
      </p:sp>
      <p:sp>
        <p:nvSpPr>
          <p:cNvPr id="9" name="Footer Placeholder 4">
            <a:extLst>
              <a:ext uri="{FF2B5EF4-FFF2-40B4-BE49-F238E27FC236}">
                <a16:creationId xmlns:a16="http://schemas.microsoft.com/office/drawing/2014/main" id="{1DC197A8-939D-4695-AB28-B6E4F0B81E6B}"/>
              </a:ext>
            </a:extLst>
          </p:cNvPr>
          <p:cNvSpPr txBox="1">
            <a:spLocks/>
          </p:cNvSpPr>
          <p:nvPr/>
        </p:nvSpPr>
        <p:spPr>
          <a:xfrm>
            <a:off x="4038600" y="6356350"/>
            <a:ext cx="4114800" cy="365125"/>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Microsoft Confidential</a:t>
            </a:r>
          </a:p>
        </p:txBody>
      </p:sp>
      <p:sp>
        <p:nvSpPr>
          <p:cNvPr id="75" name="Oval 74">
            <a:extLst>
              <a:ext uri="{FF2B5EF4-FFF2-40B4-BE49-F238E27FC236}">
                <a16:creationId xmlns:a16="http://schemas.microsoft.com/office/drawing/2014/main" id="{ECBE96D3-25D4-47A8-98F5-C45E5469C52D}"/>
              </a:ext>
            </a:extLst>
          </p:cNvPr>
          <p:cNvSpPr/>
          <p:nvPr/>
        </p:nvSpPr>
        <p:spPr>
          <a:xfrm>
            <a:off x="8777072" y="3509503"/>
            <a:ext cx="457200" cy="457200"/>
          </a:xfrm>
          <a:prstGeom prst="ellipse">
            <a:avLst/>
          </a:prstGeom>
          <a:solidFill>
            <a:schemeClr val="bg1"/>
          </a:solidFill>
          <a:ln w="3175">
            <a:solidFill>
              <a:schemeClr val="bg1">
                <a:lumMod val="85000"/>
              </a:schemeClr>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vs</a:t>
            </a:r>
          </a:p>
        </p:txBody>
      </p:sp>
      <p:sp>
        <p:nvSpPr>
          <p:cNvPr id="28" name="Oval 27">
            <a:extLst>
              <a:ext uri="{FF2B5EF4-FFF2-40B4-BE49-F238E27FC236}">
                <a16:creationId xmlns:a16="http://schemas.microsoft.com/office/drawing/2014/main" id="{0BCF2B7C-1FE4-4E92-9AA2-59680F674060}"/>
              </a:ext>
            </a:extLst>
          </p:cNvPr>
          <p:cNvSpPr/>
          <p:nvPr/>
        </p:nvSpPr>
        <p:spPr>
          <a:xfrm>
            <a:off x="2957731" y="3510479"/>
            <a:ext cx="457200" cy="457200"/>
          </a:xfrm>
          <a:prstGeom prst="ellipse">
            <a:avLst/>
          </a:prstGeom>
          <a:solidFill>
            <a:schemeClr val="bg1"/>
          </a:solidFill>
          <a:ln w="3175">
            <a:solidFill>
              <a:schemeClr val="bg1">
                <a:lumMod val="85000"/>
              </a:schemeClr>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vs</a:t>
            </a:r>
          </a:p>
        </p:txBody>
      </p:sp>
    </p:spTree>
    <p:extLst>
      <p:ext uri="{BB962C8B-B14F-4D97-AF65-F5344CB8AC3E}">
        <p14:creationId xmlns:p14="http://schemas.microsoft.com/office/powerpoint/2010/main" val="294082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25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250"/>
                                        <p:tgtEl>
                                          <p:spTgt spid="30"/>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250"/>
                                        <p:tgtEl>
                                          <p:spTgt spid="2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50"/>
                                        <p:tgtEl>
                                          <p:spTgt spid="32"/>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250"/>
                                        <p:tgtEl>
                                          <p:spTgt spid="7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745614" y="2998113"/>
            <a:ext cx="4924778" cy="861774"/>
          </a:xfrm>
        </p:spPr>
        <p:txBody>
          <a:bodyPr/>
          <a:lstStyle/>
          <a:p>
            <a:pPr algn="ctr"/>
            <a:r>
              <a:rPr lang="en-US"/>
              <a:t>Azure Stack HCI</a:t>
            </a:r>
            <a:br>
              <a:rPr lang="en-US"/>
            </a:br>
            <a:r>
              <a:rPr lang="en-US" sz="2000"/>
              <a:t>What is it and what is it used for?</a:t>
            </a:r>
            <a:endParaRPr lang="en-US"/>
          </a:p>
        </p:txBody>
      </p:sp>
    </p:spTree>
    <p:extLst>
      <p:ext uri="{BB962C8B-B14F-4D97-AF65-F5344CB8AC3E}">
        <p14:creationId xmlns:p14="http://schemas.microsoft.com/office/powerpoint/2010/main" val="401393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0f8f4fb2-33a1-4035-88ae-a81b86509e2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0E3FFC43F4AD47BF8F06D6E52C9D11" ma:contentTypeVersion="12" ma:contentTypeDescription="Create a new document." ma:contentTypeScope="" ma:versionID="2ac72e9922fede8f20ef08eb2f91c168">
  <xsd:schema xmlns:xsd="http://www.w3.org/2001/XMLSchema" xmlns:xs="http://www.w3.org/2001/XMLSchema" xmlns:p="http://schemas.microsoft.com/office/2006/metadata/properties" xmlns:ns2="0f8f4fb2-33a1-4035-88ae-a81b86509e26" xmlns:ns3="7bb4da52-0d06-4273-98be-c362f48288c8" targetNamespace="http://schemas.microsoft.com/office/2006/metadata/properties" ma:root="true" ma:fieldsID="416d80f6ff7f8dbd3d9e1b41c3623390" ns2:_="" ns3:_="">
    <xsd:import namespace="0f8f4fb2-33a1-4035-88ae-a81b86509e26"/>
    <xsd:import namespace="7bb4da52-0d06-4273-98be-c362f48288c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f4fb2-33a1-4035-88ae-a81b86509e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fals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b4da52-0d06-4273-98be-c362f48288c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5C6091-DC22-4EA3-BA48-7DD8E8EC03FF}">
  <ds:schemaRefs>
    <ds:schemaRef ds:uri="0f8f4fb2-33a1-4035-88ae-a81b86509e26"/>
    <ds:schemaRef ds:uri="7bb4da52-0d06-4273-98be-c362f48288c8"/>
    <ds:schemaRef ds:uri="http://purl.org/dc/elements/1.1/"/>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B634248-BC7D-4B67-A0BE-C9D65635FF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8f4fb2-33a1-4035-88ae-a81b86509e26"/>
    <ds:schemaRef ds:uri="7bb4da52-0d06-4273-98be-c362f48288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6748FF-AE04-421D-A776-458EFF340A5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9062</Words>
  <Application>Microsoft Office PowerPoint</Application>
  <PresentationFormat>Widescreen</PresentationFormat>
  <Paragraphs>1276</Paragraphs>
  <Slides>80</Slides>
  <Notes>78</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Azure Global</vt:lpstr>
      <vt:lpstr>Azure Stack HCI The best infrastructure for hybrid and datacenter modernization</vt:lpstr>
      <vt:lpstr>Agenda</vt:lpstr>
      <vt:lpstr>Innovation anywhere with Azure</vt:lpstr>
      <vt:lpstr>Modernize datacenters with Azure Stack </vt:lpstr>
      <vt:lpstr>What is hyperconvergence?</vt:lpstr>
      <vt:lpstr>Hyperconverged Market Size</vt:lpstr>
      <vt:lpstr>Usage of HCI technology keeps expanding </vt:lpstr>
      <vt:lpstr>Reasons to use Hyperconverged Infrastructure</vt:lpstr>
      <vt:lpstr>Azure Stack HCI What is it and what is it used for?</vt:lpstr>
      <vt:lpstr>Growing Azure Stack HCI into its own product line</vt:lpstr>
      <vt:lpstr>Azure Stack HCI Awards</vt:lpstr>
      <vt:lpstr> Azure Stack HCI</vt:lpstr>
      <vt:lpstr>Azure hybrid by design</vt:lpstr>
      <vt:lpstr>Enterprise scale &amp; price-performance</vt:lpstr>
      <vt:lpstr>Familiar management and operations </vt:lpstr>
      <vt:lpstr>Examples of tools your team already knows</vt:lpstr>
      <vt:lpstr>Choice of deployment options</vt:lpstr>
      <vt:lpstr>Azure Stack HCI: hardware deployment scenarios</vt:lpstr>
      <vt:lpstr>Details on two deployment options</vt:lpstr>
      <vt:lpstr>When to use Azure Stack HCI</vt:lpstr>
      <vt:lpstr>Modernize and secure your datacenter </vt:lpstr>
      <vt:lpstr>Affordably run Intelligent edge and remote branch  solutions </vt:lpstr>
      <vt:lpstr>Industry-best performance for SQL Server databases (in VMs)</vt:lpstr>
      <vt:lpstr>Deploy cloud native apps and Azure Arc  enabled services leveraging AKS on HCI</vt:lpstr>
      <vt:lpstr>Azure integration and  making it hybrid</vt:lpstr>
      <vt:lpstr>Simplify hybrid with native Azure integration</vt:lpstr>
      <vt:lpstr>Connect seamlessly with Azure when using Windows Admin Center</vt:lpstr>
      <vt:lpstr>How do customers use hybrid?</vt:lpstr>
      <vt:lpstr>Azure Stack HCI &amp; hybrid via Windows Admin Center</vt:lpstr>
      <vt:lpstr>  Azure Kubernetes Service on Azure Stack HCI     AKS on HCI</vt:lpstr>
      <vt:lpstr>AKS on Azure Stack HCI</vt:lpstr>
      <vt:lpstr>Azure hybrid by design </vt:lpstr>
      <vt:lpstr>Best platform for .NET apps on-premises</vt:lpstr>
      <vt:lpstr>Built-in security</vt:lpstr>
      <vt:lpstr>When to use AKS on Azure Stack HCI</vt:lpstr>
      <vt:lpstr>Azure Stack HCI hybrid all up</vt:lpstr>
      <vt:lpstr>Azure Stack HCI new features since GA</vt:lpstr>
      <vt:lpstr>New Features since GA/Public Preview</vt:lpstr>
      <vt:lpstr>Benefits from convenient inherited activation</vt:lpstr>
      <vt:lpstr>Secured-core server</vt:lpstr>
      <vt:lpstr>Multi-Cluster Monitoring</vt:lpstr>
      <vt:lpstr>WORK IN PROGRESS</vt:lpstr>
      <vt:lpstr>Multi-Cluster HCI Monitoring Benefits</vt:lpstr>
      <vt:lpstr>Expanding to new Azure regions</vt:lpstr>
      <vt:lpstr>Azure Stack HCI Preview Channel</vt:lpstr>
      <vt:lpstr>Azure Stack HCI Public Technical roadmap</vt:lpstr>
      <vt:lpstr>Customer momentum, use cases, and evidence</vt:lpstr>
      <vt:lpstr>Azure Stack HCI customer momentum</vt:lpstr>
      <vt:lpstr>Azure Stack HCI: Datacenter modernization use cases  </vt:lpstr>
      <vt:lpstr>Azure Stack HCI: Branch office and edge use cases</vt:lpstr>
      <vt:lpstr> Modernizing IT infrastructure</vt:lpstr>
      <vt:lpstr>Case Study: Duett</vt:lpstr>
      <vt:lpstr>Datacenter footprint before…</vt:lpstr>
      <vt:lpstr>Datacenter footprint with Azure Stack HCI</vt:lpstr>
      <vt:lpstr>Azure Stack HCI for manufacturing and remote sites</vt:lpstr>
      <vt:lpstr>Case Study: Canadian Museum for Human Rights</vt:lpstr>
      <vt:lpstr>McDonald’s retail kiosks</vt:lpstr>
      <vt:lpstr>Hyperconverged infrastructure and remote learning with Azure Stack HCI and Intel</vt:lpstr>
      <vt:lpstr>SKF Digital Manufacturing – “Cloud managed, locally executed”</vt:lpstr>
      <vt:lpstr>Hardware form factors</vt:lpstr>
      <vt:lpstr>Multiple form factors from various partners for any environment</vt:lpstr>
      <vt:lpstr>Azure Stack HCI partner ecosystem</vt:lpstr>
      <vt:lpstr>Licensing</vt:lpstr>
      <vt:lpstr>Azure Stack HCI Licensing</vt:lpstr>
      <vt:lpstr>Always up-to-date subscription</vt:lpstr>
      <vt:lpstr>What does Azure Stack HCI charge for?</vt:lpstr>
      <vt:lpstr>Costs scale predictably from edge to datacenter</vt:lpstr>
      <vt:lpstr>How does it work: License guests and apps separately</vt:lpstr>
      <vt:lpstr>Azure Stack HCI – In Summary </vt:lpstr>
      <vt:lpstr>How to try the new Azure Stack HCI</vt:lpstr>
      <vt:lpstr>Microsoft Learning Paths</vt:lpstr>
      <vt:lpstr>Resources</vt:lpstr>
      <vt:lpstr>Thank you! </vt:lpstr>
      <vt:lpstr>Appendix</vt:lpstr>
      <vt:lpstr>Notes to reader</vt:lpstr>
      <vt:lpstr>Use Azure Stack HCI for new hyperconverged deployments </vt:lpstr>
      <vt:lpstr>Use Windows Server for your guest virtual machines </vt:lpstr>
      <vt:lpstr>Uniquely positioned for hybrid infrastructure</vt:lpstr>
      <vt:lpstr>How to compare against VMware licensing</vt:lpstr>
      <vt:lpstr>Better value for the money with Azure Stack HCI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Stack HCI The best infrastructure for hybrid and data modernization</dc:title>
  <dc:creator/>
  <cp:lastModifiedBy/>
  <cp:revision>912</cp:revision>
  <dcterms:created xsi:type="dcterms:W3CDTF">2021-03-13T00:29:44Z</dcterms:created>
  <dcterms:modified xsi:type="dcterms:W3CDTF">2021-07-08T20:46:17Z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0x010100C70E3FFC43F4AD47BF8F06D6E52C9D11</vt:lpwstr>
  </property>
</Properties>
</file>